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handoutMasterIdLst>
    <p:handoutMasterId r:id="rId35"/>
  </p:handoutMasterIdLst>
  <p:sldIdLst>
    <p:sldId id="256" r:id="rId2"/>
    <p:sldId id="285" r:id="rId3"/>
    <p:sldId id="287" r:id="rId4"/>
    <p:sldId id="289" r:id="rId5"/>
    <p:sldId id="290" r:id="rId6"/>
    <p:sldId id="277" r:id="rId7"/>
    <p:sldId id="324" r:id="rId8"/>
    <p:sldId id="325" r:id="rId9"/>
    <p:sldId id="260" r:id="rId10"/>
    <p:sldId id="259" r:id="rId11"/>
    <p:sldId id="326" r:id="rId12"/>
    <p:sldId id="266" r:id="rId13"/>
    <p:sldId id="271" r:id="rId14"/>
    <p:sldId id="327" r:id="rId15"/>
    <p:sldId id="272" r:id="rId16"/>
    <p:sldId id="268" r:id="rId17"/>
    <p:sldId id="288" r:id="rId18"/>
    <p:sldId id="279" r:id="rId19"/>
    <p:sldId id="280" r:id="rId20"/>
    <p:sldId id="275" r:id="rId21"/>
    <p:sldId id="263" r:id="rId22"/>
    <p:sldId id="264" r:id="rId23"/>
    <p:sldId id="281" r:id="rId24"/>
    <p:sldId id="282" r:id="rId25"/>
    <p:sldId id="273" r:id="rId26"/>
    <p:sldId id="267" r:id="rId27"/>
    <p:sldId id="274" r:id="rId28"/>
    <p:sldId id="284" r:id="rId29"/>
    <p:sldId id="286" r:id="rId30"/>
    <p:sldId id="283" r:id="rId31"/>
    <p:sldId id="278" r:id="rId32"/>
    <p:sldId id="27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07"/>
    <p:restoredTop sz="73644" autoAdjust="0"/>
  </p:normalViewPr>
  <p:slideViewPr>
    <p:cSldViewPr snapToGrid="0" snapToObjects="1">
      <p:cViewPr varScale="1">
        <p:scale>
          <a:sx n="63" d="100"/>
          <a:sy n="63" d="100"/>
        </p:scale>
        <p:origin x="1526" y="53"/>
      </p:cViewPr>
      <p:guideLst/>
    </p:cSldViewPr>
  </p:slideViewPr>
  <p:notesTextViewPr>
    <p:cViewPr>
      <p:scale>
        <a:sx n="133" d="100"/>
        <a:sy n="133"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6FC3B4-7068-9B41-99E4-690B2AF74CC4}"/>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D73957F-C1C4-DE4A-9C94-BBBD802D3E42}"/>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0CDF8C92-220F-5441-BE2E-5D8E5251F414}" type="datetimeFigureOut">
              <a:rPr lang="en-US" smtClean="0"/>
              <a:t>3/25/2020</a:t>
            </a:fld>
            <a:endParaRPr lang="en-US"/>
          </a:p>
        </p:txBody>
      </p:sp>
      <p:sp>
        <p:nvSpPr>
          <p:cNvPr id="4" name="Footer Placeholder 3">
            <a:extLst>
              <a:ext uri="{FF2B5EF4-FFF2-40B4-BE49-F238E27FC236}">
                <a16:creationId xmlns:a16="http://schemas.microsoft.com/office/drawing/2014/main" id="{B42FB56A-EB8C-2641-A56B-89E3CAA5063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81C43D0-01E4-B542-B900-C00357FA2B4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17B2464-CC6A-864F-B57F-CDAF3D42DD1F}" type="slidenum">
              <a:rPr lang="en-US" smtClean="0"/>
              <a:t>‹#›</a:t>
            </a:fld>
            <a:endParaRPr lang="en-US"/>
          </a:p>
        </p:txBody>
      </p:sp>
    </p:spTree>
    <p:extLst>
      <p:ext uri="{BB962C8B-B14F-4D97-AF65-F5344CB8AC3E}">
        <p14:creationId xmlns:p14="http://schemas.microsoft.com/office/powerpoint/2010/main" val="26191446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C4826F-5762-FE43-B580-D35703FD7E04}" type="datetimeFigureOut">
              <a:rPr lang="en-US" smtClean="0"/>
              <a:t>3/25/2020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02BD92-FE9A-7C46-B9EC-E7FF986DE8B0}" type="slidenum">
              <a:rPr lang="en-US" smtClean="0"/>
              <a:t>‹#›</a:t>
            </a:fld>
            <a:endParaRPr lang="en-US"/>
          </a:p>
        </p:txBody>
      </p:sp>
    </p:spTree>
    <p:extLst>
      <p:ext uri="{BB962C8B-B14F-4D97-AF65-F5344CB8AC3E}">
        <p14:creationId xmlns:p14="http://schemas.microsoft.com/office/powerpoint/2010/main" val="4195545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Hello everyone, in this talk I am going to describe a novel data structure for load-aware traffic splitting in programmable data planes.</a:t>
            </a:r>
            <a:endParaRPr lang="zh-TW" altLang="en-US" dirty="0"/>
          </a:p>
        </p:txBody>
      </p:sp>
      <p:sp>
        <p:nvSpPr>
          <p:cNvPr id="4" name="投影片編號版面配置區 3"/>
          <p:cNvSpPr>
            <a:spLocks noGrp="1"/>
          </p:cNvSpPr>
          <p:nvPr>
            <p:ph type="sldNum" sz="quarter" idx="5"/>
          </p:nvPr>
        </p:nvSpPr>
        <p:spPr/>
        <p:txBody>
          <a:bodyPr/>
          <a:lstStyle/>
          <a:p>
            <a:fld id="{B302BD92-FE9A-7C46-B9EC-E7FF986DE8B0}" type="slidenum">
              <a:rPr lang="en-US" smtClean="0"/>
              <a:t>1</a:t>
            </a:fld>
            <a:endParaRPr lang="en-US"/>
          </a:p>
        </p:txBody>
      </p:sp>
    </p:spTree>
    <p:extLst>
      <p:ext uri="{BB962C8B-B14F-4D97-AF65-F5344CB8AC3E}">
        <p14:creationId xmlns:p14="http://schemas.microsoft.com/office/powerpoint/2010/main" val="3069258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u="none" strike="noStrike" kern="1200" dirty="0">
                <a:solidFill>
                  <a:schemeClr val="tx1"/>
                </a:solidFill>
                <a:effectLst/>
                <a:latin typeface="+mn-lt"/>
                <a:ea typeface="+mn-ea"/>
                <a:cs typeface="+mn-cs"/>
              </a:rPr>
              <a:t>One idea is to iterate over the table, </a:t>
            </a:r>
          </a:p>
          <a:p>
            <a:r>
              <a:rPr lang="en-US" altLang="zh-TW" sz="1200" b="0" i="0" u="none" strike="noStrike" kern="1200" dirty="0">
                <a:solidFill>
                  <a:schemeClr val="tx1"/>
                </a:solidFill>
                <a:effectLst/>
                <a:latin typeface="+mn-lt"/>
                <a:ea typeface="+mn-ea"/>
                <a:cs typeface="+mn-cs"/>
              </a:rPr>
              <a:t>and for each path, we allocate corresponding number of entries in proportion to the desired weight. </a:t>
            </a:r>
          </a:p>
          <a:p>
            <a:r>
              <a:rPr lang="en-US" altLang="zh-TW" sz="1200" b="0" i="0" u="none" strike="noStrike" kern="1200" dirty="0">
                <a:solidFill>
                  <a:schemeClr val="tx1"/>
                </a:solidFill>
                <a:effectLst/>
                <a:latin typeface="+mn-lt"/>
                <a:ea typeface="+mn-ea"/>
                <a:cs typeface="+mn-cs"/>
              </a:rPr>
              <a:t>But, in order to update every entry in the table, we need many accesses to the registers.</a:t>
            </a:r>
          </a:p>
          <a:p>
            <a:r>
              <a:rPr lang="en-US" altLang="zh-TW" sz="1200" b="0" i="0" u="none" strike="noStrike" kern="1200" dirty="0">
                <a:solidFill>
                  <a:schemeClr val="tx1"/>
                </a:solidFill>
                <a:effectLst/>
                <a:latin typeface="+mn-lt"/>
                <a:ea typeface="+mn-ea"/>
                <a:cs typeface="+mn-cs"/>
              </a:rPr>
              <a:t>Given the aforementioned constraint, it is very difficult (if not impossible) to do this with one single probe packet, </a:t>
            </a:r>
          </a:p>
          <a:p>
            <a:r>
              <a:rPr lang="en-US" altLang="zh-TW" sz="1200" b="0" i="0" u="none" strike="noStrike" kern="1200" dirty="0">
                <a:solidFill>
                  <a:schemeClr val="tx1"/>
                </a:solidFill>
                <a:effectLst/>
                <a:latin typeface="+mn-lt"/>
                <a:ea typeface="+mn-ea"/>
                <a:cs typeface="+mn-cs"/>
              </a:rPr>
              <a:t>especially when the table size is large.</a:t>
            </a:r>
          </a:p>
        </p:txBody>
      </p:sp>
      <p:sp>
        <p:nvSpPr>
          <p:cNvPr id="4" name="投影片編號版面配置區 3"/>
          <p:cNvSpPr>
            <a:spLocks noGrp="1"/>
          </p:cNvSpPr>
          <p:nvPr>
            <p:ph type="sldNum" sz="quarter" idx="5"/>
          </p:nvPr>
        </p:nvSpPr>
        <p:spPr/>
        <p:txBody>
          <a:bodyPr/>
          <a:lstStyle/>
          <a:p>
            <a:fld id="{B302BD92-FE9A-7C46-B9EC-E7FF986DE8B0}" type="slidenum">
              <a:rPr lang="en-US" smtClean="0"/>
              <a:t>10</a:t>
            </a:fld>
            <a:endParaRPr lang="en-US"/>
          </a:p>
        </p:txBody>
      </p:sp>
    </p:spTree>
    <p:extLst>
      <p:ext uri="{BB962C8B-B14F-4D97-AF65-F5344CB8AC3E}">
        <p14:creationId xmlns:p14="http://schemas.microsoft.com/office/powerpoint/2010/main" val="2793496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u="none" strike="noStrike" kern="1200" dirty="0">
                <a:solidFill>
                  <a:schemeClr val="tx1"/>
                </a:solidFill>
                <a:effectLst/>
                <a:latin typeface="+mn-lt"/>
                <a:ea typeface="+mn-ea"/>
                <a:cs typeface="+mn-cs"/>
              </a:rPr>
              <a:t>Another alternative is to divide the required updates to the table across multiple packets. </a:t>
            </a:r>
          </a:p>
          <a:p>
            <a:r>
              <a:rPr lang="en-US" altLang="zh-TW" sz="1200" b="0" i="0" u="none" strike="noStrike" kern="1200" dirty="0">
                <a:solidFill>
                  <a:schemeClr val="tx1"/>
                </a:solidFill>
                <a:effectLst/>
                <a:latin typeface="+mn-lt"/>
                <a:ea typeface="+mn-ea"/>
                <a:cs typeface="+mn-cs"/>
              </a:rPr>
              <a:t>In our paper, we show a way to keep track of the number </a:t>
            </a:r>
            <a:r>
              <a:rPr lang="en-US" altLang="zh-TW" sz="1200" b="0" i="0" u="none" strike="noStrike" kern="1200">
                <a:solidFill>
                  <a:schemeClr val="tx1"/>
                </a:solidFill>
                <a:effectLst/>
                <a:latin typeface="+mn-lt"/>
                <a:ea typeface="+mn-ea"/>
                <a:cs typeface="+mn-cs"/>
              </a:rPr>
              <a:t>entries for paths </a:t>
            </a:r>
            <a:r>
              <a:rPr lang="en-US" altLang="zh-TW" sz="1200" b="0" i="0" u="none" strike="noStrike" kern="1200" dirty="0">
                <a:solidFill>
                  <a:schemeClr val="tx1"/>
                </a:solidFill>
                <a:effectLst/>
                <a:latin typeface="+mn-lt"/>
                <a:ea typeface="+mn-ea"/>
                <a:cs typeface="+mn-cs"/>
              </a:rPr>
              <a:t>so we can update the table more accurately.</a:t>
            </a:r>
          </a:p>
          <a:p>
            <a:r>
              <a:rPr lang="en-US" altLang="zh-TW" sz="1200" b="0" i="0" u="none" strike="noStrike" kern="1200" dirty="0">
                <a:solidFill>
                  <a:schemeClr val="tx1"/>
                </a:solidFill>
                <a:effectLst/>
                <a:latin typeface="+mn-lt"/>
                <a:ea typeface="+mn-ea"/>
                <a:cs typeface="+mn-cs"/>
              </a:rPr>
              <a:t>I won’t cover the details, but notice to support this, we need to sequentially read multiple registers across multiple stages, and then write to the earlier registers again in a later stage. </a:t>
            </a:r>
          </a:p>
          <a:p>
            <a:r>
              <a:rPr lang="en-US" altLang="zh-TW" sz="1200" b="0" i="0" u="none" strike="noStrike" kern="1200" dirty="0">
                <a:solidFill>
                  <a:schemeClr val="tx1"/>
                </a:solidFill>
                <a:effectLst/>
                <a:latin typeface="+mn-lt"/>
                <a:ea typeface="+mn-ea"/>
                <a:cs typeface="+mn-cs"/>
              </a:rPr>
              <a:t>Since the read-write to the same register from different stages cannot be supported, it would require packet recirculation. Therefore it is inefficient.</a:t>
            </a:r>
            <a:endParaRPr lang="zh-TW" altLang="en-US" dirty="0"/>
          </a:p>
        </p:txBody>
      </p:sp>
      <p:sp>
        <p:nvSpPr>
          <p:cNvPr id="4" name="投影片編號版面配置區 3"/>
          <p:cNvSpPr>
            <a:spLocks noGrp="1"/>
          </p:cNvSpPr>
          <p:nvPr>
            <p:ph type="sldNum" sz="quarter" idx="5"/>
          </p:nvPr>
        </p:nvSpPr>
        <p:spPr/>
        <p:txBody>
          <a:bodyPr/>
          <a:lstStyle/>
          <a:p>
            <a:fld id="{B302BD92-FE9A-7C46-B9EC-E7FF986DE8B0}" type="slidenum">
              <a:rPr lang="en-US" smtClean="0"/>
              <a:t>11</a:t>
            </a:fld>
            <a:endParaRPr lang="en-US"/>
          </a:p>
        </p:txBody>
      </p:sp>
    </p:spTree>
    <p:extLst>
      <p:ext uri="{BB962C8B-B14F-4D97-AF65-F5344CB8AC3E}">
        <p14:creationId xmlns:p14="http://schemas.microsoft.com/office/powerpoint/2010/main" val="949529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a:r>
              <a:rPr lang="en-US" altLang="zh-TW" sz="1200" b="0" i="0" u="none" strike="noStrike" kern="1200" dirty="0">
                <a:solidFill>
                  <a:schemeClr val="tx1"/>
                </a:solidFill>
                <a:effectLst/>
                <a:latin typeface="+mn-lt"/>
                <a:ea typeface="+mn-ea"/>
                <a:cs typeface="+mn-cs"/>
              </a:rPr>
              <a:t>Finally, our proposal DASH works very differently from WCMP-based algorithms. </a:t>
            </a:r>
          </a:p>
          <a:p>
            <a:pPr rtl="0"/>
            <a:r>
              <a:rPr lang="en-US" altLang="zh-TW" sz="1200" b="0" i="0" u="none" strike="noStrike" kern="1200" dirty="0">
                <a:solidFill>
                  <a:schemeClr val="tx1"/>
                </a:solidFill>
                <a:effectLst/>
                <a:latin typeface="+mn-lt"/>
                <a:ea typeface="+mn-ea"/>
                <a:cs typeface="+mn-cs"/>
              </a:rPr>
              <a:t>Instead of replicating table entries, DASH partitions the hash space into unique regions and assign one region to each path. </a:t>
            </a:r>
            <a:endParaRPr lang="en-US" altLang="zh-TW" b="0" dirty="0">
              <a:effectLst/>
            </a:endParaRPr>
          </a:p>
          <a:p>
            <a:pPr rtl="0"/>
            <a:r>
              <a:rPr lang="en-US" altLang="zh-TW" sz="1200" b="0" i="0" u="none" strike="noStrike" kern="1200" dirty="0">
                <a:solidFill>
                  <a:schemeClr val="tx1"/>
                </a:solidFill>
                <a:effectLst/>
                <a:latin typeface="+mn-lt"/>
                <a:ea typeface="+mn-ea"/>
                <a:cs typeface="+mn-cs"/>
              </a:rPr>
              <a:t>For example, assume we have three paths and their corresponding weights.</a:t>
            </a:r>
          </a:p>
          <a:p>
            <a:pPr rtl="0"/>
            <a:r>
              <a:rPr lang="en-US" altLang="zh-TW" sz="1200" b="0" i="0" u="none" strike="noStrike" kern="1200" dirty="0">
                <a:solidFill>
                  <a:schemeClr val="tx1"/>
                </a:solidFill>
                <a:effectLst/>
                <a:latin typeface="+mn-lt"/>
                <a:ea typeface="+mn-ea"/>
                <a:cs typeface="+mn-cs"/>
              </a:rPr>
              <a:t>The hash space is divided into three regions, where the region size is in proportion to path weights. </a:t>
            </a:r>
          </a:p>
          <a:p>
            <a:pPr rtl="0"/>
            <a:r>
              <a:rPr lang="en-US" altLang="zh-TW" sz="1200" b="0" i="0" u="none" strike="noStrike" kern="1200" dirty="0">
                <a:solidFill>
                  <a:schemeClr val="tx1"/>
                </a:solidFill>
                <a:effectLst/>
                <a:latin typeface="+mn-lt"/>
                <a:ea typeface="+mn-ea"/>
                <a:cs typeface="+mn-cs"/>
              </a:rPr>
              <a:t>And DASH will only store the boundaries between these regions in the registers,</a:t>
            </a:r>
          </a:p>
          <a:p>
            <a:pPr rtl="0"/>
            <a:r>
              <a:rPr lang="en-US" altLang="zh-TW" sz="1200" b="0" i="0" u="none" strike="noStrike" kern="1200" dirty="0">
                <a:solidFill>
                  <a:schemeClr val="tx1"/>
                </a:solidFill>
                <a:effectLst/>
                <a:latin typeface="+mn-lt"/>
                <a:ea typeface="+mn-ea"/>
                <a:cs typeface="+mn-cs"/>
              </a:rPr>
              <a:t>So, when a packet arrives, DASH is able to determine the region the hash value matches and therefore the corresponding path the packet should be forwarded to.</a:t>
            </a:r>
            <a:endParaRPr lang="en-US" altLang="zh-TW" b="0" dirty="0">
              <a:effectLst/>
            </a:endParaRPr>
          </a:p>
          <a:p>
            <a:br>
              <a:rPr lang="en-US" altLang="zh-TW" dirty="0"/>
            </a:br>
            <a:endParaRPr lang="zh-TW" altLang="en-US" dirty="0"/>
          </a:p>
          <a:p>
            <a:pPr rtl="0"/>
            <a:endParaRPr lang="en-US" altLang="zh-TW" sz="1200" b="0" i="0" u="none" strike="noStrike" kern="1200" dirty="0">
              <a:solidFill>
                <a:schemeClr val="tx1"/>
              </a:solidFill>
              <a:effectLst/>
              <a:latin typeface="+mn-lt"/>
              <a:ea typeface="+mn-ea"/>
              <a:cs typeface="+mn-cs"/>
            </a:endParaRPr>
          </a:p>
          <a:p>
            <a:pPr rtl="0"/>
            <a:r>
              <a:rPr lang="en-US" altLang="zh-TW" sz="1200" b="0" i="0" u="none" strike="noStrike" kern="1200" dirty="0">
                <a:solidFill>
                  <a:schemeClr val="tx1"/>
                </a:solidFill>
                <a:effectLst/>
                <a:latin typeface="+mn-lt"/>
                <a:ea typeface="+mn-ea"/>
                <a:cs typeface="+mn-cs"/>
              </a:rPr>
              <a:t>So, when a packet arrives, DASH will generate the hash value based on the packet header fields and compare it against the boundaries of all regions so that we can determines the region the hash value matches and therefore the corresponding path the packet should be forwarded to.</a:t>
            </a:r>
            <a:endParaRPr lang="en-US" altLang="zh-TW" b="0" dirty="0">
              <a:effectLst/>
            </a:endParaRPr>
          </a:p>
          <a:p>
            <a:br>
              <a:rPr lang="en-US" altLang="zh-TW" dirty="0"/>
            </a:br>
            <a:endParaRPr lang="zh-TW" altLang="en-US" dirty="0"/>
          </a:p>
        </p:txBody>
      </p:sp>
      <p:sp>
        <p:nvSpPr>
          <p:cNvPr id="4" name="投影片編號版面配置區 3"/>
          <p:cNvSpPr>
            <a:spLocks noGrp="1"/>
          </p:cNvSpPr>
          <p:nvPr>
            <p:ph type="sldNum" sz="quarter" idx="5"/>
          </p:nvPr>
        </p:nvSpPr>
        <p:spPr/>
        <p:txBody>
          <a:bodyPr/>
          <a:lstStyle/>
          <a:p>
            <a:fld id="{B302BD92-FE9A-7C46-B9EC-E7FF986DE8B0}" type="slidenum">
              <a:rPr lang="en-US" smtClean="0"/>
              <a:t>12</a:t>
            </a:fld>
            <a:endParaRPr lang="en-US"/>
          </a:p>
        </p:txBody>
      </p:sp>
    </p:spTree>
    <p:extLst>
      <p:ext uri="{BB962C8B-B14F-4D97-AF65-F5344CB8AC3E}">
        <p14:creationId xmlns:p14="http://schemas.microsoft.com/office/powerpoint/2010/main" val="3880762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a:r>
              <a:rPr lang="en-US" altLang="zh-TW" sz="1200" b="0" i="0" u="none" strike="noStrike" kern="1200" dirty="0">
                <a:solidFill>
                  <a:schemeClr val="tx1"/>
                </a:solidFill>
                <a:effectLst/>
                <a:latin typeface="+mn-lt"/>
                <a:ea typeface="+mn-ea"/>
                <a:cs typeface="+mn-cs"/>
              </a:rPr>
              <a:t>Updating boundaries in DASH is relatively simple compared to that in WCMP-based algorithms. </a:t>
            </a:r>
          </a:p>
          <a:p>
            <a:pPr rtl="0"/>
            <a:r>
              <a:rPr lang="en-US" altLang="zh-TW" sz="1200" b="0" i="0" u="none" strike="noStrike" kern="1200" dirty="0">
                <a:solidFill>
                  <a:schemeClr val="tx1"/>
                </a:solidFill>
                <a:effectLst/>
                <a:latin typeface="+mn-lt"/>
                <a:ea typeface="+mn-ea"/>
                <a:cs typeface="+mn-cs"/>
              </a:rPr>
              <a:t>All we have to do is to calculate the boundaries by accumulating the weights one stage after the other.</a:t>
            </a:r>
          </a:p>
          <a:p>
            <a:pPr rtl="0"/>
            <a:r>
              <a:rPr lang="en-US" altLang="zh-TW" sz="1200" b="0" i="0" u="none" strike="noStrike" kern="1200" dirty="0">
                <a:solidFill>
                  <a:schemeClr val="tx1"/>
                </a:solidFill>
                <a:effectLst/>
                <a:latin typeface="+mn-lt"/>
                <a:ea typeface="+mn-ea"/>
                <a:cs typeface="+mn-cs"/>
              </a:rPr>
              <a:t>For example, we have three paths with weights 3 2 and 1.</a:t>
            </a:r>
          </a:p>
          <a:p>
            <a:pPr rtl="0"/>
            <a:r>
              <a:rPr lang="en-US" altLang="zh-TW" sz="1200" b="0" i="0" u="none" strike="noStrike" kern="1200" dirty="0">
                <a:solidFill>
                  <a:schemeClr val="tx1"/>
                </a:solidFill>
                <a:effectLst/>
                <a:latin typeface="+mn-lt"/>
                <a:ea typeface="+mn-ea"/>
                <a:cs typeface="+mn-cs"/>
              </a:rPr>
              <a:t>DASH will calculate the first boundary by adding the first weight ‘3’ to ‘0’, and calculate the second boundary by adding the second weight ‘2’ to the first boundary ‘3’,  and we can get the third boundary in a similar way.</a:t>
            </a:r>
            <a:endParaRPr lang="en-US" altLang="zh-TW" b="0" dirty="0">
              <a:effectLst/>
            </a:endParaRPr>
          </a:p>
          <a:p>
            <a:pPr rtl="0"/>
            <a:r>
              <a:rPr lang="en-US" altLang="zh-TW" sz="1200" b="0" i="0" u="none" strike="noStrike" kern="1200" dirty="0">
                <a:solidFill>
                  <a:schemeClr val="tx1"/>
                </a:solidFill>
                <a:effectLst/>
                <a:latin typeface="+mn-lt"/>
                <a:ea typeface="+mn-ea"/>
                <a:cs typeface="+mn-cs"/>
              </a:rPr>
              <a:t>All these can be done during the process of the probe packet.</a:t>
            </a:r>
          </a:p>
          <a:p>
            <a:pPr rtl="0"/>
            <a:endParaRPr lang="en-US" altLang="zh-TW" sz="1200" b="0" i="0" u="none" strike="noStrike" kern="1200" dirty="0">
              <a:solidFill>
                <a:schemeClr val="tx1"/>
              </a:solidFill>
              <a:effectLst/>
              <a:latin typeface="+mn-lt"/>
              <a:ea typeface="+mn-ea"/>
              <a:cs typeface="+mn-cs"/>
            </a:endParaRPr>
          </a:p>
          <a:p>
            <a:pPr rtl="0"/>
            <a:r>
              <a:rPr lang="en-US" altLang="zh-TW" sz="1200" b="0" i="0" u="none" strike="noStrike" kern="1200" dirty="0">
                <a:solidFill>
                  <a:schemeClr val="tx1"/>
                </a:solidFill>
                <a:effectLst/>
                <a:latin typeface="+mn-lt"/>
                <a:ea typeface="+mn-ea"/>
                <a:cs typeface="+mn-cs"/>
              </a:rPr>
              <a:t>Because We only need to access one register per stage.</a:t>
            </a:r>
          </a:p>
          <a:p>
            <a:pPr rtl="0"/>
            <a:r>
              <a:rPr lang="en-US" altLang="zh-TW" sz="1200" b="0" i="0" u="none" strike="noStrike" kern="1200" dirty="0">
                <a:solidFill>
                  <a:schemeClr val="tx1"/>
                </a:solidFill>
                <a:effectLst/>
                <a:latin typeface="+mn-lt"/>
                <a:ea typeface="+mn-ea"/>
                <a:cs typeface="+mn-cs"/>
              </a:rPr>
              <a:t>And, we do read and write to the same register in the same stage.</a:t>
            </a:r>
          </a:p>
          <a:p>
            <a:pPr rtl="0"/>
            <a:r>
              <a:rPr lang="en-US" altLang="zh-TW" sz="1200" b="0" i="0" u="none" strike="noStrike" kern="1200" dirty="0">
                <a:solidFill>
                  <a:schemeClr val="tx1"/>
                </a:solidFill>
                <a:effectLst/>
                <a:latin typeface="+mn-lt"/>
                <a:ea typeface="+mn-ea"/>
                <a:cs typeface="+mn-cs"/>
              </a:rPr>
              <a:t>DASH is both fast and efficient.</a:t>
            </a:r>
            <a:endParaRPr lang="zh-TW" altLang="en-US" dirty="0"/>
          </a:p>
        </p:txBody>
      </p:sp>
      <p:sp>
        <p:nvSpPr>
          <p:cNvPr id="4" name="投影片編號版面配置區 3"/>
          <p:cNvSpPr>
            <a:spLocks noGrp="1"/>
          </p:cNvSpPr>
          <p:nvPr>
            <p:ph type="sldNum" sz="quarter" idx="5"/>
          </p:nvPr>
        </p:nvSpPr>
        <p:spPr/>
        <p:txBody>
          <a:bodyPr/>
          <a:lstStyle/>
          <a:p>
            <a:fld id="{B302BD92-FE9A-7C46-B9EC-E7FF986DE8B0}" type="slidenum">
              <a:rPr lang="en-US" smtClean="0"/>
              <a:t>13</a:t>
            </a:fld>
            <a:endParaRPr lang="en-US"/>
          </a:p>
        </p:txBody>
      </p:sp>
    </p:spTree>
    <p:extLst>
      <p:ext uri="{BB962C8B-B14F-4D97-AF65-F5344CB8AC3E}">
        <p14:creationId xmlns:p14="http://schemas.microsoft.com/office/powerpoint/2010/main" val="1720090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We built a prototype of DASH in ns3 simulation.</a:t>
            </a:r>
          </a:p>
          <a:p>
            <a:r>
              <a:rPr lang="en-US" altLang="zh-TW" dirty="0"/>
              <a:t>In this talk I will show you one set of experiment, you can find more interesting comparisons in our paper.</a:t>
            </a:r>
          </a:p>
          <a:p>
            <a:r>
              <a:rPr lang="en-US" altLang="zh-TW" dirty="0"/>
              <a:t>We used symmetric </a:t>
            </a:r>
            <a:r>
              <a:rPr lang="en-US" altLang="zh-TW" dirty="0" err="1"/>
              <a:t>fattree</a:t>
            </a:r>
            <a:r>
              <a:rPr lang="en-US" altLang="zh-TW" dirty="0"/>
              <a:t>, and ran different network load. </a:t>
            </a:r>
          </a:p>
          <a:p>
            <a:r>
              <a:rPr lang="en-US" altLang="zh-TW" dirty="0"/>
              <a:t>We measure flow competition time as performance metric, so lower is better.</a:t>
            </a:r>
          </a:p>
          <a:p>
            <a:r>
              <a:rPr lang="en-US" altLang="zh-TW" dirty="0"/>
              <a:t>We have three baselines,</a:t>
            </a:r>
          </a:p>
          <a:p>
            <a:r>
              <a:rPr lang="en-US" altLang="zh-TW" dirty="0"/>
              <a:t>First, control plane solution, it can only adapt to traffic condition slowly.</a:t>
            </a:r>
          </a:p>
          <a:p>
            <a:r>
              <a:rPr lang="en-US" altLang="zh-TW" dirty="0"/>
              <a:t>Second, it’s Hula, which can adapt to traffic condition but will only use one path at any given time.</a:t>
            </a:r>
          </a:p>
          <a:p>
            <a:r>
              <a:rPr lang="en-US" altLang="zh-TW" dirty="0"/>
              <a:t>Third, it’s ECMP, which can do traffic splitting across multiple paths at the same time, but it cannot adapt to traffic condition.</a:t>
            </a:r>
          </a:p>
          <a:p>
            <a:r>
              <a:rPr lang="en-US" altLang="zh-TW" dirty="0"/>
              <a:t>Our solution DASH, can do traffic splitting and fast adaptation. Therefore, it can outperform other solutions.</a:t>
            </a:r>
          </a:p>
        </p:txBody>
      </p:sp>
      <p:sp>
        <p:nvSpPr>
          <p:cNvPr id="4" name="投影片編號版面配置區 3"/>
          <p:cNvSpPr>
            <a:spLocks noGrp="1"/>
          </p:cNvSpPr>
          <p:nvPr>
            <p:ph type="sldNum" sz="quarter" idx="5"/>
          </p:nvPr>
        </p:nvSpPr>
        <p:spPr/>
        <p:txBody>
          <a:bodyPr/>
          <a:lstStyle/>
          <a:p>
            <a:fld id="{B302BD92-FE9A-7C46-B9EC-E7FF986DE8B0}" type="slidenum">
              <a:rPr lang="en-US" smtClean="0"/>
              <a:t>14</a:t>
            </a:fld>
            <a:endParaRPr lang="en-US"/>
          </a:p>
        </p:txBody>
      </p:sp>
    </p:spTree>
    <p:extLst>
      <p:ext uri="{BB962C8B-B14F-4D97-AF65-F5344CB8AC3E}">
        <p14:creationId xmlns:p14="http://schemas.microsoft.com/office/powerpoint/2010/main" val="1300548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In conclusion, we propose a data structure which enables adaptive weighted traffic splitting entirely in data plane.</a:t>
            </a:r>
          </a:p>
          <a:p>
            <a:r>
              <a:rPr lang="en-US" altLang="zh-TW" dirty="0"/>
              <a:t>This data structure, DASH, is fast and efficient compared to other strawman solutions.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As future work, We will implement DASH in commodity switches to show its feasibility.</a:t>
            </a:r>
          </a:p>
          <a:p>
            <a:r>
              <a:rPr lang="en-US" altLang="zh-TW" dirty="0"/>
              <a:t>And build a distributed traffic engineering system by integrating DASH with other weight updating algorithms in data plane to address the traffic dynamics in modern networks.</a:t>
            </a:r>
          </a:p>
          <a:p>
            <a:r>
              <a:rPr lang="en-US" altLang="zh-TW" dirty="0"/>
              <a:t>I concludes this talk with this slide and Thank you for your attention.</a:t>
            </a:r>
            <a:endParaRPr lang="zh-TW" altLang="en-US" dirty="0"/>
          </a:p>
        </p:txBody>
      </p:sp>
      <p:sp>
        <p:nvSpPr>
          <p:cNvPr id="4" name="投影片編號版面配置區 3"/>
          <p:cNvSpPr>
            <a:spLocks noGrp="1"/>
          </p:cNvSpPr>
          <p:nvPr>
            <p:ph type="sldNum" sz="quarter" idx="5"/>
          </p:nvPr>
        </p:nvSpPr>
        <p:spPr/>
        <p:txBody>
          <a:bodyPr/>
          <a:lstStyle/>
          <a:p>
            <a:fld id="{B302BD92-FE9A-7C46-B9EC-E7FF986DE8B0}" type="slidenum">
              <a:rPr lang="en-US" smtClean="0"/>
              <a:t>15</a:t>
            </a:fld>
            <a:endParaRPr lang="en-US"/>
          </a:p>
        </p:txBody>
      </p:sp>
    </p:spTree>
    <p:extLst>
      <p:ext uri="{BB962C8B-B14F-4D97-AF65-F5344CB8AC3E}">
        <p14:creationId xmlns:p14="http://schemas.microsoft.com/office/powerpoint/2010/main" val="3552343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fontAlgn="base"/>
            <a:r>
              <a:rPr lang="en-US" altLang="zh-TW" sz="1200" b="0" i="0" u="none" strike="noStrike" kern="1200" dirty="0">
                <a:solidFill>
                  <a:schemeClr val="tx1"/>
                </a:solidFill>
                <a:effectLst/>
                <a:latin typeface="+mn-lt"/>
                <a:ea typeface="+mn-ea"/>
                <a:cs typeface="+mn-cs"/>
              </a:rPr>
              <a:t>However, this load-aware traffic splitting is not supported by traditional switches.</a:t>
            </a:r>
          </a:p>
          <a:p>
            <a:pPr rtl="0" fontAlgn="base"/>
            <a:r>
              <a:rPr lang="en-US" altLang="zh-TW" sz="1200" b="0" i="0" u="none" strike="noStrike" kern="1200" dirty="0">
                <a:solidFill>
                  <a:schemeClr val="tx1"/>
                </a:solidFill>
                <a:effectLst/>
                <a:latin typeface="+mn-lt"/>
                <a:ea typeface="+mn-ea"/>
                <a:cs typeface="+mn-cs"/>
              </a:rPr>
              <a:t>ECMP sets static path weights</a:t>
            </a:r>
          </a:p>
          <a:p>
            <a:pPr rtl="0" fontAlgn="base"/>
            <a:r>
              <a:rPr lang="en-US" altLang="zh-TW" sz="1200" b="0" i="0" u="none" strike="noStrike" kern="1200" dirty="0">
                <a:solidFill>
                  <a:schemeClr val="tx1"/>
                </a:solidFill>
                <a:effectLst/>
                <a:latin typeface="+mn-lt"/>
                <a:ea typeface="+mn-ea"/>
                <a:cs typeface="+mn-cs"/>
              </a:rPr>
              <a:t>So, it cannot …</a:t>
            </a:r>
          </a:p>
          <a:p>
            <a:pPr rtl="0" fontAlgn="base"/>
            <a:r>
              <a:rPr lang="en-US" altLang="zh-TW" sz="1200" b="0" i="0" u="none" strike="noStrike" kern="1200" dirty="0">
                <a:solidFill>
                  <a:schemeClr val="tx1"/>
                </a:solidFill>
                <a:effectLst/>
                <a:latin typeface="+mn-lt"/>
                <a:ea typeface="+mn-ea"/>
                <a:cs typeface="+mn-cs"/>
              </a:rPr>
              <a:t>Fortunately, the emerging programmable switches like P4 allows us to support fast </a:t>
            </a:r>
            <a:r>
              <a:rPr lang="en-US" altLang="zh-TW" sz="1200" b="0" i="0" u="none" strike="noStrike" kern="1200" dirty="0" err="1">
                <a:solidFill>
                  <a:schemeClr val="tx1"/>
                </a:solidFill>
                <a:effectLst/>
                <a:latin typeface="+mn-lt"/>
                <a:ea typeface="+mn-ea"/>
                <a:cs typeface="+mn-cs"/>
              </a:rPr>
              <a:t>adaptaion</a:t>
            </a:r>
            <a:r>
              <a:rPr lang="en-US" altLang="zh-TW" sz="1200" b="0" i="0" u="none" strike="noStrike" kern="1200" dirty="0">
                <a:solidFill>
                  <a:schemeClr val="tx1"/>
                </a:solidFill>
                <a:effectLst/>
                <a:latin typeface="+mn-lt"/>
                <a:ea typeface="+mn-ea"/>
                <a:cs typeface="+mn-cs"/>
              </a:rPr>
              <a:t> and one example is Hula.</a:t>
            </a:r>
          </a:p>
          <a:p>
            <a:endParaRPr lang="zh-TW" altLang="en-US" dirty="0"/>
          </a:p>
        </p:txBody>
      </p:sp>
      <p:sp>
        <p:nvSpPr>
          <p:cNvPr id="4" name="投影片編號版面配置區 3"/>
          <p:cNvSpPr>
            <a:spLocks noGrp="1"/>
          </p:cNvSpPr>
          <p:nvPr>
            <p:ph type="sldNum" sz="quarter" idx="5"/>
          </p:nvPr>
        </p:nvSpPr>
        <p:spPr/>
        <p:txBody>
          <a:bodyPr/>
          <a:lstStyle/>
          <a:p>
            <a:fld id="{B302BD92-FE9A-7C46-B9EC-E7FF986DE8B0}" type="slidenum">
              <a:rPr lang="en-US" smtClean="0"/>
              <a:t>17</a:t>
            </a:fld>
            <a:endParaRPr lang="en-US"/>
          </a:p>
        </p:txBody>
      </p:sp>
    </p:spTree>
    <p:extLst>
      <p:ext uri="{BB962C8B-B14F-4D97-AF65-F5344CB8AC3E}">
        <p14:creationId xmlns:p14="http://schemas.microsoft.com/office/powerpoint/2010/main" val="2999453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fontAlgn="base"/>
            <a:r>
              <a:rPr lang="en-US" altLang="zh-TW" sz="1200" b="0" i="0" u="none" strike="noStrike" kern="1200" dirty="0">
                <a:solidFill>
                  <a:schemeClr val="tx1"/>
                </a:solidFill>
                <a:effectLst/>
                <a:latin typeface="+mn-lt"/>
                <a:ea typeface="+mn-ea"/>
                <a:cs typeface="+mn-cs"/>
              </a:rPr>
              <a:t>To meet performance demand of modern applications, network operators typically provisions high bandwidth by exploiting multiple paths in the network.</a:t>
            </a:r>
          </a:p>
          <a:p>
            <a:pPr rtl="0" fontAlgn="base"/>
            <a:r>
              <a:rPr lang="en-US" altLang="zh-TW" sz="1200" b="0" i="0" u="none" strike="noStrike" kern="1200" dirty="0">
                <a:solidFill>
                  <a:schemeClr val="tx1"/>
                </a:solidFill>
                <a:effectLst/>
                <a:latin typeface="+mn-lt"/>
                <a:ea typeface="+mn-ea"/>
                <a:cs typeface="+mn-cs"/>
              </a:rPr>
              <a:t>For example, the capacity across paths is used to serve traffic between tor switches in data center networks and between data center sites in private wide area networks.</a:t>
            </a:r>
          </a:p>
          <a:p>
            <a:pPr rtl="0" fontAlgn="base"/>
            <a:r>
              <a:rPr lang="en-US" altLang="zh-TW" sz="1200" b="0" i="0" u="none" strike="noStrike" kern="1200" dirty="0">
                <a:solidFill>
                  <a:schemeClr val="tx1"/>
                </a:solidFill>
                <a:effectLst/>
                <a:latin typeface="+mn-lt"/>
                <a:ea typeface="+mn-ea"/>
                <a:cs typeface="+mn-cs"/>
              </a:rPr>
              <a:t>To achieve good performance, we need an efficient load balancing strategy.</a:t>
            </a:r>
          </a:p>
          <a:p>
            <a:pPr rtl="0" fontAlgn="base"/>
            <a:endParaRPr lang="en-US" altLang="zh-TW" sz="1200" b="0" i="0" u="none" strike="noStrike" kern="1200" dirty="0">
              <a:solidFill>
                <a:schemeClr val="tx1"/>
              </a:solidFill>
              <a:effectLst/>
              <a:latin typeface="+mn-lt"/>
              <a:ea typeface="+mn-ea"/>
              <a:cs typeface="+mn-cs"/>
            </a:endParaRPr>
          </a:p>
          <a:p>
            <a:endParaRPr lang="zh-TW" altLang="en-US" dirty="0"/>
          </a:p>
        </p:txBody>
      </p:sp>
      <p:sp>
        <p:nvSpPr>
          <p:cNvPr id="4" name="投影片編號版面配置區 3"/>
          <p:cNvSpPr>
            <a:spLocks noGrp="1"/>
          </p:cNvSpPr>
          <p:nvPr>
            <p:ph type="sldNum" sz="quarter" idx="5"/>
          </p:nvPr>
        </p:nvSpPr>
        <p:spPr/>
        <p:txBody>
          <a:bodyPr/>
          <a:lstStyle/>
          <a:p>
            <a:fld id="{B302BD92-FE9A-7C46-B9EC-E7FF986DE8B0}" type="slidenum">
              <a:rPr lang="en-US" smtClean="0"/>
              <a:t>2</a:t>
            </a:fld>
            <a:endParaRPr lang="en-US"/>
          </a:p>
        </p:txBody>
      </p:sp>
    </p:spTree>
    <p:extLst>
      <p:ext uri="{BB962C8B-B14F-4D97-AF65-F5344CB8AC3E}">
        <p14:creationId xmlns:p14="http://schemas.microsoft.com/office/powerpoint/2010/main" val="1184396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fontAlgn="base"/>
            <a:r>
              <a:rPr lang="en-US" altLang="zh-TW" sz="1200" b="0" i="0" u="none" strike="noStrike" kern="1200" dirty="0">
                <a:solidFill>
                  <a:schemeClr val="tx1"/>
                </a:solidFill>
                <a:effectLst/>
                <a:latin typeface="+mn-lt"/>
                <a:ea typeface="+mn-ea"/>
                <a:cs typeface="+mn-cs"/>
              </a:rPr>
              <a:t>In particular, traffic splitting should quickly adapt to traffic conditions such as link failures or </a:t>
            </a:r>
            <a:r>
              <a:rPr lang="en-US" altLang="zh-TW" sz="1200" b="0" i="0" u="none" strike="noStrike" kern="1200" dirty="0" err="1">
                <a:solidFill>
                  <a:schemeClr val="tx1"/>
                </a:solidFill>
                <a:effectLst/>
                <a:latin typeface="+mn-lt"/>
                <a:ea typeface="+mn-ea"/>
                <a:cs typeface="+mn-cs"/>
              </a:rPr>
              <a:t>bursty</a:t>
            </a:r>
            <a:r>
              <a:rPr lang="en-US" altLang="zh-TW" sz="1200" b="0" i="0" u="none" strike="noStrike" kern="1200" dirty="0">
                <a:solidFill>
                  <a:schemeClr val="tx1"/>
                </a:solidFill>
                <a:effectLst/>
                <a:latin typeface="+mn-lt"/>
                <a:ea typeface="+mn-ea"/>
                <a:cs typeface="+mn-cs"/>
              </a:rPr>
              <a:t> workloads.</a:t>
            </a:r>
          </a:p>
          <a:p>
            <a:pPr rtl="0" fontAlgn="base"/>
            <a:r>
              <a:rPr lang="en-US" altLang="zh-TW" sz="1200" b="0" i="0" u="none" strike="noStrike" kern="1200" dirty="0">
                <a:solidFill>
                  <a:schemeClr val="tx1"/>
                </a:solidFill>
                <a:effectLst/>
                <a:latin typeface="+mn-lt"/>
                <a:ea typeface="+mn-ea"/>
                <a:cs typeface="+mn-cs"/>
              </a:rPr>
              <a:t>Take this network topology for example, …</a:t>
            </a:r>
          </a:p>
          <a:p>
            <a:pPr rtl="0" fontAlgn="base"/>
            <a:r>
              <a:rPr lang="en-US" altLang="zh-TW" sz="1200" b="0" i="0" u="none" strike="noStrike" kern="1200" dirty="0">
                <a:solidFill>
                  <a:schemeClr val="tx1"/>
                </a:solidFill>
                <a:effectLst/>
                <a:latin typeface="+mn-lt"/>
                <a:ea typeface="+mn-ea"/>
                <a:cs typeface="+mn-cs"/>
              </a:rPr>
              <a:t>No traffic from src2 =&gt; splitting traffic from src1 equally so that we can efficiently use the available bandwidth.</a:t>
            </a:r>
          </a:p>
          <a:p>
            <a:pPr rtl="0" fontAlgn="base"/>
            <a:r>
              <a:rPr lang="en-US" altLang="zh-TW" sz="1200" b="0" i="0" u="none" strike="noStrike" kern="1200" dirty="0">
                <a:solidFill>
                  <a:schemeClr val="tx1"/>
                </a:solidFill>
                <a:effectLst/>
                <a:latin typeface="+mn-lt"/>
                <a:ea typeface="+mn-ea"/>
                <a:cs typeface="+mn-cs"/>
              </a:rPr>
              <a:t>Some traffic from src2 =&gt;</a:t>
            </a:r>
            <a:r>
              <a:rPr lang="zh-TW" altLang="en-US" sz="1200" b="0" i="0" u="none" strike="noStrike" kern="1200" dirty="0">
                <a:solidFill>
                  <a:schemeClr val="tx1"/>
                </a:solidFill>
                <a:effectLst/>
                <a:latin typeface="+mn-lt"/>
                <a:ea typeface="+mn-ea"/>
                <a:cs typeface="+mn-cs"/>
              </a:rPr>
              <a:t> </a:t>
            </a:r>
            <a:r>
              <a:rPr lang="en-US" altLang="zh-TW" sz="1200" b="0" i="0" u="none" strike="noStrike" kern="1200" dirty="0">
                <a:solidFill>
                  <a:schemeClr val="tx1"/>
                </a:solidFill>
                <a:effectLst/>
                <a:latin typeface="+mn-lt"/>
                <a:ea typeface="+mn-ea"/>
                <a:cs typeface="+mn-cs"/>
              </a:rPr>
              <a:t>splitting traffic from src1 unequally is desired.</a:t>
            </a:r>
          </a:p>
          <a:p>
            <a:pPr rtl="0" fontAlgn="base"/>
            <a:r>
              <a:rPr lang="en-US" altLang="zh-TW" sz="1200" b="0" i="0" u="none" strike="noStrike" kern="1200" dirty="0">
                <a:solidFill>
                  <a:schemeClr val="tx1"/>
                </a:solidFill>
                <a:effectLst/>
                <a:latin typeface="+mn-lt"/>
                <a:ea typeface="+mn-ea"/>
                <a:cs typeface="+mn-cs"/>
              </a:rPr>
              <a:t>Notice that the workload is dynamic, the traffic condition can change very fast.</a:t>
            </a:r>
          </a:p>
          <a:p>
            <a:pPr rtl="0" fontAlgn="base"/>
            <a:r>
              <a:rPr lang="en-US" altLang="zh-TW" sz="1200" b="0" i="0" u="none" strike="noStrike" kern="1200" dirty="0">
                <a:solidFill>
                  <a:schemeClr val="tx1"/>
                </a:solidFill>
                <a:effectLst/>
                <a:latin typeface="+mn-lt"/>
                <a:ea typeface="+mn-ea"/>
                <a:cs typeface="+mn-cs"/>
              </a:rPr>
              <a:t>So the traffic splitting decisions should not only adapt to traffic condition but also adapt to it quickly.</a:t>
            </a:r>
          </a:p>
        </p:txBody>
      </p:sp>
      <p:sp>
        <p:nvSpPr>
          <p:cNvPr id="4" name="投影片編號版面配置區 3"/>
          <p:cNvSpPr>
            <a:spLocks noGrp="1"/>
          </p:cNvSpPr>
          <p:nvPr>
            <p:ph type="sldNum" sz="quarter" idx="5"/>
          </p:nvPr>
        </p:nvSpPr>
        <p:spPr/>
        <p:txBody>
          <a:bodyPr/>
          <a:lstStyle/>
          <a:p>
            <a:fld id="{B302BD92-FE9A-7C46-B9EC-E7FF986DE8B0}" type="slidenum">
              <a:rPr lang="en-US" smtClean="0"/>
              <a:t>3</a:t>
            </a:fld>
            <a:endParaRPr lang="en-US"/>
          </a:p>
        </p:txBody>
      </p:sp>
    </p:spTree>
    <p:extLst>
      <p:ext uri="{BB962C8B-B14F-4D97-AF65-F5344CB8AC3E}">
        <p14:creationId xmlns:p14="http://schemas.microsoft.com/office/powerpoint/2010/main" val="4131845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a:r>
              <a:rPr lang="en-US" altLang="zh-TW" sz="1200" b="0" i="0" u="none" strike="noStrike" kern="1200" dirty="0">
                <a:solidFill>
                  <a:schemeClr val="tx1"/>
                </a:solidFill>
                <a:effectLst/>
                <a:latin typeface="+mn-lt"/>
                <a:ea typeface="+mn-ea"/>
                <a:cs typeface="+mn-cs"/>
              </a:rPr>
              <a:t>Let’s see some existing approaches.</a:t>
            </a:r>
          </a:p>
          <a:p>
            <a:pPr rtl="0"/>
            <a:r>
              <a:rPr lang="en-US" altLang="zh-TW" sz="1200" b="0" i="0" u="none" strike="noStrike" kern="1200" dirty="0">
                <a:solidFill>
                  <a:schemeClr val="tx1"/>
                </a:solidFill>
                <a:effectLst/>
                <a:latin typeface="+mn-lt"/>
                <a:ea typeface="+mn-ea"/>
                <a:cs typeface="+mn-cs"/>
              </a:rPr>
              <a:t>There are two classes of load-aware traffic splitting solutions: </a:t>
            </a:r>
          </a:p>
          <a:p>
            <a:pPr rtl="0"/>
            <a:r>
              <a:rPr lang="en-US" altLang="zh-TW" sz="1200" b="0" i="0" u="none" strike="noStrike" kern="1200" dirty="0">
                <a:solidFill>
                  <a:schemeClr val="tx1"/>
                </a:solidFill>
                <a:effectLst/>
                <a:latin typeface="+mn-lt"/>
                <a:ea typeface="+mn-ea"/>
                <a:cs typeface="+mn-cs"/>
              </a:rPr>
              <a:t>In one class of solutions, all decisions are made entirely in data plane, such as Hula and Conga.</a:t>
            </a:r>
          </a:p>
          <a:p>
            <a:pPr rtl="0"/>
            <a:r>
              <a:rPr lang="en-US" altLang="zh-TW" sz="1200" b="0" i="0" u="none" strike="noStrike" kern="1200" dirty="0">
                <a:solidFill>
                  <a:schemeClr val="tx1"/>
                </a:solidFill>
                <a:effectLst/>
                <a:latin typeface="+mn-lt"/>
                <a:ea typeface="+mn-ea"/>
                <a:cs typeface="+mn-cs"/>
              </a:rPr>
              <a:t>Take HULA for example, it periodically sends probes …</a:t>
            </a:r>
          </a:p>
          <a:p>
            <a:pPr rtl="0"/>
            <a:r>
              <a:rPr lang="en-US" altLang="zh-TW" sz="1200" b="0" i="0" u="none" strike="noStrike" kern="1200" dirty="0">
                <a:solidFill>
                  <a:schemeClr val="tx1"/>
                </a:solidFill>
                <a:effectLst/>
                <a:latin typeface="+mn-lt"/>
                <a:ea typeface="+mn-ea"/>
                <a:cs typeface="+mn-cs"/>
              </a:rPr>
              <a:t>However, this may overload the best path especially when RTT is large.</a:t>
            </a:r>
          </a:p>
          <a:p>
            <a:pPr rtl="0"/>
            <a:endParaRPr lang="en-US" altLang="zh-TW" sz="1200" b="0" i="0" u="none" strike="noStrike" kern="1200" dirty="0">
              <a:solidFill>
                <a:schemeClr val="tx1"/>
              </a:solidFill>
              <a:effectLst/>
              <a:latin typeface="+mn-lt"/>
              <a:ea typeface="+mn-ea"/>
              <a:cs typeface="+mn-cs"/>
            </a:endParaRPr>
          </a:p>
          <a:p>
            <a:pPr rtl="0"/>
            <a:r>
              <a:rPr lang="en-US" altLang="zh-TW" sz="1200" b="0" i="0" u="none" strike="noStrike" kern="1200" dirty="0">
                <a:solidFill>
                  <a:schemeClr val="tx1"/>
                </a:solidFill>
                <a:effectLst/>
                <a:latin typeface="+mn-lt"/>
                <a:ea typeface="+mn-ea"/>
                <a:cs typeface="+mn-cs"/>
              </a:rPr>
              <a:t>Another line of works split traffic over multiple paths instead of a single path.</a:t>
            </a:r>
          </a:p>
          <a:p>
            <a:pPr rtl="0"/>
            <a:r>
              <a:rPr lang="en-US" altLang="zh-TW" sz="1200" b="0" i="0" u="none" strike="noStrike" kern="1200" dirty="0">
                <a:solidFill>
                  <a:schemeClr val="tx1"/>
                </a:solidFill>
                <a:effectLst/>
                <a:latin typeface="+mn-lt"/>
                <a:ea typeface="+mn-ea"/>
                <a:cs typeface="+mn-cs"/>
              </a:rPr>
              <a:t>They also collect traffic conditions using mechanisms like probes,</a:t>
            </a:r>
          </a:p>
          <a:p>
            <a:pPr rtl="0"/>
            <a:r>
              <a:rPr lang="en-US" altLang="zh-TW" sz="1200" b="0" i="0" u="none" strike="noStrike" kern="1200" dirty="0">
                <a:solidFill>
                  <a:schemeClr val="tx1"/>
                </a:solidFill>
                <a:effectLst/>
                <a:latin typeface="+mn-lt"/>
                <a:ea typeface="+mn-ea"/>
                <a:cs typeface="+mn-cs"/>
              </a:rPr>
              <a:t>But they assign path weights so that more traffic can go through paths with less congestion.</a:t>
            </a:r>
          </a:p>
          <a:p>
            <a:pPr rtl="0"/>
            <a:r>
              <a:rPr lang="en-US" altLang="zh-TW" sz="1200" b="0" i="0" u="none" strike="noStrike" kern="1200" dirty="0">
                <a:solidFill>
                  <a:schemeClr val="tx1"/>
                </a:solidFill>
                <a:effectLst/>
                <a:latin typeface="+mn-lt"/>
                <a:ea typeface="+mn-ea"/>
                <a:cs typeface="+mn-cs"/>
              </a:rPr>
              <a:t>However, even though these solutions can split traffic across multiple paths at the same time, a control plane solution is too slow to adapt network conditions and it is unclear how they can work in today’s commodity data planes</a:t>
            </a:r>
          </a:p>
        </p:txBody>
      </p:sp>
      <p:sp>
        <p:nvSpPr>
          <p:cNvPr id="4" name="投影片編號版面配置區 3"/>
          <p:cNvSpPr>
            <a:spLocks noGrp="1"/>
          </p:cNvSpPr>
          <p:nvPr>
            <p:ph type="sldNum" sz="quarter" idx="5"/>
          </p:nvPr>
        </p:nvSpPr>
        <p:spPr/>
        <p:txBody>
          <a:bodyPr/>
          <a:lstStyle/>
          <a:p>
            <a:fld id="{B302BD92-FE9A-7C46-B9EC-E7FF986DE8B0}" type="slidenum">
              <a:rPr lang="en-US" smtClean="0"/>
              <a:t>4</a:t>
            </a:fld>
            <a:endParaRPr lang="en-US"/>
          </a:p>
        </p:txBody>
      </p:sp>
    </p:spTree>
    <p:extLst>
      <p:ext uri="{BB962C8B-B14F-4D97-AF65-F5344CB8AC3E}">
        <p14:creationId xmlns:p14="http://schemas.microsoft.com/office/powerpoint/2010/main" val="563610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fontAlgn="base"/>
            <a:r>
              <a:rPr lang="en-US" altLang="zh-TW" sz="1200" b="0" i="0" u="none" strike="noStrike" kern="1200" dirty="0">
                <a:solidFill>
                  <a:schemeClr val="tx1"/>
                </a:solidFill>
                <a:effectLst/>
                <a:latin typeface="+mn-lt"/>
                <a:ea typeface="+mn-ea"/>
                <a:cs typeface="+mn-cs"/>
              </a:rPr>
              <a:t>In this work, we bridge the gap between these two classes of solutions </a:t>
            </a:r>
          </a:p>
          <a:p>
            <a:pPr rtl="0" fontAlgn="base"/>
            <a:r>
              <a:rPr lang="en-US" altLang="zh-TW" sz="1200" b="0" i="0" u="none" strike="noStrike" kern="1200" dirty="0">
                <a:solidFill>
                  <a:schemeClr val="tx1"/>
                </a:solidFill>
                <a:effectLst/>
                <a:latin typeface="+mn-lt"/>
                <a:ea typeface="+mn-ea"/>
                <a:cs typeface="+mn-cs"/>
              </a:rPr>
              <a:t>by addressing the question of how to balance the load across multiple paths entirely in the data plane. </a:t>
            </a:r>
          </a:p>
          <a:p>
            <a:pPr rtl="0" fontAlgn="base"/>
            <a:endParaRPr lang="en-US" altLang="zh-TW" sz="1200" b="0" i="0" u="none" strike="noStrike" kern="1200" dirty="0">
              <a:solidFill>
                <a:schemeClr val="tx1"/>
              </a:solidFill>
              <a:effectLst/>
              <a:latin typeface="+mn-lt"/>
              <a:ea typeface="+mn-ea"/>
              <a:cs typeface="+mn-cs"/>
            </a:endParaRPr>
          </a:p>
          <a:p>
            <a:pPr rtl="0" fontAlgn="base"/>
            <a:r>
              <a:rPr lang="en-US" altLang="zh-TW" sz="1200" b="0" i="0" u="none" strike="noStrike" kern="1200" dirty="0">
                <a:solidFill>
                  <a:schemeClr val="tx1"/>
                </a:solidFill>
                <a:effectLst/>
                <a:latin typeface="+mn-lt"/>
                <a:ea typeface="+mn-ea"/>
                <a:cs typeface="+mn-cs"/>
              </a:rPr>
              <a:t>So, we propose new data structures…</a:t>
            </a:r>
          </a:p>
          <a:p>
            <a:endParaRPr lang="zh-TW" altLang="en-US" dirty="0"/>
          </a:p>
        </p:txBody>
      </p:sp>
      <p:sp>
        <p:nvSpPr>
          <p:cNvPr id="4" name="投影片編號版面配置區 3"/>
          <p:cNvSpPr>
            <a:spLocks noGrp="1"/>
          </p:cNvSpPr>
          <p:nvPr>
            <p:ph type="sldNum" sz="quarter" idx="5"/>
          </p:nvPr>
        </p:nvSpPr>
        <p:spPr/>
        <p:txBody>
          <a:bodyPr/>
          <a:lstStyle/>
          <a:p>
            <a:fld id="{B302BD92-FE9A-7C46-B9EC-E7FF986DE8B0}" type="slidenum">
              <a:rPr lang="en-US" smtClean="0"/>
              <a:t>5</a:t>
            </a:fld>
            <a:endParaRPr lang="en-US"/>
          </a:p>
        </p:txBody>
      </p:sp>
    </p:spTree>
    <p:extLst>
      <p:ext uri="{BB962C8B-B14F-4D97-AF65-F5344CB8AC3E}">
        <p14:creationId xmlns:p14="http://schemas.microsoft.com/office/powerpoint/2010/main" val="4246559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a:r>
              <a:rPr lang="en-US" altLang="zh-TW" sz="1200" b="0" i="0" u="none" strike="noStrike" kern="1200" dirty="0">
                <a:solidFill>
                  <a:schemeClr val="tx1"/>
                </a:solidFill>
                <a:effectLst/>
                <a:latin typeface="+mn-lt"/>
                <a:ea typeface="+mn-ea"/>
                <a:cs typeface="+mn-cs"/>
              </a:rPr>
              <a:t>There are mainly two key functionalities that a traffic splitting data structure must support:</a:t>
            </a:r>
            <a:endParaRPr lang="en-US" altLang="zh-TW" b="0" dirty="0">
              <a:effectLst/>
            </a:endParaRPr>
          </a:p>
          <a:p>
            <a:pPr rtl="0" fontAlgn="base"/>
            <a:r>
              <a:rPr lang="en-US" altLang="zh-TW" b="0" dirty="0">
                <a:effectLst/>
              </a:rPr>
              <a:t>First, when the packets ….</a:t>
            </a:r>
          </a:p>
          <a:p>
            <a:pPr rtl="0" fontAlgn="base"/>
            <a:r>
              <a:rPr lang="en-US" altLang="zh-TW" b="0" dirty="0">
                <a:effectLst/>
              </a:rPr>
              <a:t>Second, when the probes …</a:t>
            </a:r>
          </a:p>
          <a:p>
            <a:pPr rtl="0" fontAlgn="base"/>
            <a:endParaRPr lang="en-US" altLang="zh-TW" b="0" dirty="0">
              <a:effectLst/>
            </a:endParaRPr>
          </a:p>
          <a:p>
            <a:pPr rtl="0" fontAlgn="base"/>
            <a:endParaRPr lang="en-US" altLang="zh-TW" sz="1200" b="0" i="0" u="none" strike="noStrike" kern="1200" dirty="0">
              <a:solidFill>
                <a:schemeClr val="tx1"/>
              </a:solidFill>
              <a:effectLst/>
              <a:latin typeface="+mn-lt"/>
              <a:ea typeface="+mn-ea"/>
              <a:cs typeface="+mn-cs"/>
            </a:endParaRPr>
          </a:p>
        </p:txBody>
      </p:sp>
      <p:sp>
        <p:nvSpPr>
          <p:cNvPr id="4" name="投影片編號版面配置區 3"/>
          <p:cNvSpPr>
            <a:spLocks noGrp="1"/>
          </p:cNvSpPr>
          <p:nvPr>
            <p:ph type="sldNum" sz="quarter" idx="5"/>
          </p:nvPr>
        </p:nvSpPr>
        <p:spPr/>
        <p:txBody>
          <a:bodyPr/>
          <a:lstStyle/>
          <a:p>
            <a:fld id="{B302BD92-FE9A-7C46-B9EC-E7FF986DE8B0}" type="slidenum">
              <a:rPr lang="en-US" smtClean="0"/>
              <a:t>6</a:t>
            </a:fld>
            <a:endParaRPr lang="en-US"/>
          </a:p>
        </p:txBody>
      </p:sp>
    </p:spTree>
    <p:extLst>
      <p:ext uri="{BB962C8B-B14F-4D97-AF65-F5344CB8AC3E}">
        <p14:creationId xmlns:p14="http://schemas.microsoft.com/office/powerpoint/2010/main" val="3655421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ltLang="zh-TW" sz="1200" b="0" i="0" u="none" strike="noStrike" kern="1200" dirty="0">
                <a:solidFill>
                  <a:schemeClr val="tx1"/>
                </a:solidFill>
                <a:effectLst/>
                <a:latin typeface="+mn-lt"/>
                <a:ea typeface="+mn-ea"/>
                <a:cs typeface="+mn-cs"/>
              </a:rPr>
              <a:t>Fortunately, the emerging programmable switches like p4 switches allow us to implement such data structures in data plane.</a:t>
            </a:r>
          </a:p>
          <a:p>
            <a:pPr rtl="0"/>
            <a:r>
              <a:rPr lang="en-US" altLang="zh-TW" sz="1200" b="0" i="0" u="none" strike="noStrike" kern="1200" dirty="0">
                <a:solidFill>
                  <a:schemeClr val="tx1"/>
                </a:solidFill>
                <a:effectLst/>
                <a:latin typeface="+mn-lt"/>
                <a:ea typeface="+mn-ea"/>
                <a:cs typeface="+mn-cs"/>
              </a:rPr>
              <a:t>In P4 pipeline, There are several </a:t>
            </a:r>
            <a:r>
              <a:rPr lang="en-US" altLang="zh-TW" sz="1200" b="0" i="0" u="none" strike="noStrike" kern="1200" dirty="0" err="1">
                <a:solidFill>
                  <a:schemeClr val="tx1"/>
                </a:solidFill>
                <a:effectLst/>
                <a:latin typeface="+mn-lt"/>
                <a:ea typeface="+mn-ea"/>
                <a:cs typeface="+mn-cs"/>
              </a:rPr>
              <a:t>match+action</a:t>
            </a:r>
            <a:r>
              <a:rPr lang="en-US" altLang="zh-TW" sz="1200" b="0" i="0" u="none" strike="noStrike" kern="1200" dirty="0">
                <a:solidFill>
                  <a:schemeClr val="tx1"/>
                </a:solidFill>
                <a:effectLst/>
                <a:latin typeface="+mn-lt"/>
                <a:ea typeface="+mn-ea"/>
                <a:cs typeface="+mn-cs"/>
              </a:rPr>
              <a:t> stages, and each stage has its own registers. </a:t>
            </a:r>
          </a:p>
          <a:p>
            <a:pPr rtl="0"/>
            <a:r>
              <a:rPr lang="en-US" altLang="zh-TW" sz="1200" b="0" i="0" u="none" strike="noStrike" kern="1200" dirty="0">
                <a:solidFill>
                  <a:schemeClr val="tx1"/>
                </a:solidFill>
                <a:effectLst/>
                <a:latin typeface="+mn-lt"/>
                <a:ea typeface="+mn-ea"/>
                <a:cs typeface="+mn-cs"/>
              </a:rPr>
              <a:t>We can design each stage to process the packets as we want.</a:t>
            </a:r>
          </a:p>
          <a:p>
            <a:pPr rtl="0"/>
            <a:endParaRPr lang="en-US" altLang="zh-TW" sz="1200" b="0" i="0" u="none" strike="noStrike" kern="1200" dirty="0">
              <a:solidFill>
                <a:schemeClr val="tx1"/>
              </a:solidFill>
              <a:effectLst/>
              <a:latin typeface="+mn-lt"/>
              <a:ea typeface="+mn-ea"/>
              <a:cs typeface="+mn-cs"/>
            </a:endParaRPr>
          </a:p>
          <a:p>
            <a:pPr rtl="0"/>
            <a:endParaRPr lang="en-US" altLang="zh-TW" sz="1200" b="0" i="0" u="none" strike="noStrike" kern="1200" dirty="0">
              <a:solidFill>
                <a:schemeClr val="tx1"/>
              </a:solidFill>
              <a:effectLst/>
              <a:latin typeface="+mn-lt"/>
              <a:ea typeface="+mn-ea"/>
              <a:cs typeface="+mn-cs"/>
            </a:endParaRPr>
          </a:p>
          <a:p>
            <a:pPr rtl="0"/>
            <a:r>
              <a:rPr lang="en-US" altLang="zh-TW" sz="1200" b="0" i="0" u="none" strike="noStrike" kern="1200" dirty="0">
                <a:solidFill>
                  <a:schemeClr val="tx1"/>
                </a:solidFill>
                <a:effectLst/>
                <a:latin typeface="+mn-lt"/>
                <a:ea typeface="+mn-ea"/>
                <a:cs typeface="+mn-cs"/>
              </a:rPr>
              <a:t>The packet goes through a set of math-action tables spread across multiple stages. </a:t>
            </a:r>
          </a:p>
          <a:p>
            <a:pPr rtl="0"/>
            <a:endParaRPr lang="en-US" altLang="zh-TW" sz="1200" b="0" i="0" u="none" strike="noStrike" kern="1200" dirty="0">
              <a:solidFill>
                <a:schemeClr val="tx1"/>
              </a:solidFill>
              <a:effectLst/>
              <a:latin typeface="+mn-lt"/>
              <a:ea typeface="+mn-ea"/>
              <a:cs typeface="+mn-cs"/>
            </a:endParaRPr>
          </a:p>
          <a:p>
            <a:pPr rtl="0"/>
            <a:endParaRPr lang="en-US" altLang="zh-TW" b="0" dirty="0">
              <a:effectLst/>
            </a:endParaRPr>
          </a:p>
          <a:p>
            <a:br>
              <a:rPr lang="en-US" altLang="zh-TW" dirty="0"/>
            </a:br>
            <a:endParaRPr lang="en-US" baseline="0" dirty="0"/>
          </a:p>
        </p:txBody>
      </p:sp>
      <p:sp>
        <p:nvSpPr>
          <p:cNvPr id="4" name="Slide Number Placeholder 3"/>
          <p:cNvSpPr>
            <a:spLocks noGrp="1"/>
          </p:cNvSpPr>
          <p:nvPr>
            <p:ph type="sldNum" sz="quarter" idx="10"/>
          </p:nvPr>
        </p:nvSpPr>
        <p:spPr/>
        <p:txBody>
          <a:bodyPr/>
          <a:lstStyle/>
          <a:p>
            <a:fld id="{05942DF7-03BE-1B4F-9218-E95B31D4B02C}" type="slidenum">
              <a:rPr lang="en-US" smtClean="0"/>
              <a:t>7</a:t>
            </a:fld>
            <a:endParaRPr lang="en-US"/>
          </a:p>
        </p:txBody>
      </p:sp>
    </p:spTree>
    <p:extLst>
      <p:ext uri="{BB962C8B-B14F-4D97-AF65-F5344CB8AC3E}">
        <p14:creationId xmlns:p14="http://schemas.microsoft.com/office/powerpoint/2010/main" val="1603159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ltLang="zh-TW" sz="1200" b="0" i="0" u="none" strike="noStrike" kern="1200" dirty="0">
                <a:solidFill>
                  <a:schemeClr val="tx1"/>
                </a:solidFill>
                <a:effectLst/>
                <a:latin typeface="+mn-lt"/>
                <a:ea typeface="+mn-ea"/>
                <a:cs typeface="+mn-cs"/>
              </a:rPr>
              <a:t>However, there are some constraints.</a:t>
            </a:r>
          </a:p>
          <a:p>
            <a:pPr rtl="0"/>
            <a:r>
              <a:rPr lang="en-US" altLang="zh-TW" sz="1200" b="0" i="0" u="none" strike="noStrike" kern="1200" dirty="0">
                <a:solidFill>
                  <a:schemeClr val="tx1"/>
                </a:solidFill>
                <a:effectLst/>
                <a:latin typeface="+mn-lt"/>
                <a:ea typeface="+mn-ea"/>
                <a:cs typeface="+mn-cs"/>
              </a:rPr>
              <a:t>First, When the packet arrives at one stage, it can only access…</a:t>
            </a:r>
          </a:p>
          <a:p>
            <a:pPr rtl="0"/>
            <a:r>
              <a:rPr lang="en-US" altLang="zh-TW" sz="1200" b="0" i="0" u="none" strike="noStrike" kern="1200" dirty="0">
                <a:solidFill>
                  <a:schemeClr val="tx1"/>
                </a:solidFill>
                <a:effectLst/>
                <a:latin typeface="+mn-lt"/>
                <a:ea typeface="+mn-ea"/>
                <a:cs typeface="+mn-cs"/>
              </a:rPr>
              <a:t>Second, When the packet moves on to the next stage, it cannot access the registers in previous stages or any other stages …</a:t>
            </a:r>
          </a:p>
          <a:p>
            <a:pPr rtl="0"/>
            <a:r>
              <a:rPr lang="en-US" altLang="zh-TW" sz="1200" b="0" i="0" u="none" strike="noStrike" kern="1200" dirty="0">
                <a:solidFill>
                  <a:schemeClr val="tx1"/>
                </a:solidFill>
                <a:effectLst/>
                <a:latin typeface="+mn-lt"/>
                <a:ea typeface="+mn-ea"/>
                <a:cs typeface="+mn-cs"/>
              </a:rPr>
              <a:t>Finally, because of the hardware limitation, the algorithm on the switch cannot be too complicated.</a:t>
            </a:r>
          </a:p>
          <a:p>
            <a:pPr rtl="0"/>
            <a:endParaRPr lang="en-US" baseline="0" dirty="0"/>
          </a:p>
        </p:txBody>
      </p:sp>
      <p:sp>
        <p:nvSpPr>
          <p:cNvPr id="4" name="Slide Number Placeholder 3"/>
          <p:cNvSpPr>
            <a:spLocks noGrp="1"/>
          </p:cNvSpPr>
          <p:nvPr>
            <p:ph type="sldNum" sz="quarter" idx="10"/>
          </p:nvPr>
        </p:nvSpPr>
        <p:spPr/>
        <p:txBody>
          <a:bodyPr/>
          <a:lstStyle/>
          <a:p>
            <a:fld id="{05942DF7-03BE-1B4F-9218-E95B31D4B02C}" type="slidenum">
              <a:rPr lang="en-US" smtClean="0"/>
              <a:t>8</a:t>
            </a:fld>
            <a:endParaRPr lang="en-US"/>
          </a:p>
        </p:txBody>
      </p:sp>
    </p:spTree>
    <p:extLst>
      <p:ext uri="{BB962C8B-B14F-4D97-AF65-F5344CB8AC3E}">
        <p14:creationId xmlns:p14="http://schemas.microsoft.com/office/powerpoint/2010/main" val="2629131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u="none" strike="noStrike" kern="1200" dirty="0">
                <a:solidFill>
                  <a:schemeClr val="tx1"/>
                </a:solidFill>
                <a:effectLst/>
                <a:latin typeface="+mn-lt"/>
                <a:ea typeface="+mn-ea"/>
                <a:cs typeface="+mn-cs"/>
              </a:rPr>
              <a:t>Now, we know the constraints, next I will show you some strawman solutions and how they violate those constraints.</a:t>
            </a:r>
          </a:p>
          <a:p>
            <a:r>
              <a:rPr lang="en-US" altLang="zh-TW" sz="1200" b="0" i="0" u="none" strike="noStrike" kern="1200" dirty="0">
                <a:solidFill>
                  <a:schemeClr val="tx1"/>
                </a:solidFill>
                <a:effectLst/>
                <a:latin typeface="+mn-lt"/>
                <a:ea typeface="+mn-ea"/>
                <a:cs typeface="+mn-cs"/>
              </a:rPr>
              <a:t>To understand the strawman solutions, first we need to know one existing technique for weighted traffic splitting, WCMP. </a:t>
            </a:r>
          </a:p>
          <a:p>
            <a:r>
              <a:rPr lang="en-US" altLang="zh-TW" sz="1200" b="0" i="0" u="none" strike="noStrike" kern="1200" dirty="0">
                <a:solidFill>
                  <a:schemeClr val="tx1"/>
                </a:solidFill>
                <a:effectLst/>
                <a:latin typeface="+mn-lt"/>
                <a:ea typeface="+mn-ea"/>
                <a:cs typeface="+mn-cs"/>
              </a:rPr>
              <a:t>The idea is to replicate table entries with the same path id so that number of entries for each path is in proportion to its weight.  </a:t>
            </a:r>
          </a:p>
          <a:p>
            <a:r>
              <a:rPr lang="en-US" altLang="zh-TW" sz="1200" b="0" i="0" u="none" strike="noStrike" kern="1200" dirty="0">
                <a:solidFill>
                  <a:schemeClr val="tx1"/>
                </a:solidFill>
                <a:effectLst/>
                <a:latin typeface="+mn-lt"/>
                <a:ea typeface="+mn-ea"/>
                <a:cs typeface="+mn-cs"/>
              </a:rPr>
              <a:t>With this table, we can spread the packets across multiple path as desired.</a:t>
            </a:r>
          </a:p>
          <a:p>
            <a:r>
              <a:rPr lang="en-US" altLang="zh-TW" sz="1200" b="0" i="0" u="none" strike="noStrike" kern="1200" dirty="0">
                <a:solidFill>
                  <a:schemeClr val="tx1"/>
                </a:solidFill>
                <a:effectLst/>
                <a:latin typeface="+mn-lt"/>
                <a:ea typeface="+mn-ea"/>
                <a:cs typeface="+mn-cs"/>
              </a:rPr>
              <a:t>However, updating the WCMP table as probes arrive in a short time is challenging.</a:t>
            </a:r>
            <a:endParaRPr lang="zh-TW" altLang="en-US" dirty="0"/>
          </a:p>
          <a:p>
            <a:endParaRPr lang="en-US" altLang="zh-TW" sz="1200" b="0" i="0" u="none" strike="noStrike" kern="1200" dirty="0">
              <a:solidFill>
                <a:schemeClr val="tx1"/>
              </a:solidFill>
              <a:effectLst/>
              <a:latin typeface="+mn-lt"/>
              <a:ea typeface="+mn-ea"/>
              <a:cs typeface="+mn-cs"/>
            </a:endParaRPr>
          </a:p>
          <a:p>
            <a:endParaRPr lang="en-US" altLang="zh-TW" sz="1200" b="0" i="0" u="none" strike="noStrike" kern="1200" dirty="0">
              <a:solidFill>
                <a:schemeClr val="tx1"/>
              </a:solidFill>
              <a:effectLst/>
              <a:latin typeface="+mn-lt"/>
              <a:ea typeface="+mn-ea"/>
              <a:cs typeface="+mn-cs"/>
            </a:endParaRPr>
          </a:p>
          <a:p>
            <a:r>
              <a:rPr lang="en-US" altLang="zh-TW" sz="1200" b="0" i="0" u="none" strike="noStrike" kern="1200" dirty="0">
                <a:solidFill>
                  <a:schemeClr val="tx1"/>
                </a:solidFill>
                <a:effectLst/>
                <a:latin typeface="+mn-lt"/>
                <a:ea typeface="+mn-ea"/>
                <a:cs typeface="+mn-cs"/>
              </a:rPr>
              <a:t>For example, assume we have three paths A, B, and C with weights … We may have a table like this.</a:t>
            </a:r>
          </a:p>
          <a:p>
            <a:r>
              <a:rPr lang="en-US" altLang="zh-TW" sz="1200" b="0" i="0" u="none" strike="noStrike" kern="1200" dirty="0">
                <a:solidFill>
                  <a:schemeClr val="tx1"/>
                </a:solidFill>
                <a:effectLst/>
                <a:latin typeface="+mn-lt"/>
                <a:ea typeface="+mn-ea"/>
                <a:cs typeface="+mn-cs"/>
              </a:rPr>
              <a:t>Then, when a packet arrives, switch computes a hash value from the packet header fields, and uses the hash value as an index to get path id from the table. </a:t>
            </a:r>
          </a:p>
          <a:p>
            <a:r>
              <a:rPr lang="en-US" altLang="zh-TW" sz="1200" b="0" i="0" u="none" strike="noStrike" kern="1200" dirty="0">
                <a:solidFill>
                  <a:schemeClr val="tx1"/>
                </a:solidFill>
                <a:effectLst/>
                <a:latin typeface="+mn-lt"/>
                <a:ea typeface="+mn-ea"/>
                <a:cs typeface="+mn-cs"/>
              </a:rPr>
              <a:t>However, updating the WCMP table as probes arrive on small time scales is challenging.</a:t>
            </a:r>
            <a:endParaRPr lang="zh-TW" altLang="en-US" dirty="0"/>
          </a:p>
        </p:txBody>
      </p:sp>
      <p:sp>
        <p:nvSpPr>
          <p:cNvPr id="4" name="投影片編號版面配置區 3"/>
          <p:cNvSpPr>
            <a:spLocks noGrp="1"/>
          </p:cNvSpPr>
          <p:nvPr>
            <p:ph type="sldNum" sz="quarter" idx="5"/>
          </p:nvPr>
        </p:nvSpPr>
        <p:spPr/>
        <p:txBody>
          <a:bodyPr/>
          <a:lstStyle/>
          <a:p>
            <a:fld id="{B302BD92-FE9A-7C46-B9EC-E7FF986DE8B0}" type="slidenum">
              <a:rPr lang="en-US" smtClean="0"/>
              <a:t>9</a:t>
            </a:fld>
            <a:endParaRPr lang="en-US"/>
          </a:p>
        </p:txBody>
      </p:sp>
    </p:spTree>
    <p:extLst>
      <p:ext uri="{BB962C8B-B14F-4D97-AF65-F5344CB8AC3E}">
        <p14:creationId xmlns:p14="http://schemas.microsoft.com/office/powerpoint/2010/main" val="1859092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91509-603F-7146-871D-7CABDC7CE2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B11553-2FD1-3647-8093-AE0B8045D3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09BDC3D-D94F-794E-97E0-9321433F9538}"/>
              </a:ext>
            </a:extLst>
          </p:cNvPr>
          <p:cNvSpPr>
            <a:spLocks noGrp="1"/>
          </p:cNvSpPr>
          <p:nvPr>
            <p:ph type="dt" sz="half" idx="10"/>
          </p:nvPr>
        </p:nvSpPr>
        <p:spPr/>
        <p:txBody>
          <a:bodyPr/>
          <a:lstStyle/>
          <a:p>
            <a:fld id="{79CE765E-D21D-E646-AA45-7BBC8E6306D7}" type="datetime1">
              <a:rPr lang="en-US" smtClean="0"/>
              <a:t>3/25/2020</a:t>
            </a:fld>
            <a:endParaRPr lang="en-US"/>
          </a:p>
        </p:txBody>
      </p:sp>
      <p:sp>
        <p:nvSpPr>
          <p:cNvPr id="5" name="Footer Placeholder 4">
            <a:extLst>
              <a:ext uri="{FF2B5EF4-FFF2-40B4-BE49-F238E27FC236}">
                <a16:creationId xmlns:a16="http://schemas.microsoft.com/office/drawing/2014/main" id="{07736994-EBD4-364B-B761-1864B77EAF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2CA7AC-34D9-614F-839D-44C646F33544}"/>
              </a:ext>
            </a:extLst>
          </p:cNvPr>
          <p:cNvSpPr>
            <a:spLocks noGrp="1"/>
          </p:cNvSpPr>
          <p:nvPr>
            <p:ph type="sldNum" sz="quarter" idx="12"/>
          </p:nvPr>
        </p:nvSpPr>
        <p:spPr/>
        <p:txBody>
          <a:bodyPr/>
          <a:lstStyle>
            <a:lvl1pPr>
              <a:defRPr sz="2000"/>
            </a:lvl1pPr>
          </a:lstStyle>
          <a:p>
            <a:fld id="{EA849B38-4C74-8548-AFB3-767BB40D701C}" type="slidenum">
              <a:rPr lang="en-US" smtClean="0"/>
              <a:pPr/>
              <a:t>‹#›</a:t>
            </a:fld>
            <a:endParaRPr lang="en-US" dirty="0"/>
          </a:p>
        </p:txBody>
      </p:sp>
    </p:spTree>
    <p:extLst>
      <p:ext uri="{BB962C8B-B14F-4D97-AF65-F5344CB8AC3E}">
        <p14:creationId xmlns:p14="http://schemas.microsoft.com/office/powerpoint/2010/main" val="2256050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0D4EA-707E-D64B-AC97-A7F9ABA582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3223F0-41B4-924D-9058-153B380C8FA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3746FB-34AB-1B47-9994-C51E78A8EF4B}"/>
              </a:ext>
            </a:extLst>
          </p:cNvPr>
          <p:cNvSpPr>
            <a:spLocks noGrp="1"/>
          </p:cNvSpPr>
          <p:nvPr>
            <p:ph type="dt" sz="half" idx="10"/>
          </p:nvPr>
        </p:nvSpPr>
        <p:spPr/>
        <p:txBody>
          <a:bodyPr/>
          <a:lstStyle/>
          <a:p>
            <a:fld id="{2CB676E6-20F3-5C41-A3A4-834F3C030FDB}" type="datetime1">
              <a:rPr lang="en-US" smtClean="0"/>
              <a:t>3/25/2020</a:t>
            </a:fld>
            <a:endParaRPr lang="en-US"/>
          </a:p>
        </p:txBody>
      </p:sp>
      <p:sp>
        <p:nvSpPr>
          <p:cNvPr id="5" name="Footer Placeholder 4">
            <a:extLst>
              <a:ext uri="{FF2B5EF4-FFF2-40B4-BE49-F238E27FC236}">
                <a16:creationId xmlns:a16="http://schemas.microsoft.com/office/drawing/2014/main" id="{D479535D-E2F6-6247-9208-E7B5CB248D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00E2FA-1371-B04D-9B24-8630BFE4F050}"/>
              </a:ext>
            </a:extLst>
          </p:cNvPr>
          <p:cNvSpPr>
            <a:spLocks noGrp="1"/>
          </p:cNvSpPr>
          <p:nvPr>
            <p:ph type="sldNum" sz="quarter" idx="12"/>
          </p:nvPr>
        </p:nvSpPr>
        <p:spPr/>
        <p:txBody>
          <a:bodyPr/>
          <a:lstStyle/>
          <a:p>
            <a:fld id="{EA849B38-4C74-8548-AFB3-767BB40D701C}" type="slidenum">
              <a:rPr lang="en-US" smtClean="0"/>
              <a:t>‹#›</a:t>
            </a:fld>
            <a:endParaRPr lang="en-US"/>
          </a:p>
        </p:txBody>
      </p:sp>
    </p:spTree>
    <p:extLst>
      <p:ext uri="{BB962C8B-B14F-4D97-AF65-F5344CB8AC3E}">
        <p14:creationId xmlns:p14="http://schemas.microsoft.com/office/powerpoint/2010/main" val="3256668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656691-38DA-B940-91A3-4A43843725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472C4F-3D95-EF40-9139-CE7E7818E46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7E95C-DF09-1D4B-83CA-0BA4726038AD}"/>
              </a:ext>
            </a:extLst>
          </p:cNvPr>
          <p:cNvSpPr>
            <a:spLocks noGrp="1"/>
          </p:cNvSpPr>
          <p:nvPr>
            <p:ph type="dt" sz="half" idx="10"/>
          </p:nvPr>
        </p:nvSpPr>
        <p:spPr/>
        <p:txBody>
          <a:bodyPr/>
          <a:lstStyle/>
          <a:p>
            <a:fld id="{4682857F-C40C-894E-8ED1-81F9622BA336}" type="datetime1">
              <a:rPr lang="en-US" smtClean="0"/>
              <a:t>3/25/2020</a:t>
            </a:fld>
            <a:endParaRPr lang="en-US"/>
          </a:p>
        </p:txBody>
      </p:sp>
      <p:sp>
        <p:nvSpPr>
          <p:cNvPr id="5" name="Footer Placeholder 4">
            <a:extLst>
              <a:ext uri="{FF2B5EF4-FFF2-40B4-BE49-F238E27FC236}">
                <a16:creationId xmlns:a16="http://schemas.microsoft.com/office/drawing/2014/main" id="{EFE893CE-0E54-EA4C-A20F-E74B98EEE3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8C4C6C-A6A0-A04E-9C20-D7DCEE09F02C}"/>
              </a:ext>
            </a:extLst>
          </p:cNvPr>
          <p:cNvSpPr>
            <a:spLocks noGrp="1"/>
          </p:cNvSpPr>
          <p:nvPr>
            <p:ph type="sldNum" sz="quarter" idx="12"/>
          </p:nvPr>
        </p:nvSpPr>
        <p:spPr/>
        <p:txBody>
          <a:bodyPr/>
          <a:lstStyle/>
          <a:p>
            <a:fld id="{EA849B38-4C74-8548-AFB3-767BB40D701C}" type="slidenum">
              <a:rPr lang="en-US" smtClean="0"/>
              <a:t>‹#›</a:t>
            </a:fld>
            <a:endParaRPr lang="en-US"/>
          </a:p>
        </p:txBody>
      </p:sp>
    </p:spTree>
    <p:extLst>
      <p:ext uri="{BB962C8B-B14F-4D97-AF65-F5344CB8AC3E}">
        <p14:creationId xmlns:p14="http://schemas.microsoft.com/office/powerpoint/2010/main" val="2580160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ADFA5-6AE7-0F4C-9773-6201609428E6}"/>
              </a:ext>
            </a:extLst>
          </p:cNvPr>
          <p:cNvSpPr>
            <a:spLocks noGrp="1"/>
          </p:cNvSpPr>
          <p:nvPr>
            <p:ph type="title"/>
          </p:nvPr>
        </p:nvSpPr>
        <p:spPr>
          <a:xfrm>
            <a:off x="838200" y="365125"/>
            <a:ext cx="10515600" cy="780281"/>
          </a:xfrm>
        </p:spPr>
        <p:txBody>
          <a:bodyPr>
            <a:normAutofit/>
          </a:bodyPr>
          <a:lstStyle>
            <a:lvl1pPr algn="ctr">
              <a:defRPr sz="3600" u="none">
                <a:solidFill>
                  <a:schemeClr val="tx1">
                    <a:lumMod val="75000"/>
                    <a:lumOff val="25000"/>
                  </a:schemeClr>
                </a:solidFill>
                <a:latin typeface="Helvetica"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E7B6797-2863-464B-A9BC-2A14DAD45887}"/>
              </a:ext>
            </a:extLst>
          </p:cNvPr>
          <p:cNvSpPr>
            <a:spLocks noGrp="1"/>
          </p:cNvSpPr>
          <p:nvPr>
            <p:ph idx="1"/>
          </p:nvPr>
        </p:nvSpPr>
        <p:spPr>
          <a:xfrm>
            <a:off x="838200" y="1472665"/>
            <a:ext cx="10515600" cy="4704298"/>
          </a:xfrm>
        </p:spPr>
        <p:txBody>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2B44B25-1A3C-9642-88A2-886BC3C50C28}"/>
              </a:ext>
            </a:extLst>
          </p:cNvPr>
          <p:cNvSpPr>
            <a:spLocks noGrp="1"/>
          </p:cNvSpPr>
          <p:nvPr>
            <p:ph type="dt" sz="half" idx="10"/>
          </p:nvPr>
        </p:nvSpPr>
        <p:spPr/>
        <p:txBody>
          <a:bodyPr/>
          <a:lstStyle/>
          <a:p>
            <a:fld id="{4F4A2E6D-4EB9-0247-8485-44B54B5B4765}" type="datetime1">
              <a:rPr lang="en-US" smtClean="0"/>
              <a:t>3/25/2020</a:t>
            </a:fld>
            <a:endParaRPr lang="en-US"/>
          </a:p>
        </p:txBody>
      </p:sp>
      <p:sp>
        <p:nvSpPr>
          <p:cNvPr id="5" name="Footer Placeholder 4">
            <a:extLst>
              <a:ext uri="{FF2B5EF4-FFF2-40B4-BE49-F238E27FC236}">
                <a16:creationId xmlns:a16="http://schemas.microsoft.com/office/drawing/2014/main" id="{5707F711-672C-754B-B48F-38EBABE5B4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CD2679-8F04-2649-9653-CC67C944B813}"/>
              </a:ext>
            </a:extLst>
          </p:cNvPr>
          <p:cNvSpPr>
            <a:spLocks noGrp="1"/>
          </p:cNvSpPr>
          <p:nvPr>
            <p:ph type="sldNum" sz="quarter" idx="12"/>
          </p:nvPr>
        </p:nvSpPr>
        <p:spPr/>
        <p:txBody>
          <a:bodyPr/>
          <a:lstStyle>
            <a:lvl1pPr>
              <a:defRPr sz="2000"/>
            </a:lvl1pPr>
          </a:lstStyle>
          <a:p>
            <a:fld id="{926CDB58-585B-A242-B264-C36E4D70C38E}" type="slidenum">
              <a:rPr lang="en-US" smtClean="0"/>
              <a:pPr/>
              <a:t>‹#›</a:t>
            </a:fld>
            <a:endParaRPr lang="en-US" dirty="0"/>
          </a:p>
        </p:txBody>
      </p:sp>
    </p:spTree>
    <p:extLst>
      <p:ext uri="{BB962C8B-B14F-4D97-AF65-F5344CB8AC3E}">
        <p14:creationId xmlns:p14="http://schemas.microsoft.com/office/powerpoint/2010/main" val="805747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B7580-A0C4-7F49-9CBA-4195A4BC59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4DAFEC-37F4-F24F-A619-052E69C4AA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E8AD0A4-8B48-F843-AD18-FB805E808431}"/>
              </a:ext>
            </a:extLst>
          </p:cNvPr>
          <p:cNvSpPr>
            <a:spLocks noGrp="1"/>
          </p:cNvSpPr>
          <p:nvPr>
            <p:ph type="dt" sz="half" idx="10"/>
          </p:nvPr>
        </p:nvSpPr>
        <p:spPr/>
        <p:txBody>
          <a:bodyPr/>
          <a:lstStyle/>
          <a:p>
            <a:fld id="{870A9064-D602-3147-A5B9-C01FB4649976}" type="datetime1">
              <a:rPr lang="en-US" smtClean="0"/>
              <a:t>3/25/2020</a:t>
            </a:fld>
            <a:endParaRPr lang="en-US"/>
          </a:p>
        </p:txBody>
      </p:sp>
      <p:sp>
        <p:nvSpPr>
          <p:cNvPr id="5" name="Footer Placeholder 4">
            <a:extLst>
              <a:ext uri="{FF2B5EF4-FFF2-40B4-BE49-F238E27FC236}">
                <a16:creationId xmlns:a16="http://schemas.microsoft.com/office/drawing/2014/main" id="{D5B075D8-C155-7048-8F84-FBADFFB1CF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CBE849-EB25-5241-B6E6-5FF02E12FA33}"/>
              </a:ext>
            </a:extLst>
          </p:cNvPr>
          <p:cNvSpPr>
            <a:spLocks noGrp="1"/>
          </p:cNvSpPr>
          <p:nvPr>
            <p:ph type="sldNum" sz="quarter" idx="12"/>
          </p:nvPr>
        </p:nvSpPr>
        <p:spPr/>
        <p:txBody>
          <a:bodyPr/>
          <a:lstStyle/>
          <a:p>
            <a:fld id="{EA849B38-4C74-8548-AFB3-767BB40D701C}" type="slidenum">
              <a:rPr lang="en-US" smtClean="0"/>
              <a:t>‹#›</a:t>
            </a:fld>
            <a:endParaRPr lang="en-US"/>
          </a:p>
        </p:txBody>
      </p:sp>
    </p:spTree>
    <p:extLst>
      <p:ext uri="{BB962C8B-B14F-4D97-AF65-F5344CB8AC3E}">
        <p14:creationId xmlns:p14="http://schemas.microsoft.com/office/powerpoint/2010/main" val="3632526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FB216-0B95-BD4C-8E98-AC6DA3CBBF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C8C0D6-3651-4C46-BA0B-F6926FE5A7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EB0BDF-1B89-0F46-A4C4-4C5F6F486BC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A1D788-46D9-A349-80CF-1809781C3162}"/>
              </a:ext>
            </a:extLst>
          </p:cNvPr>
          <p:cNvSpPr>
            <a:spLocks noGrp="1"/>
          </p:cNvSpPr>
          <p:nvPr>
            <p:ph type="dt" sz="half" idx="10"/>
          </p:nvPr>
        </p:nvSpPr>
        <p:spPr/>
        <p:txBody>
          <a:bodyPr/>
          <a:lstStyle/>
          <a:p>
            <a:fld id="{69801B2F-6277-504B-BA1A-811724E91962}" type="datetime1">
              <a:rPr lang="en-US" smtClean="0"/>
              <a:t>3/25/2020</a:t>
            </a:fld>
            <a:endParaRPr lang="en-US"/>
          </a:p>
        </p:txBody>
      </p:sp>
      <p:sp>
        <p:nvSpPr>
          <p:cNvPr id="6" name="Footer Placeholder 5">
            <a:extLst>
              <a:ext uri="{FF2B5EF4-FFF2-40B4-BE49-F238E27FC236}">
                <a16:creationId xmlns:a16="http://schemas.microsoft.com/office/drawing/2014/main" id="{7AE4711F-D883-7043-A6F0-8BB1525E4C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7FEC5D-7E0D-7A47-8B84-9087ACD89B21}"/>
              </a:ext>
            </a:extLst>
          </p:cNvPr>
          <p:cNvSpPr>
            <a:spLocks noGrp="1"/>
          </p:cNvSpPr>
          <p:nvPr>
            <p:ph type="sldNum" sz="quarter" idx="12"/>
          </p:nvPr>
        </p:nvSpPr>
        <p:spPr/>
        <p:txBody>
          <a:bodyPr/>
          <a:lstStyle/>
          <a:p>
            <a:fld id="{EA849B38-4C74-8548-AFB3-767BB40D701C}" type="slidenum">
              <a:rPr lang="en-US" smtClean="0"/>
              <a:t>‹#›</a:t>
            </a:fld>
            <a:endParaRPr lang="en-US"/>
          </a:p>
        </p:txBody>
      </p:sp>
    </p:spTree>
    <p:extLst>
      <p:ext uri="{BB962C8B-B14F-4D97-AF65-F5344CB8AC3E}">
        <p14:creationId xmlns:p14="http://schemas.microsoft.com/office/powerpoint/2010/main" val="857606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E821F-915E-204F-99D2-003500B776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719706-7A67-9446-815B-7E8AE1E317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CD2D67B-563D-2444-AF82-AB12CBEBAFE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C0FA62-6013-C348-A96F-9A03A4A01C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6412E13-72D7-DF44-BFE8-DBC22176A51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6B1EEA-EF82-0E4F-B47B-DCCDF48A595F}"/>
              </a:ext>
            </a:extLst>
          </p:cNvPr>
          <p:cNvSpPr>
            <a:spLocks noGrp="1"/>
          </p:cNvSpPr>
          <p:nvPr>
            <p:ph type="dt" sz="half" idx="10"/>
          </p:nvPr>
        </p:nvSpPr>
        <p:spPr/>
        <p:txBody>
          <a:bodyPr/>
          <a:lstStyle/>
          <a:p>
            <a:fld id="{BE126195-4A30-554D-BF7E-AEABAA024B37}" type="datetime1">
              <a:rPr lang="en-US" smtClean="0"/>
              <a:t>3/25/2020</a:t>
            </a:fld>
            <a:endParaRPr lang="en-US"/>
          </a:p>
        </p:txBody>
      </p:sp>
      <p:sp>
        <p:nvSpPr>
          <p:cNvPr id="8" name="Footer Placeholder 7">
            <a:extLst>
              <a:ext uri="{FF2B5EF4-FFF2-40B4-BE49-F238E27FC236}">
                <a16:creationId xmlns:a16="http://schemas.microsoft.com/office/drawing/2014/main" id="{C3B25DE5-00F8-164C-BAF8-608AEF89E4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A71E01-02A6-C847-A5B9-839BB2DC22E3}"/>
              </a:ext>
            </a:extLst>
          </p:cNvPr>
          <p:cNvSpPr>
            <a:spLocks noGrp="1"/>
          </p:cNvSpPr>
          <p:nvPr>
            <p:ph type="sldNum" sz="quarter" idx="12"/>
          </p:nvPr>
        </p:nvSpPr>
        <p:spPr/>
        <p:txBody>
          <a:bodyPr/>
          <a:lstStyle/>
          <a:p>
            <a:fld id="{EA849B38-4C74-8548-AFB3-767BB40D701C}" type="slidenum">
              <a:rPr lang="en-US" smtClean="0"/>
              <a:t>‹#›</a:t>
            </a:fld>
            <a:endParaRPr lang="en-US"/>
          </a:p>
        </p:txBody>
      </p:sp>
    </p:spTree>
    <p:extLst>
      <p:ext uri="{BB962C8B-B14F-4D97-AF65-F5344CB8AC3E}">
        <p14:creationId xmlns:p14="http://schemas.microsoft.com/office/powerpoint/2010/main" val="542487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2B5EA-4ABE-B546-B053-19E735F77E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85F259-6B75-7549-A9EB-B0F720CE0160}"/>
              </a:ext>
            </a:extLst>
          </p:cNvPr>
          <p:cNvSpPr>
            <a:spLocks noGrp="1"/>
          </p:cNvSpPr>
          <p:nvPr>
            <p:ph type="dt" sz="half" idx="10"/>
          </p:nvPr>
        </p:nvSpPr>
        <p:spPr/>
        <p:txBody>
          <a:bodyPr/>
          <a:lstStyle/>
          <a:p>
            <a:fld id="{A79B5F85-9F13-654A-BD52-2BACAD4E726C}" type="datetime1">
              <a:rPr lang="en-US" smtClean="0"/>
              <a:t>3/25/2020</a:t>
            </a:fld>
            <a:endParaRPr lang="en-US"/>
          </a:p>
        </p:txBody>
      </p:sp>
      <p:sp>
        <p:nvSpPr>
          <p:cNvPr id="4" name="Footer Placeholder 3">
            <a:extLst>
              <a:ext uri="{FF2B5EF4-FFF2-40B4-BE49-F238E27FC236}">
                <a16:creationId xmlns:a16="http://schemas.microsoft.com/office/drawing/2014/main" id="{E9C9E738-31C7-D441-862B-BD6A03AE3E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940BEF-8B9C-D64B-A969-1CC2E74B6548}"/>
              </a:ext>
            </a:extLst>
          </p:cNvPr>
          <p:cNvSpPr>
            <a:spLocks noGrp="1"/>
          </p:cNvSpPr>
          <p:nvPr>
            <p:ph type="sldNum" sz="quarter" idx="12"/>
          </p:nvPr>
        </p:nvSpPr>
        <p:spPr/>
        <p:txBody>
          <a:bodyPr/>
          <a:lstStyle/>
          <a:p>
            <a:fld id="{EA849B38-4C74-8548-AFB3-767BB40D701C}" type="slidenum">
              <a:rPr lang="en-US" smtClean="0"/>
              <a:t>‹#›</a:t>
            </a:fld>
            <a:endParaRPr lang="en-US"/>
          </a:p>
        </p:txBody>
      </p:sp>
    </p:spTree>
    <p:extLst>
      <p:ext uri="{BB962C8B-B14F-4D97-AF65-F5344CB8AC3E}">
        <p14:creationId xmlns:p14="http://schemas.microsoft.com/office/powerpoint/2010/main" val="1061037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100A3E-9D8E-9C4E-8959-04CB705951D1}"/>
              </a:ext>
            </a:extLst>
          </p:cNvPr>
          <p:cNvSpPr>
            <a:spLocks noGrp="1"/>
          </p:cNvSpPr>
          <p:nvPr>
            <p:ph type="dt" sz="half" idx="10"/>
          </p:nvPr>
        </p:nvSpPr>
        <p:spPr/>
        <p:txBody>
          <a:bodyPr/>
          <a:lstStyle/>
          <a:p>
            <a:fld id="{5C9735BB-E547-9D40-95C0-A30F5C59B45D}" type="datetime1">
              <a:rPr lang="en-US" smtClean="0"/>
              <a:t>3/25/2020</a:t>
            </a:fld>
            <a:endParaRPr lang="en-US"/>
          </a:p>
        </p:txBody>
      </p:sp>
      <p:sp>
        <p:nvSpPr>
          <p:cNvPr id="3" name="Footer Placeholder 2">
            <a:extLst>
              <a:ext uri="{FF2B5EF4-FFF2-40B4-BE49-F238E27FC236}">
                <a16:creationId xmlns:a16="http://schemas.microsoft.com/office/drawing/2014/main" id="{5194A1B5-FC5B-3640-9B83-5745A20E88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F73BC7-EC9C-B846-A27C-FD7930C601C9}"/>
              </a:ext>
            </a:extLst>
          </p:cNvPr>
          <p:cNvSpPr>
            <a:spLocks noGrp="1"/>
          </p:cNvSpPr>
          <p:nvPr>
            <p:ph type="sldNum" sz="quarter" idx="12"/>
          </p:nvPr>
        </p:nvSpPr>
        <p:spPr/>
        <p:txBody>
          <a:bodyPr/>
          <a:lstStyle/>
          <a:p>
            <a:fld id="{EA849B38-4C74-8548-AFB3-767BB40D701C}" type="slidenum">
              <a:rPr lang="en-US" smtClean="0"/>
              <a:t>‹#›</a:t>
            </a:fld>
            <a:endParaRPr lang="en-US"/>
          </a:p>
        </p:txBody>
      </p:sp>
    </p:spTree>
    <p:extLst>
      <p:ext uri="{BB962C8B-B14F-4D97-AF65-F5344CB8AC3E}">
        <p14:creationId xmlns:p14="http://schemas.microsoft.com/office/powerpoint/2010/main" val="4113467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936A7-7642-6143-81AD-6EDA57BE2B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797427-9E98-914A-813B-29DDC06B52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4936C9-C133-264A-B643-B04D830B4E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31FE2D-D218-DB42-B26E-3FAB4538E810}"/>
              </a:ext>
            </a:extLst>
          </p:cNvPr>
          <p:cNvSpPr>
            <a:spLocks noGrp="1"/>
          </p:cNvSpPr>
          <p:nvPr>
            <p:ph type="dt" sz="half" idx="10"/>
          </p:nvPr>
        </p:nvSpPr>
        <p:spPr/>
        <p:txBody>
          <a:bodyPr/>
          <a:lstStyle/>
          <a:p>
            <a:fld id="{2CD0DF88-B5A1-BD43-9F22-B6C0E2BBC204}" type="datetime1">
              <a:rPr lang="en-US" smtClean="0"/>
              <a:t>3/25/2020</a:t>
            </a:fld>
            <a:endParaRPr lang="en-US"/>
          </a:p>
        </p:txBody>
      </p:sp>
      <p:sp>
        <p:nvSpPr>
          <p:cNvPr id="6" name="Footer Placeholder 5">
            <a:extLst>
              <a:ext uri="{FF2B5EF4-FFF2-40B4-BE49-F238E27FC236}">
                <a16:creationId xmlns:a16="http://schemas.microsoft.com/office/drawing/2014/main" id="{A98669B4-34F9-B64A-878E-C9A4B59DF2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493D3-CC73-654B-8AB4-CCDBC05C7E15}"/>
              </a:ext>
            </a:extLst>
          </p:cNvPr>
          <p:cNvSpPr>
            <a:spLocks noGrp="1"/>
          </p:cNvSpPr>
          <p:nvPr>
            <p:ph type="sldNum" sz="quarter" idx="12"/>
          </p:nvPr>
        </p:nvSpPr>
        <p:spPr/>
        <p:txBody>
          <a:bodyPr/>
          <a:lstStyle/>
          <a:p>
            <a:fld id="{EA849B38-4C74-8548-AFB3-767BB40D701C}" type="slidenum">
              <a:rPr lang="en-US" smtClean="0"/>
              <a:t>‹#›</a:t>
            </a:fld>
            <a:endParaRPr lang="en-US"/>
          </a:p>
        </p:txBody>
      </p:sp>
    </p:spTree>
    <p:extLst>
      <p:ext uri="{BB962C8B-B14F-4D97-AF65-F5344CB8AC3E}">
        <p14:creationId xmlns:p14="http://schemas.microsoft.com/office/powerpoint/2010/main" val="2114271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01573-7201-3B4E-B99A-1855CDD202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4BAFF6-633E-7C43-ACC6-D9096ACA92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E1CF00-510B-8846-B093-D0E035E3F9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369318D-282C-604D-A88F-D5E35BAB8436}"/>
              </a:ext>
            </a:extLst>
          </p:cNvPr>
          <p:cNvSpPr>
            <a:spLocks noGrp="1"/>
          </p:cNvSpPr>
          <p:nvPr>
            <p:ph type="dt" sz="half" idx="10"/>
          </p:nvPr>
        </p:nvSpPr>
        <p:spPr/>
        <p:txBody>
          <a:bodyPr/>
          <a:lstStyle/>
          <a:p>
            <a:fld id="{187E1D64-8AF5-6B41-99A2-DB3C47F5C95A}" type="datetime1">
              <a:rPr lang="en-US" smtClean="0"/>
              <a:t>3/25/2020</a:t>
            </a:fld>
            <a:endParaRPr lang="en-US"/>
          </a:p>
        </p:txBody>
      </p:sp>
      <p:sp>
        <p:nvSpPr>
          <p:cNvPr id="6" name="Footer Placeholder 5">
            <a:extLst>
              <a:ext uri="{FF2B5EF4-FFF2-40B4-BE49-F238E27FC236}">
                <a16:creationId xmlns:a16="http://schemas.microsoft.com/office/drawing/2014/main" id="{6799A91F-B8FF-BF44-90B6-8410B6F2B5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60FBF6-5B66-1F46-A9B7-DCA2D5159FC1}"/>
              </a:ext>
            </a:extLst>
          </p:cNvPr>
          <p:cNvSpPr>
            <a:spLocks noGrp="1"/>
          </p:cNvSpPr>
          <p:nvPr>
            <p:ph type="sldNum" sz="quarter" idx="12"/>
          </p:nvPr>
        </p:nvSpPr>
        <p:spPr/>
        <p:txBody>
          <a:bodyPr/>
          <a:lstStyle/>
          <a:p>
            <a:fld id="{EA849B38-4C74-8548-AFB3-767BB40D701C}" type="slidenum">
              <a:rPr lang="en-US" smtClean="0"/>
              <a:t>‹#›</a:t>
            </a:fld>
            <a:endParaRPr lang="en-US"/>
          </a:p>
        </p:txBody>
      </p:sp>
    </p:spTree>
    <p:extLst>
      <p:ext uri="{BB962C8B-B14F-4D97-AF65-F5344CB8AC3E}">
        <p14:creationId xmlns:p14="http://schemas.microsoft.com/office/powerpoint/2010/main" val="3656017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FC3378-ED4D-B643-B9CA-7DA7033C0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27CDAD-9162-524B-9627-337CC4EAA0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B58466-7A7A-5E49-96DE-5E861FA552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28823C-27E1-2241-9532-78F2204C7A2D}" type="datetime1">
              <a:rPr lang="en-US" smtClean="0"/>
              <a:t>3/25/2020</a:t>
            </a:fld>
            <a:endParaRPr lang="en-US"/>
          </a:p>
        </p:txBody>
      </p:sp>
      <p:sp>
        <p:nvSpPr>
          <p:cNvPr id="5" name="Footer Placeholder 4">
            <a:extLst>
              <a:ext uri="{FF2B5EF4-FFF2-40B4-BE49-F238E27FC236}">
                <a16:creationId xmlns:a16="http://schemas.microsoft.com/office/drawing/2014/main" id="{FB071E42-D287-F448-893D-A1D06C544A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F51349-7545-5C4C-978D-D4C775D407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849B38-4C74-8548-AFB3-767BB40D701C}" type="slidenum">
              <a:rPr lang="en-US" smtClean="0"/>
              <a:t>‹#›</a:t>
            </a:fld>
            <a:endParaRPr lang="en-US"/>
          </a:p>
        </p:txBody>
      </p:sp>
    </p:spTree>
    <p:extLst>
      <p:ext uri="{BB962C8B-B14F-4D97-AF65-F5344CB8AC3E}">
        <p14:creationId xmlns:p14="http://schemas.microsoft.com/office/powerpoint/2010/main" val="727695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8.tif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8.tif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10.sv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6.tiff"/><Relationship Id="rId5" Type="http://schemas.openxmlformats.org/officeDocument/2006/relationships/image" Target="../media/image5.emf"/><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tiff"/></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4.tif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 Id="rId5" Type="http://schemas.microsoft.com/office/2007/relationships/hdphoto" Target="../media/hdphoto1.wdp"/><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56B44-A04A-BE4D-8559-3053CF8CC926}"/>
              </a:ext>
            </a:extLst>
          </p:cNvPr>
          <p:cNvSpPr>
            <a:spLocks noGrp="1"/>
          </p:cNvSpPr>
          <p:nvPr>
            <p:ph type="ctrTitle"/>
          </p:nvPr>
        </p:nvSpPr>
        <p:spPr>
          <a:xfrm>
            <a:off x="168165" y="576143"/>
            <a:ext cx="11855669" cy="2181090"/>
          </a:xfrm>
        </p:spPr>
        <p:txBody>
          <a:bodyPr>
            <a:normAutofit/>
          </a:bodyPr>
          <a:lstStyle/>
          <a:p>
            <a:pPr>
              <a:lnSpc>
                <a:spcPct val="100000"/>
              </a:lnSpc>
            </a:pPr>
            <a:r>
              <a:rPr lang="en-US" dirty="0">
                <a:latin typeface="Helvetica" pitchFamily="2" charset="0"/>
              </a:rPr>
              <a:t>Adaptive Weighted Traffic Splitting </a:t>
            </a:r>
            <a:br>
              <a:rPr lang="en-US" dirty="0">
                <a:latin typeface="Helvetica" pitchFamily="2" charset="0"/>
              </a:rPr>
            </a:br>
            <a:r>
              <a:rPr lang="en-US" dirty="0">
                <a:latin typeface="Helvetica" pitchFamily="2" charset="0"/>
              </a:rPr>
              <a:t>in Programmable Data planes</a:t>
            </a:r>
          </a:p>
        </p:txBody>
      </p:sp>
      <p:sp>
        <p:nvSpPr>
          <p:cNvPr id="4" name="Slide Number Placeholder 3">
            <a:extLst>
              <a:ext uri="{FF2B5EF4-FFF2-40B4-BE49-F238E27FC236}">
                <a16:creationId xmlns:a16="http://schemas.microsoft.com/office/drawing/2014/main" id="{2CEE6368-6E87-F144-903C-C352DD0C1FF6}"/>
              </a:ext>
            </a:extLst>
          </p:cNvPr>
          <p:cNvSpPr>
            <a:spLocks noGrp="1"/>
          </p:cNvSpPr>
          <p:nvPr>
            <p:ph type="sldNum" sz="quarter" idx="12"/>
          </p:nvPr>
        </p:nvSpPr>
        <p:spPr/>
        <p:txBody>
          <a:bodyPr/>
          <a:lstStyle/>
          <a:p>
            <a:fld id="{EA849B38-4C74-8548-AFB3-767BB40D701C}" type="slidenum">
              <a:rPr lang="en-US" smtClean="0"/>
              <a:t>1</a:t>
            </a:fld>
            <a:endParaRPr lang="en-US"/>
          </a:p>
        </p:txBody>
      </p:sp>
      <p:sp>
        <p:nvSpPr>
          <p:cNvPr id="5" name="副標題 2">
            <a:extLst>
              <a:ext uri="{FF2B5EF4-FFF2-40B4-BE49-F238E27FC236}">
                <a16:creationId xmlns:a16="http://schemas.microsoft.com/office/drawing/2014/main" id="{22CB1015-8381-4D27-8AC5-07BC0987A04F}"/>
              </a:ext>
            </a:extLst>
          </p:cNvPr>
          <p:cNvSpPr txBox="1">
            <a:spLocks/>
          </p:cNvSpPr>
          <p:nvPr/>
        </p:nvSpPr>
        <p:spPr>
          <a:xfrm>
            <a:off x="168165" y="3232272"/>
            <a:ext cx="10058400" cy="26816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TW" b="1" dirty="0" err="1">
                <a:solidFill>
                  <a:srgbClr val="FF0000"/>
                </a:solidFill>
              </a:rPr>
              <a:t>Kuo</a:t>
            </a:r>
            <a:r>
              <a:rPr lang="en-US" altLang="zh-TW" b="1" dirty="0">
                <a:solidFill>
                  <a:srgbClr val="FF0000"/>
                </a:solidFill>
              </a:rPr>
              <a:t>-Feng Hsu*</a:t>
            </a:r>
            <a:r>
              <a:rPr lang="en-US" altLang="zh-TW" dirty="0"/>
              <a:t>, Praveen </a:t>
            </a:r>
            <a:r>
              <a:rPr lang="en-US" altLang="zh-TW" dirty="0" err="1"/>
              <a:t>Tammana</a:t>
            </a:r>
            <a:r>
              <a:rPr lang="en-US" altLang="zh-TW" baseline="30000" dirty="0"/>
              <a:t>+</a:t>
            </a:r>
            <a:r>
              <a:rPr lang="en-US" altLang="zh-TW" dirty="0"/>
              <a:t>, Ryan Beckett</a:t>
            </a:r>
            <a:r>
              <a:rPr lang="en-US" altLang="zh-TW" baseline="30000" dirty="0"/>
              <a:t>#</a:t>
            </a:r>
            <a:r>
              <a:rPr lang="en-US" altLang="zh-TW" dirty="0"/>
              <a:t>, </a:t>
            </a:r>
            <a:br>
              <a:rPr lang="en-US" altLang="zh-TW" dirty="0"/>
            </a:br>
            <a:r>
              <a:rPr lang="en-US" altLang="zh-TW" dirty="0"/>
              <a:t>Ang Chen*, Jennifer Rexford</a:t>
            </a:r>
            <a:r>
              <a:rPr lang="en-US" altLang="zh-TW" baseline="30000" dirty="0"/>
              <a:t>+</a:t>
            </a:r>
            <a:r>
              <a:rPr lang="en-US" altLang="zh-TW" dirty="0"/>
              <a:t>, David Walker</a:t>
            </a:r>
            <a:r>
              <a:rPr lang="en-US" altLang="zh-TW" baseline="30000" dirty="0"/>
              <a:t>+</a:t>
            </a:r>
          </a:p>
        </p:txBody>
      </p:sp>
      <p:sp>
        <p:nvSpPr>
          <p:cNvPr id="6" name="文字方塊 5">
            <a:extLst>
              <a:ext uri="{FF2B5EF4-FFF2-40B4-BE49-F238E27FC236}">
                <a16:creationId xmlns:a16="http://schemas.microsoft.com/office/drawing/2014/main" id="{A6F78031-2C92-44FF-BAC2-7EFB347E5068}"/>
              </a:ext>
            </a:extLst>
          </p:cNvPr>
          <p:cNvSpPr txBox="1"/>
          <p:nvPr/>
        </p:nvSpPr>
        <p:spPr>
          <a:xfrm>
            <a:off x="1790833" y="4370465"/>
            <a:ext cx="6513834" cy="400110"/>
          </a:xfrm>
          <a:prstGeom prst="rect">
            <a:avLst/>
          </a:prstGeom>
          <a:noFill/>
        </p:spPr>
        <p:txBody>
          <a:bodyPr wrap="none" rtlCol="0">
            <a:spAutoFit/>
          </a:bodyPr>
          <a:lstStyle/>
          <a:p>
            <a:pPr algn="ctr"/>
            <a:r>
              <a:rPr lang="en-US" altLang="zh-TW" sz="2000" dirty="0">
                <a:solidFill>
                  <a:srgbClr val="FF0000"/>
                </a:solidFill>
              </a:rPr>
              <a:t>Rice University*</a:t>
            </a:r>
            <a:r>
              <a:rPr lang="en-US" altLang="zh-TW" sz="2000" dirty="0">
                <a:solidFill>
                  <a:schemeClr val="accent6"/>
                </a:solidFill>
              </a:rPr>
              <a:t>, Princeton University</a:t>
            </a:r>
            <a:r>
              <a:rPr lang="en-US" altLang="zh-TW" sz="2000" baseline="30000" dirty="0">
                <a:solidFill>
                  <a:schemeClr val="accent6"/>
                </a:solidFill>
              </a:rPr>
              <a:t>+</a:t>
            </a:r>
            <a:r>
              <a:rPr lang="en-US" altLang="zh-TW" sz="2000" dirty="0">
                <a:solidFill>
                  <a:schemeClr val="accent6"/>
                </a:solidFill>
              </a:rPr>
              <a:t>, Microsoft Research</a:t>
            </a:r>
            <a:r>
              <a:rPr lang="en-US" altLang="zh-TW" sz="2000" baseline="30000" dirty="0">
                <a:solidFill>
                  <a:schemeClr val="accent6"/>
                </a:solidFill>
              </a:rPr>
              <a:t>#</a:t>
            </a:r>
            <a:endParaRPr lang="zh-TW" altLang="en-US" sz="2000" baseline="30000" dirty="0">
              <a:solidFill>
                <a:schemeClr val="accent6"/>
              </a:solidFill>
            </a:endParaRPr>
          </a:p>
        </p:txBody>
      </p:sp>
      <p:pic>
        <p:nvPicPr>
          <p:cNvPr id="7" name="Picture 6">
            <a:extLst>
              <a:ext uri="{FF2B5EF4-FFF2-40B4-BE49-F238E27FC236}">
                <a16:creationId xmlns:a16="http://schemas.microsoft.com/office/drawing/2014/main" id="{B775A28C-A0D2-48E4-86A0-2A09F081ADFA}"/>
              </a:ext>
            </a:extLst>
          </p:cNvPr>
          <p:cNvPicPr>
            <a:picLocks noChangeAspect="1"/>
          </p:cNvPicPr>
          <p:nvPr/>
        </p:nvPicPr>
        <p:blipFill>
          <a:blip r:embed="rId3"/>
          <a:stretch>
            <a:fillRect/>
          </a:stretch>
        </p:blipFill>
        <p:spPr>
          <a:xfrm>
            <a:off x="532984" y="5222706"/>
            <a:ext cx="2336800" cy="863600"/>
          </a:xfrm>
          <a:prstGeom prst="rect">
            <a:avLst/>
          </a:prstGeom>
        </p:spPr>
      </p:pic>
      <p:pic>
        <p:nvPicPr>
          <p:cNvPr id="8" name="Picture 8">
            <a:extLst>
              <a:ext uri="{FF2B5EF4-FFF2-40B4-BE49-F238E27FC236}">
                <a16:creationId xmlns:a16="http://schemas.microsoft.com/office/drawing/2014/main" id="{5453CBC1-6CB1-4BD4-BDB2-86EC4D48DAAE}"/>
              </a:ext>
            </a:extLst>
          </p:cNvPr>
          <p:cNvPicPr>
            <a:picLocks noChangeAspect="1"/>
          </p:cNvPicPr>
          <p:nvPr/>
        </p:nvPicPr>
        <p:blipFill>
          <a:blip r:embed="rId4"/>
          <a:stretch>
            <a:fillRect/>
          </a:stretch>
        </p:blipFill>
        <p:spPr>
          <a:xfrm>
            <a:off x="4724400" y="5239818"/>
            <a:ext cx="2743200" cy="736600"/>
          </a:xfrm>
          <a:prstGeom prst="rect">
            <a:avLst/>
          </a:prstGeom>
        </p:spPr>
      </p:pic>
      <p:pic>
        <p:nvPicPr>
          <p:cNvPr id="9" name="Picture 10">
            <a:extLst>
              <a:ext uri="{FF2B5EF4-FFF2-40B4-BE49-F238E27FC236}">
                <a16:creationId xmlns:a16="http://schemas.microsoft.com/office/drawing/2014/main" id="{8ACCCDC2-CED4-4F70-BBC2-2456C8AEAF26}"/>
              </a:ext>
            </a:extLst>
          </p:cNvPr>
          <p:cNvPicPr>
            <a:picLocks noChangeAspect="1"/>
          </p:cNvPicPr>
          <p:nvPr/>
        </p:nvPicPr>
        <p:blipFill>
          <a:blip r:embed="rId5"/>
          <a:stretch>
            <a:fillRect/>
          </a:stretch>
        </p:blipFill>
        <p:spPr>
          <a:xfrm>
            <a:off x="8759586" y="5245615"/>
            <a:ext cx="2846462" cy="794824"/>
          </a:xfrm>
          <a:prstGeom prst="rect">
            <a:avLst/>
          </a:prstGeom>
        </p:spPr>
      </p:pic>
    </p:spTree>
    <p:extLst>
      <p:ext uri="{BB962C8B-B14F-4D97-AF65-F5344CB8AC3E}">
        <p14:creationId xmlns:p14="http://schemas.microsoft.com/office/powerpoint/2010/main" val="1890525299"/>
      </p:ext>
    </p:extLst>
  </p:cSld>
  <p:clrMapOvr>
    <a:masterClrMapping/>
  </p:clrMapOvr>
  <mc:AlternateContent xmlns:mc="http://schemas.openxmlformats.org/markup-compatibility/2006" xmlns:p14="http://schemas.microsoft.com/office/powerpoint/2010/main">
    <mc:Choice Requires="p14">
      <p:transition spd="slow" p14:dur="2000" advTm="10034"/>
    </mc:Choice>
    <mc:Fallback xmlns="">
      <p:transition spd="slow" advTm="1003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B1C96-7835-1F4E-8436-BCFC9EFFE673}"/>
              </a:ext>
            </a:extLst>
          </p:cNvPr>
          <p:cNvSpPr>
            <a:spLocks noGrp="1"/>
          </p:cNvSpPr>
          <p:nvPr>
            <p:ph type="title"/>
          </p:nvPr>
        </p:nvSpPr>
        <p:spPr/>
        <p:txBody>
          <a:bodyPr>
            <a:normAutofit/>
          </a:bodyPr>
          <a:lstStyle/>
          <a:p>
            <a:r>
              <a:rPr lang="en-US" dirty="0"/>
              <a:t>Updating WCMP table</a:t>
            </a:r>
          </a:p>
        </p:txBody>
      </p:sp>
      <p:graphicFrame>
        <p:nvGraphicFramePr>
          <p:cNvPr id="5" name="Table 4">
            <a:extLst>
              <a:ext uri="{FF2B5EF4-FFF2-40B4-BE49-F238E27FC236}">
                <a16:creationId xmlns:a16="http://schemas.microsoft.com/office/drawing/2014/main" id="{F1AFDCDC-D0B4-6D4F-BB58-F63C93715A8E}"/>
              </a:ext>
            </a:extLst>
          </p:cNvPr>
          <p:cNvGraphicFramePr>
            <a:graphicFrameLocks noGrp="1"/>
          </p:cNvGraphicFramePr>
          <p:nvPr>
            <p:extLst>
              <p:ext uri="{D42A27DB-BD31-4B8C-83A1-F6EECF244321}">
                <p14:modId xmlns:p14="http://schemas.microsoft.com/office/powerpoint/2010/main" val="2429816197"/>
              </p:ext>
            </p:extLst>
          </p:nvPr>
        </p:nvGraphicFramePr>
        <p:xfrm>
          <a:off x="4205563" y="2978068"/>
          <a:ext cx="683448" cy="2194560"/>
        </p:xfrm>
        <a:graphic>
          <a:graphicData uri="http://schemas.openxmlformats.org/drawingml/2006/table">
            <a:tbl>
              <a:tblPr firstRow="1" bandRow="1">
                <a:tableStyleId>{5C22544A-7EE6-4342-B048-85BDC9FD1C3A}</a:tableStyleId>
              </a:tblPr>
              <a:tblGrid>
                <a:gridCol w="683448">
                  <a:extLst>
                    <a:ext uri="{9D8B030D-6E8A-4147-A177-3AD203B41FA5}">
                      <a16:colId xmlns:a16="http://schemas.microsoft.com/office/drawing/2014/main" val="42447266"/>
                    </a:ext>
                  </a:extLst>
                </a:gridCol>
              </a:tblGrid>
              <a:tr h="323539">
                <a:tc>
                  <a:txBody>
                    <a:bodyPr/>
                    <a:lstStyle/>
                    <a:p>
                      <a:pPr algn="ctr"/>
                      <a:r>
                        <a:rPr lang="en-US" sz="2400" b="0" dirty="0">
                          <a:solidFill>
                            <a:schemeClr val="tx1"/>
                          </a:solidFill>
                        </a:rPr>
                        <a:t>A</a:t>
                      </a:r>
                    </a:p>
                  </a:txBody>
                  <a:tcPr marL="0" marR="0" marT="0" marB="0">
                    <a:lnB w="38100" cmpd="sng">
                      <a:noFill/>
                    </a:lnB>
                    <a:solidFill>
                      <a:schemeClr val="accent1">
                        <a:lumMod val="60000"/>
                        <a:lumOff val="40000"/>
                      </a:schemeClr>
                    </a:solidFill>
                  </a:tcPr>
                </a:tc>
                <a:extLst>
                  <a:ext uri="{0D108BD9-81ED-4DB2-BD59-A6C34878D82A}">
                    <a16:rowId xmlns:a16="http://schemas.microsoft.com/office/drawing/2014/main" val="554462424"/>
                  </a:ext>
                </a:extLst>
              </a:tr>
              <a:tr h="323539">
                <a:tc>
                  <a:txBody>
                    <a:bodyPr/>
                    <a:lstStyle/>
                    <a:p>
                      <a:pPr algn="ctr"/>
                      <a:r>
                        <a:rPr lang="en-US" sz="2400" dirty="0">
                          <a:solidFill>
                            <a:schemeClr val="tx1"/>
                          </a:solidFill>
                        </a:rPr>
                        <a:t>C</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3824338386"/>
                  </a:ext>
                </a:extLst>
              </a:tr>
              <a:tr h="323539">
                <a:tc>
                  <a:txBody>
                    <a:bodyPr/>
                    <a:lstStyle/>
                    <a:p>
                      <a:pPr algn="ctr"/>
                      <a:r>
                        <a:rPr lang="en-US" sz="2400" dirty="0"/>
                        <a:t>B</a:t>
                      </a:r>
                    </a:p>
                  </a:txBody>
                  <a:tcPr marL="0" marR="0" marT="0" marB="0">
                    <a:lnT w="12700" cmpd="sng">
                      <a:noFill/>
                    </a:lnT>
                    <a:solidFill>
                      <a:schemeClr val="accent2"/>
                    </a:solidFill>
                  </a:tcPr>
                </a:tc>
                <a:extLst>
                  <a:ext uri="{0D108BD9-81ED-4DB2-BD59-A6C34878D82A}">
                    <a16:rowId xmlns:a16="http://schemas.microsoft.com/office/drawing/2014/main" val="2891268694"/>
                  </a:ext>
                </a:extLst>
              </a:tr>
              <a:tr h="323539">
                <a:tc>
                  <a:txBody>
                    <a:bodyPr/>
                    <a:lstStyle/>
                    <a:p>
                      <a:pPr algn="ctr"/>
                      <a:r>
                        <a:rPr lang="en-US" sz="2400" dirty="0"/>
                        <a:t>C</a:t>
                      </a:r>
                    </a:p>
                  </a:txBody>
                  <a:tcPr marL="0" marR="0" marT="0" marB="0">
                    <a:solidFill>
                      <a:srgbClr val="00B050"/>
                    </a:solidFill>
                  </a:tcPr>
                </a:tc>
                <a:extLst>
                  <a:ext uri="{0D108BD9-81ED-4DB2-BD59-A6C34878D82A}">
                    <a16:rowId xmlns:a16="http://schemas.microsoft.com/office/drawing/2014/main" val="1007852218"/>
                  </a:ext>
                </a:extLst>
              </a:tr>
              <a:tr h="323539">
                <a:tc>
                  <a:txBody>
                    <a:bodyPr/>
                    <a:lstStyle/>
                    <a:p>
                      <a:pPr algn="ctr"/>
                      <a:r>
                        <a:rPr lang="en-US" sz="2400" dirty="0"/>
                        <a:t>C</a:t>
                      </a:r>
                    </a:p>
                  </a:txBody>
                  <a:tcPr marL="0" marR="0" marT="0" marB="0">
                    <a:solidFill>
                      <a:srgbClr val="00B050"/>
                    </a:solidFill>
                  </a:tcPr>
                </a:tc>
                <a:extLst>
                  <a:ext uri="{0D108BD9-81ED-4DB2-BD59-A6C34878D82A}">
                    <a16:rowId xmlns:a16="http://schemas.microsoft.com/office/drawing/2014/main" val="1247368126"/>
                  </a:ext>
                </a:extLst>
              </a:tr>
              <a:tr h="323539">
                <a:tc>
                  <a:txBody>
                    <a:bodyPr/>
                    <a:lstStyle/>
                    <a:p>
                      <a:pPr algn="ctr"/>
                      <a:r>
                        <a:rPr lang="en-US" sz="2400" dirty="0"/>
                        <a:t>B</a:t>
                      </a:r>
                    </a:p>
                  </a:txBody>
                  <a:tcPr marL="0" marR="0" marT="0" marB="0">
                    <a:solidFill>
                      <a:schemeClr val="accent2"/>
                    </a:solidFill>
                  </a:tcPr>
                </a:tc>
                <a:extLst>
                  <a:ext uri="{0D108BD9-81ED-4DB2-BD59-A6C34878D82A}">
                    <a16:rowId xmlns:a16="http://schemas.microsoft.com/office/drawing/2014/main" val="2307614831"/>
                  </a:ext>
                </a:extLst>
              </a:tr>
            </a:tbl>
          </a:graphicData>
        </a:graphic>
      </p:graphicFrame>
      <p:sp>
        <p:nvSpPr>
          <p:cNvPr id="10" name="TextBox 9">
            <a:extLst>
              <a:ext uri="{FF2B5EF4-FFF2-40B4-BE49-F238E27FC236}">
                <a16:creationId xmlns:a16="http://schemas.microsoft.com/office/drawing/2014/main" id="{0F3A4432-D368-6D44-BC79-0D3821477608}"/>
              </a:ext>
            </a:extLst>
          </p:cNvPr>
          <p:cNvSpPr txBox="1"/>
          <p:nvPr/>
        </p:nvSpPr>
        <p:spPr>
          <a:xfrm>
            <a:off x="2267738" y="5333326"/>
            <a:ext cx="8201284" cy="523220"/>
          </a:xfrm>
          <a:prstGeom prst="rect">
            <a:avLst/>
          </a:prstGeom>
          <a:noFill/>
        </p:spPr>
        <p:txBody>
          <a:bodyPr wrap="none" rtlCol="0">
            <a:spAutoFit/>
          </a:bodyPr>
          <a:lstStyle/>
          <a:p>
            <a:r>
              <a:rPr lang="en-US" sz="2800" dirty="0">
                <a:solidFill>
                  <a:srgbClr val="FF0000"/>
                </a:solidFill>
              </a:rPr>
              <a:t>Requires many per-packet accesses to a stage registers</a:t>
            </a:r>
          </a:p>
        </p:txBody>
      </p:sp>
      <p:sp>
        <p:nvSpPr>
          <p:cNvPr id="11" name="Rectangle 10">
            <a:extLst>
              <a:ext uri="{FF2B5EF4-FFF2-40B4-BE49-F238E27FC236}">
                <a16:creationId xmlns:a16="http://schemas.microsoft.com/office/drawing/2014/main" id="{E03BDB02-8A60-F14C-A1B6-C0757A4C5A5E}"/>
              </a:ext>
            </a:extLst>
          </p:cNvPr>
          <p:cNvSpPr/>
          <p:nvPr/>
        </p:nvSpPr>
        <p:spPr>
          <a:xfrm>
            <a:off x="3359325" y="1986373"/>
            <a:ext cx="2305439" cy="830997"/>
          </a:xfrm>
          <a:prstGeom prst="rect">
            <a:avLst/>
          </a:prstGeom>
        </p:spPr>
        <p:txBody>
          <a:bodyPr wrap="none">
            <a:spAutoFit/>
          </a:bodyPr>
          <a:lstStyle/>
          <a:p>
            <a:pPr algn="ctr"/>
            <a:r>
              <a:rPr lang="en-US" sz="2400" dirty="0">
                <a:latin typeface="Helvetica" pitchFamily="2" charset="0"/>
              </a:rPr>
              <a:t>Current vector  </a:t>
            </a:r>
          </a:p>
          <a:p>
            <a:pPr algn="ctr"/>
            <a:r>
              <a:rPr lang="en-US" sz="2400" dirty="0">
                <a:latin typeface="Helvetica" pitchFamily="2" charset="0"/>
              </a:rPr>
              <a:t>1 : 2 : 3</a:t>
            </a:r>
          </a:p>
        </p:txBody>
      </p:sp>
      <p:sp>
        <p:nvSpPr>
          <p:cNvPr id="14" name="Rectangle 13">
            <a:extLst>
              <a:ext uri="{FF2B5EF4-FFF2-40B4-BE49-F238E27FC236}">
                <a16:creationId xmlns:a16="http://schemas.microsoft.com/office/drawing/2014/main" id="{FF20263C-42B8-0648-A5EC-6FBAC30C0AC7}"/>
              </a:ext>
            </a:extLst>
          </p:cNvPr>
          <p:cNvSpPr/>
          <p:nvPr/>
        </p:nvSpPr>
        <p:spPr>
          <a:xfrm>
            <a:off x="6368380" y="1984343"/>
            <a:ext cx="2340705" cy="830997"/>
          </a:xfrm>
          <a:prstGeom prst="rect">
            <a:avLst/>
          </a:prstGeom>
        </p:spPr>
        <p:txBody>
          <a:bodyPr wrap="none">
            <a:spAutoFit/>
          </a:bodyPr>
          <a:lstStyle/>
          <a:p>
            <a:pPr algn="ctr"/>
            <a:r>
              <a:rPr lang="en-US" sz="2400" dirty="0">
                <a:latin typeface="Helvetica" pitchFamily="2" charset="0"/>
              </a:rPr>
              <a:t>Desired vector  </a:t>
            </a:r>
          </a:p>
          <a:p>
            <a:pPr algn="ctr"/>
            <a:r>
              <a:rPr lang="en-US" sz="2400" dirty="0">
                <a:latin typeface="Helvetica" pitchFamily="2" charset="0"/>
              </a:rPr>
              <a:t>3 : 2 : 1</a:t>
            </a:r>
          </a:p>
        </p:txBody>
      </p:sp>
      <p:sp>
        <p:nvSpPr>
          <p:cNvPr id="15" name="Right Arrow 14">
            <a:extLst>
              <a:ext uri="{FF2B5EF4-FFF2-40B4-BE49-F238E27FC236}">
                <a16:creationId xmlns:a16="http://schemas.microsoft.com/office/drawing/2014/main" id="{34767B7B-3A9A-8846-BADC-E7B7F5ADAED7}"/>
              </a:ext>
            </a:extLst>
          </p:cNvPr>
          <p:cNvSpPr/>
          <p:nvPr/>
        </p:nvSpPr>
        <p:spPr>
          <a:xfrm>
            <a:off x="5514207" y="3656071"/>
            <a:ext cx="854173" cy="5908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16108E0-081A-A740-B84D-93A5E06FFFB2}"/>
              </a:ext>
            </a:extLst>
          </p:cNvPr>
          <p:cNvSpPr/>
          <p:nvPr/>
        </p:nvSpPr>
        <p:spPr>
          <a:xfrm>
            <a:off x="4420189" y="1202008"/>
            <a:ext cx="3351623" cy="523220"/>
          </a:xfrm>
          <a:prstGeom prst="rect">
            <a:avLst/>
          </a:prstGeom>
        </p:spPr>
        <p:txBody>
          <a:bodyPr wrap="none">
            <a:spAutoFit/>
          </a:bodyPr>
          <a:lstStyle/>
          <a:p>
            <a:r>
              <a:rPr lang="en-US" sz="2800" b="1" dirty="0"/>
              <a:t>Iterate over the table</a:t>
            </a:r>
          </a:p>
        </p:txBody>
      </p:sp>
      <p:graphicFrame>
        <p:nvGraphicFramePr>
          <p:cNvPr id="22" name="Table 21">
            <a:extLst>
              <a:ext uri="{FF2B5EF4-FFF2-40B4-BE49-F238E27FC236}">
                <a16:creationId xmlns:a16="http://schemas.microsoft.com/office/drawing/2014/main" id="{F814AA67-8DB7-034D-A2FE-8E0CA209F0AE}"/>
              </a:ext>
            </a:extLst>
          </p:cNvPr>
          <p:cNvGraphicFramePr>
            <a:graphicFrameLocks noGrp="1"/>
          </p:cNvGraphicFramePr>
          <p:nvPr>
            <p:extLst>
              <p:ext uri="{D42A27DB-BD31-4B8C-83A1-F6EECF244321}">
                <p14:modId xmlns:p14="http://schemas.microsoft.com/office/powerpoint/2010/main" val="1328800448"/>
              </p:ext>
            </p:extLst>
          </p:nvPr>
        </p:nvGraphicFramePr>
        <p:xfrm>
          <a:off x="7093414" y="2978068"/>
          <a:ext cx="683448" cy="2194560"/>
        </p:xfrm>
        <a:graphic>
          <a:graphicData uri="http://schemas.openxmlformats.org/drawingml/2006/table">
            <a:tbl>
              <a:tblPr firstRow="1" bandRow="1">
                <a:tableStyleId>{5C22544A-7EE6-4342-B048-85BDC9FD1C3A}</a:tableStyleId>
              </a:tblPr>
              <a:tblGrid>
                <a:gridCol w="683448">
                  <a:extLst>
                    <a:ext uri="{9D8B030D-6E8A-4147-A177-3AD203B41FA5}">
                      <a16:colId xmlns:a16="http://schemas.microsoft.com/office/drawing/2014/main" val="42447266"/>
                    </a:ext>
                  </a:extLst>
                </a:gridCol>
              </a:tblGrid>
              <a:tr h="323539">
                <a:tc>
                  <a:txBody>
                    <a:bodyPr/>
                    <a:lstStyle/>
                    <a:p>
                      <a:pPr algn="ctr"/>
                      <a:r>
                        <a:rPr lang="en-US" sz="2400" b="0" dirty="0">
                          <a:solidFill>
                            <a:schemeClr val="tx1"/>
                          </a:solidFill>
                        </a:rPr>
                        <a:t>A</a:t>
                      </a:r>
                    </a:p>
                  </a:txBody>
                  <a:tcPr marL="0" marR="0" marT="0" marB="0">
                    <a:lnB w="38100" cmpd="sng">
                      <a:noFill/>
                    </a:lnB>
                    <a:solidFill>
                      <a:schemeClr val="accent1">
                        <a:lumMod val="60000"/>
                        <a:lumOff val="40000"/>
                      </a:schemeClr>
                    </a:solidFill>
                  </a:tcPr>
                </a:tc>
                <a:extLst>
                  <a:ext uri="{0D108BD9-81ED-4DB2-BD59-A6C34878D82A}">
                    <a16:rowId xmlns:a16="http://schemas.microsoft.com/office/drawing/2014/main" val="554462424"/>
                  </a:ext>
                </a:extLst>
              </a:tr>
              <a:tr h="323539">
                <a:tc>
                  <a:txBody>
                    <a:bodyPr/>
                    <a:lstStyle/>
                    <a:p>
                      <a:pPr algn="ctr"/>
                      <a:r>
                        <a:rPr lang="en-US" sz="2400" dirty="0">
                          <a:solidFill>
                            <a:schemeClr val="tx1"/>
                          </a:solidFill>
                        </a:rPr>
                        <a:t>A</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3824338386"/>
                  </a:ext>
                </a:extLst>
              </a:tr>
              <a:tr h="323539">
                <a:tc>
                  <a:txBody>
                    <a:bodyPr/>
                    <a:lstStyle/>
                    <a:p>
                      <a:pPr algn="ctr"/>
                      <a:r>
                        <a:rPr lang="en-US" sz="2400" dirty="0"/>
                        <a:t>A</a:t>
                      </a:r>
                    </a:p>
                  </a:txBody>
                  <a:tcPr marL="0" marR="0" marT="0" marB="0">
                    <a:lnT w="12700" cmpd="sng">
                      <a:noFill/>
                    </a:lnT>
                    <a:solidFill>
                      <a:schemeClr val="accent1">
                        <a:lumMod val="60000"/>
                        <a:lumOff val="40000"/>
                      </a:schemeClr>
                    </a:solidFill>
                  </a:tcPr>
                </a:tc>
                <a:extLst>
                  <a:ext uri="{0D108BD9-81ED-4DB2-BD59-A6C34878D82A}">
                    <a16:rowId xmlns:a16="http://schemas.microsoft.com/office/drawing/2014/main" val="2891268694"/>
                  </a:ext>
                </a:extLst>
              </a:tr>
              <a:tr h="323539">
                <a:tc>
                  <a:txBody>
                    <a:bodyPr/>
                    <a:lstStyle/>
                    <a:p>
                      <a:pPr algn="ctr"/>
                      <a:r>
                        <a:rPr lang="en-US" sz="2400" dirty="0"/>
                        <a:t>B</a:t>
                      </a:r>
                    </a:p>
                  </a:txBody>
                  <a:tcPr marL="0" marR="0" marT="0" marB="0">
                    <a:solidFill>
                      <a:schemeClr val="accent2"/>
                    </a:solidFill>
                  </a:tcPr>
                </a:tc>
                <a:extLst>
                  <a:ext uri="{0D108BD9-81ED-4DB2-BD59-A6C34878D82A}">
                    <a16:rowId xmlns:a16="http://schemas.microsoft.com/office/drawing/2014/main" val="1007852218"/>
                  </a:ext>
                </a:extLst>
              </a:tr>
              <a:tr h="323539">
                <a:tc>
                  <a:txBody>
                    <a:bodyPr/>
                    <a:lstStyle/>
                    <a:p>
                      <a:pPr algn="ctr"/>
                      <a:r>
                        <a:rPr lang="en-US" sz="2400" dirty="0"/>
                        <a:t>B</a:t>
                      </a:r>
                    </a:p>
                  </a:txBody>
                  <a:tcPr marL="0" marR="0" marT="0" marB="0">
                    <a:solidFill>
                      <a:schemeClr val="accent2"/>
                    </a:solidFill>
                  </a:tcPr>
                </a:tc>
                <a:extLst>
                  <a:ext uri="{0D108BD9-81ED-4DB2-BD59-A6C34878D82A}">
                    <a16:rowId xmlns:a16="http://schemas.microsoft.com/office/drawing/2014/main" val="1247368126"/>
                  </a:ext>
                </a:extLst>
              </a:tr>
              <a:tr h="323539">
                <a:tc>
                  <a:txBody>
                    <a:bodyPr/>
                    <a:lstStyle/>
                    <a:p>
                      <a:pPr algn="ctr"/>
                      <a:r>
                        <a:rPr lang="en-US" sz="2400" dirty="0"/>
                        <a:t>C</a:t>
                      </a:r>
                    </a:p>
                  </a:txBody>
                  <a:tcPr marL="0" marR="0" marT="0" marB="0">
                    <a:solidFill>
                      <a:srgbClr val="00B050"/>
                    </a:solidFill>
                  </a:tcPr>
                </a:tc>
                <a:extLst>
                  <a:ext uri="{0D108BD9-81ED-4DB2-BD59-A6C34878D82A}">
                    <a16:rowId xmlns:a16="http://schemas.microsoft.com/office/drawing/2014/main" val="2307614831"/>
                  </a:ext>
                </a:extLst>
              </a:tr>
            </a:tbl>
          </a:graphicData>
        </a:graphic>
      </p:graphicFrame>
      <p:sp>
        <p:nvSpPr>
          <p:cNvPr id="23" name="Slide Number Placeholder 22">
            <a:extLst>
              <a:ext uri="{FF2B5EF4-FFF2-40B4-BE49-F238E27FC236}">
                <a16:creationId xmlns:a16="http://schemas.microsoft.com/office/drawing/2014/main" id="{B60F1CDB-0EDF-CA43-BED0-26687CDFE2F3}"/>
              </a:ext>
            </a:extLst>
          </p:cNvPr>
          <p:cNvSpPr>
            <a:spLocks noGrp="1"/>
          </p:cNvSpPr>
          <p:nvPr>
            <p:ph type="sldNum" sz="quarter" idx="12"/>
          </p:nvPr>
        </p:nvSpPr>
        <p:spPr/>
        <p:txBody>
          <a:bodyPr/>
          <a:lstStyle/>
          <a:p>
            <a:fld id="{926CDB58-585B-A242-B264-C36E4D70C38E}" type="slidenum">
              <a:rPr lang="en-US" smtClean="0"/>
              <a:pPr/>
              <a:t>10</a:t>
            </a:fld>
            <a:endParaRPr lang="en-US" dirty="0"/>
          </a:p>
        </p:txBody>
      </p:sp>
      <p:pic>
        <p:nvPicPr>
          <p:cNvPr id="13" name="Picture 12">
            <a:extLst>
              <a:ext uri="{FF2B5EF4-FFF2-40B4-BE49-F238E27FC236}">
                <a16:creationId xmlns:a16="http://schemas.microsoft.com/office/drawing/2014/main" id="{CC27128D-E5D7-B249-8429-E3CA2871D4FE}"/>
              </a:ext>
            </a:extLst>
          </p:cNvPr>
          <p:cNvPicPr>
            <a:picLocks noChangeAspect="1"/>
          </p:cNvPicPr>
          <p:nvPr/>
        </p:nvPicPr>
        <p:blipFill>
          <a:blip r:embed="rId4"/>
          <a:stretch>
            <a:fillRect/>
          </a:stretch>
        </p:blipFill>
        <p:spPr>
          <a:xfrm>
            <a:off x="1649561" y="5438614"/>
            <a:ext cx="575913" cy="328398"/>
          </a:xfrm>
          <a:prstGeom prst="rect">
            <a:avLst/>
          </a:prstGeom>
        </p:spPr>
      </p:pic>
    </p:spTree>
    <p:custDataLst>
      <p:tags r:id="rId1"/>
    </p:custDataLst>
    <p:extLst>
      <p:ext uri="{BB962C8B-B14F-4D97-AF65-F5344CB8AC3E}">
        <p14:creationId xmlns:p14="http://schemas.microsoft.com/office/powerpoint/2010/main" val="226454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up)">
                                      <p:cBhvr>
                                        <p:cTn id="13" dur="10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B1C96-7835-1F4E-8436-BCFC9EFFE673}"/>
              </a:ext>
            </a:extLst>
          </p:cNvPr>
          <p:cNvSpPr>
            <a:spLocks noGrp="1"/>
          </p:cNvSpPr>
          <p:nvPr>
            <p:ph type="title"/>
          </p:nvPr>
        </p:nvSpPr>
        <p:spPr/>
        <p:txBody>
          <a:bodyPr>
            <a:normAutofit/>
          </a:bodyPr>
          <a:lstStyle/>
          <a:p>
            <a:r>
              <a:rPr lang="en-US" sz="3200" dirty="0"/>
              <a:t>Updating WCMP table</a:t>
            </a:r>
          </a:p>
        </p:txBody>
      </p:sp>
      <p:sp>
        <p:nvSpPr>
          <p:cNvPr id="10" name="TextBox 9">
            <a:extLst>
              <a:ext uri="{FF2B5EF4-FFF2-40B4-BE49-F238E27FC236}">
                <a16:creationId xmlns:a16="http://schemas.microsoft.com/office/drawing/2014/main" id="{0F3A4432-D368-6D44-BC79-0D3821477608}"/>
              </a:ext>
            </a:extLst>
          </p:cNvPr>
          <p:cNvSpPr txBox="1"/>
          <p:nvPr/>
        </p:nvSpPr>
        <p:spPr>
          <a:xfrm>
            <a:off x="1633445" y="5990850"/>
            <a:ext cx="9294852" cy="523220"/>
          </a:xfrm>
          <a:prstGeom prst="rect">
            <a:avLst/>
          </a:prstGeom>
          <a:noFill/>
        </p:spPr>
        <p:txBody>
          <a:bodyPr wrap="none" rtlCol="0">
            <a:spAutoFit/>
          </a:bodyPr>
          <a:lstStyle/>
          <a:p>
            <a:r>
              <a:rPr lang="en-US" sz="2800" dirty="0">
                <a:solidFill>
                  <a:srgbClr val="FF0000"/>
                </a:solidFill>
              </a:rPr>
              <a:t>Requires read and write to same register from different stages </a:t>
            </a:r>
          </a:p>
        </p:txBody>
      </p:sp>
      <p:sp>
        <p:nvSpPr>
          <p:cNvPr id="20" name="Rectangle 19">
            <a:extLst>
              <a:ext uri="{FF2B5EF4-FFF2-40B4-BE49-F238E27FC236}">
                <a16:creationId xmlns:a16="http://schemas.microsoft.com/office/drawing/2014/main" id="{916108E0-081A-A740-B84D-93A5E06FFFB2}"/>
              </a:ext>
            </a:extLst>
          </p:cNvPr>
          <p:cNvSpPr/>
          <p:nvPr/>
        </p:nvSpPr>
        <p:spPr>
          <a:xfrm>
            <a:off x="838200" y="1084396"/>
            <a:ext cx="10515600" cy="461665"/>
          </a:xfrm>
          <a:prstGeom prst="rect">
            <a:avLst/>
          </a:prstGeom>
        </p:spPr>
        <p:txBody>
          <a:bodyPr wrap="square">
            <a:spAutoFit/>
          </a:bodyPr>
          <a:lstStyle/>
          <a:p>
            <a:pPr algn="ctr"/>
            <a:r>
              <a:rPr lang="en-US" sz="2400" b="1" dirty="0"/>
              <a:t>Assign entries of non-deficit paths to deficit paths</a:t>
            </a:r>
          </a:p>
        </p:txBody>
      </p:sp>
      <p:graphicFrame>
        <p:nvGraphicFramePr>
          <p:cNvPr id="3" name="Table 2">
            <a:extLst>
              <a:ext uri="{FF2B5EF4-FFF2-40B4-BE49-F238E27FC236}">
                <a16:creationId xmlns:a16="http://schemas.microsoft.com/office/drawing/2014/main" id="{BA202BE2-A876-CE4B-8BF8-CAE03DE24E33}"/>
              </a:ext>
            </a:extLst>
          </p:cNvPr>
          <p:cNvGraphicFramePr>
            <a:graphicFrameLocks noGrp="1"/>
          </p:cNvGraphicFramePr>
          <p:nvPr>
            <p:extLst>
              <p:ext uri="{D42A27DB-BD31-4B8C-83A1-F6EECF244321}">
                <p14:modId xmlns:p14="http://schemas.microsoft.com/office/powerpoint/2010/main" val="3405672727"/>
              </p:ext>
            </p:extLst>
          </p:nvPr>
        </p:nvGraphicFramePr>
        <p:xfrm>
          <a:off x="3933194" y="1730913"/>
          <a:ext cx="2268278" cy="1463040"/>
        </p:xfrm>
        <a:graphic>
          <a:graphicData uri="http://schemas.openxmlformats.org/drawingml/2006/table">
            <a:tbl>
              <a:tblPr firstRow="1" bandRow="1">
                <a:tableStyleId>{5C22544A-7EE6-4342-B048-85BDC9FD1C3A}</a:tableStyleId>
              </a:tblPr>
              <a:tblGrid>
                <a:gridCol w="1134139">
                  <a:extLst>
                    <a:ext uri="{9D8B030D-6E8A-4147-A177-3AD203B41FA5}">
                      <a16:colId xmlns:a16="http://schemas.microsoft.com/office/drawing/2014/main" val="189199650"/>
                    </a:ext>
                  </a:extLst>
                </a:gridCol>
                <a:gridCol w="1134139">
                  <a:extLst>
                    <a:ext uri="{9D8B030D-6E8A-4147-A177-3AD203B41FA5}">
                      <a16:colId xmlns:a16="http://schemas.microsoft.com/office/drawing/2014/main" val="1912804639"/>
                    </a:ext>
                  </a:extLst>
                </a:gridCol>
              </a:tblGrid>
              <a:tr h="260094">
                <a:tc>
                  <a:txBody>
                    <a:bodyPr/>
                    <a:lstStyle/>
                    <a:p>
                      <a:pPr algn="ctr"/>
                      <a:r>
                        <a:rPr lang="en-US" sz="2400" dirty="0">
                          <a:solidFill>
                            <a:schemeClr val="tx1"/>
                          </a:solidFill>
                        </a:rPr>
                        <a:t>Path</a:t>
                      </a:r>
                    </a:p>
                  </a:txBody>
                  <a:tcPr marL="0" marR="0" marT="0" marB="0">
                    <a:lnL w="12700" cmpd="sng">
                      <a:noFill/>
                    </a:lnL>
                    <a:lnR w="12700" cmpd="sng">
                      <a:noFill/>
                    </a:lnR>
                    <a:lnT w="12700" cmpd="sng">
                      <a:noFill/>
                    </a:lnT>
                    <a:lnB w="38100" cmpd="sng">
                      <a:noFill/>
                    </a:lnB>
                    <a:noFill/>
                  </a:tcPr>
                </a:tc>
                <a:tc>
                  <a:txBody>
                    <a:bodyPr/>
                    <a:lstStyle/>
                    <a:p>
                      <a:pPr algn="ctr"/>
                      <a:r>
                        <a:rPr lang="en-US" sz="2400" dirty="0">
                          <a:solidFill>
                            <a:schemeClr val="tx1"/>
                          </a:solidFill>
                        </a:rPr>
                        <a:t>Count</a:t>
                      </a:r>
                    </a:p>
                  </a:txBody>
                  <a:tcPr marL="0" marR="0" marT="0" marB="0">
                    <a:lnL w="12700" cmpd="sng">
                      <a:noFill/>
                    </a:lnL>
                    <a:lnR w="12700" cmpd="sng">
                      <a:noFill/>
                    </a:lnR>
                    <a:lnT w="12700" cmpd="sng">
                      <a:noFill/>
                    </a:lnT>
                    <a:lnB w="38100" cmpd="sng">
                      <a:noFill/>
                    </a:lnB>
                    <a:noFill/>
                  </a:tcPr>
                </a:tc>
                <a:extLst>
                  <a:ext uri="{0D108BD9-81ED-4DB2-BD59-A6C34878D82A}">
                    <a16:rowId xmlns:a16="http://schemas.microsoft.com/office/drawing/2014/main" val="2249225232"/>
                  </a:ext>
                </a:extLst>
              </a:tr>
              <a:tr h="260094">
                <a:tc>
                  <a:txBody>
                    <a:bodyPr/>
                    <a:lstStyle/>
                    <a:p>
                      <a:pPr algn="ctr"/>
                      <a:r>
                        <a:rPr lang="en-US" sz="2400" dirty="0">
                          <a:solidFill>
                            <a:schemeClr val="tx1"/>
                          </a:solidFill>
                        </a:rPr>
                        <a:t>A</a:t>
                      </a:r>
                    </a:p>
                  </a:txBody>
                  <a:tcPr marL="0" marR="0" marT="0" marB="0">
                    <a:lnL w="12700" cmpd="sng">
                      <a:noFill/>
                    </a:lnL>
                    <a:lnR w="12700" cmpd="sng">
                      <a:noFill/>
                    </a:lnR>
                    <a:lnT w="38100" cmpd="sng">
                      <a:noFill/>
                    </a:lnT>
                    <a:lnB w="12700" cmpd="sng">
                      <a:noFill/>
                    </a:lnB>
                    <a:noFill/>
                  </a:tcPr>
                </a:tc>
                <a:tc>
                  <a:txBody>
                    <a:bodyPr/>
                    <a:lstStyle/>
                    <a:p>
                      <a:pPr algn="ctr"/>
                      <a:r>
                        <a:rPr lang="en-US" sz="2400" b="1" i="1" dirty="0">
                          <a:solidFill>
                            <a:srgbClr val="0070C0"/>
                          </a:solidFill>
                        </a:rPr>
                        <a:t>1</a:t>
                      </a:r>
                    </a:p>
                  </a:txBody>
                  <a:tcPr marL="0" marR="0" marT="0" marB="0">
                    <a:lnL w="12700" cmpd="sng">
                      <a:noFill/>
                    </a:lnL>
                    <a:lnR w="12700" cmpd="sng">
                      <a:noFill/>
                    </a:lnR>
                    <a:lnT w="38100" cmpd="sng">
                      <a:noFill/>
                    </a:lnT>
                    <a:lnB w="12700" cmpd="sng">
                      <a:noFill/>
                    </a:lnB>
                    <a:noFill/>
                  </a:tcPr>
                </a:tc>
                <a:extLst>
                  <a:ext uri="{0D108BD9-81ED-4DB2-BD59-A6C34878D82A}">
                    <a16:rowId xmlns:a16="http://schemas.microsoft.com/office/drawing/2014/main" val="2877854156"/>
                  </a:ext>
                </a:extLst>
              </a:tr>
              <a:tr h="260094">
                <a:tc>
                  <a:txBody>
                    <a:bodyPr/>
                    <a:lstStyle/>
                    <a:p>
                      <a:pPr algn="ctr"/>
                      <a:r>
                        <a:rPr lang="en-US" sz="2400" dirty="0">
                          <a:solidFill>
                            <a:schemeClr val="tx1"/>
                          </a:solidFill>
                        </a:rPr>
                        <a:t>B</a:t>
                      </a:r>
                    </a:p>
                  </a:txBody>
                  <a:tcPr marL="0" marR="0" marT="0" marB="0">
                    <a:lnL w="12700" cmpd="sng">
                      <a:noFill/>
                    </a:lnL>
                    <a:lnR w="12700" cmpd="sng">
                      <a:noFill/>
                    </a:lnR>
                    <a:lnT w="12700" cmpd="sng">
                      <a:noFill/>
                    </a:lnT>
                    <a:lnB w="12700" cmpd="sng">
                      <a:noFill/>
                    </a:lnB>
                    <a:noFill/>
                  </a:tcPr>
                </a:tc>
                <a:tc>
                  <a:txBody>
                    <a:bodyPr/>
                    <a:lstStyle/>
                    <a:p>
                      <a:pPr algn="ctr"/>
                      <a:r>
                        <a:rPr lang="en-US" sz="2400" b="0" i="1" dirty="0">
                          <a:solidFill>
                            <a:schemeClr val="tx1"/>
                          </a:solidFill>
                        </a:rPr>
                        <a:t>2</a:t>
                      </a:r>
                    </a:p>
                  </a:txBody>
                  <a:tcPr marL="0" marR="0" marT="0" marB="0">
                    <a:lnL w="12700" cmpd="sng">
                      <a:noFill/>
                    </a:lnL>
                    <a:lnR w="12700" cmpd="sng">
                      <a:noFill/>
                    </a:lnR>
                    <a:lnT w="12700" cmpd="sng">
                      <a:noFill/>
                    </a:lnT>
                    <a:lnB w="12700" cmpd="sng">
                      <a:noFill/>
                    </a:lnB>
                    <a:noFill/>
                  </a:tcPr>
                </a:tc>
                <a:extLst>
                  <a:ext uri="{0D108BD9-81ED-4DB2-BD59-A6C34878D82A}">
                    <a16:rowId xmlns:a16="http://schemas.microsoft.com/office/drawing/2014/main" val="1713515596"/>
                  </a:ext>
                </a:extLst>
              </a:tr>
              <a:tr h="260094">
                <a:tc>
                  <a:txBody>
                    <a:bodyPr/>
                    <a:lstStyle/>
                    <a:p>
                      <a:pPr algn="ctr"/>
                      <a:r>
                        <a:rPr lang="en-US" sz="2400" dirty="0">
                          <a:solidFill>
                            <a:schemeClr val="tx1"/>
                          </a:solidFill>
                        </a:rPr>
                        <a:t>C</a:t>
                      </a:r>
                    </a:p>
                  </a:txBody>
                  <a:tcPr marL="0" marR="0" marT="0" marB="0">
                    <a:lnL w="12700" cmpd="sng">
                      <a:noFill/>
                    </a:lnL>
                    <a:lnR w="12700" cmpd="sng">
                      <a:noFill/>
                    </a:lnR>
                    <a:lnT w="12700" cmpd="sng">
                      <a:noFill/>
                    </a:lnT>
                    <a:lnB w="12700" cmpd="sng">
                      <a:noFill/>
                    </a:lnB>
                    <a:noFill/>
                  </a:tcPr>
                </a:tc>
                <a:tc>
                  <a:txBody>
                    <a:bodyPr/>
                    <a:lstStyle/>
                    <a:p>
                      <a:pPr algn="ctr"/>
                      <a:r>
                        <a:rPr lang="en-US" sz="2400" b="1" i="1" dirty="0">
                          <a:solidFill>
                            <a:schemeClr val="accent1"/>
                          </a:solidFill>
                        </a:rPr>
                        <a:t>3</a:t>
                      </a:r>
                    </a:p>
                  </a:txBody>
                  <a:tcPr marL="0" marR="0" marT="0" marB="0">
                    <a:lnL w="12700" cmpd="sng">
                      <a:noFill/>
                    </a:lnL>
                    <a:lnR w="12700" cmpd="sng">
                      <a:noFill/>
                    </a:lnR>
                    <a:lnT w="12700" cmpd="sng">
                      <a:noFill/>
                    </a:lnT>
                    <a:lnB w="12700" cmpd="sng">
                      <a:noFill/>
                    </a:lnB>
                    <a:noFill/>
                  </a:tcPr>
                </a:tc>
                <a:extLst>
                  <a:ext uri="{0D108BD9-81ED-4DB2-BD59-A6C34878D82A}">
                    <a16:rowId xmlns:a16="http://schemas.microsoft.com/office/drawing/2014/main" val="1618577430"/>
                  </a:ext>
                </a:extLst>
              </a:tr>
            </a:tbl>
          </a:graphicData>
        </a:graphic>
      </p:graphicFrame>
      <p:graphicFrame>
        <p:nvGraphicFramePr>
          <p:cNvPr id="25" name="Table 24">
            <a:extLst>
              <a:ext uri="{FF2B5EF4-FFF2-40B4-BE49-F238E27FC236}">
                <a16:creationId xmlns:a16="http://schemas.microsoft.com/office/drawing/2014/main" id="{E762A0E4-2734-C94F-94CC-BC69740CD410}"/>
              </a:ext>
            </a:extLst>
          </p:cNvPr>
          <p:cNvGraphicFramePr>
            <a:graphicFrameLocks noGrp="1"/>
          </p:cNvGraphicFramePr>
          <p:nvPr>
            <p:extLst>
              <p:ext uri="{D42A27DB-BD31-4B8C-83A1-F6EECF244321}">
                <p14:modId xmlns:p14="http://schemas.microsoft.com/office/powerpoint/2010/main" val="896839264"/>
              </p:ext>
            </p:extLst>
          </p:nvPr>
        </p:nvGraphicFramePr>
        <p:xfrm>
          <a:off x="5271593" y="3374016"/>
          <a:ext cx="683448" cy="2194560"/>
        </p:xfrm>
        <a:graphic>
          <a:graphicData uri="http://schemas.openxmlformats.org/drawingml/2006/table">
            <a:tbl>
              <a:tblPr firstRow="1" bandRow="1">
                <a:tableStyleId>{5C22544A-7EE6-4342-B048-85BDC9FD1C3A}</a:tableStyleId>
              </a:tblPr>
              <a:tblGrid>
                <a:gridCol w="683448">
                  <a:extLst>
                    <a:ext uri="{9D8B030D-6E8A-4147-A177-3AD203B41FA5}">
                      <a16:colId xmlns:a16="http://schemas.microsoft.com/office/drawing/2014/main" val="42447266"/>
                    </a:ext>
                  </a:extLst>
                </a:gridCol>
              </a:tblGrid>
              <a:tr h="323539">
                <a:tc>
                  <a:txBody>
                    <a:bodyPr/>
                    <a:lstStyle/>
                    <a:p>
                      <a:pPr algn="ctr"/>
                      <a:r>
                        <a:rPr lang="en-US" sz="2400" b="0" dirty="0">
                          <a:solidFill>
                            <a:schemeClr val="tx1"/>
                          </a:solidFill>
                        </a:rPr>
                        <a:t>A</a:t>
                      </a:r>
                    </a:p>
                  </a:txBody>
                  <a:tcPr marL="0" marR="0" marT="0" marB="0">
                    <a:lnB w="38100" cmpd="sng">
                      <a:noFill/>
                    </a:lnB>
                    <a:solidFill>
                      <a:schemeClr val="accent1">
                        <a:lumMod val="60000"/>
                        <a:lumOff val="40000"/>
                      </a:schemeClr>
                    </a:solidFill>
                  </a:tcPr>
                </a:tc>
                <a:extLst>
                  <a:ext uri="{0D108BD9-81ED-4DB2-BD59-A6C34878D82A}">
                    <a16:rowId xmlns:a16="http://schemas.microsoft.com/office/drawing/2014/main" val="554462424"/>
                  </a:ext>
                </a:extLst>
              </a:tr>
              <a:tr h="323539">
                <a:tc>
                  <a:txBody>
                    <a:bodyPr/>
                    <a:lstStyle/>
                    <a:p>
                      <a:pPr algn="ctr"/>
                      <a:r>
                        <a:rPr lang="en-US" sz="2400" dirty="0">
                          <a:solidFill>
                            <a:schemeClr val="tx1"/>
                          </a:solidFill>
                        </a:rPr>
                        <a:t>C</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3824338386"/>
                  </a:ext>
                </a:extLst>
              </a:tr>
              <a:tr h="323539">
                <a:tc>
                  <a:txBody>
                    <a:bodyPr/>
                    <a:lstStyle/>
                    <a:p>
                      <a:pPr algn="ctr"/>
                      <a:r>
                        <a:rPr lang="en-US" sz="2400" dirty="0"/>
                        <a:t>B</a:t>
                      </a:r>
                    </a:p>
                  </a:txBody>
                  <a:tcPr marL="0" marR="0" marT="0" marB="0">
                    <a:lnT w="12700" cmpd="sng">
                      <a:noFill/>
                    </a:lnT>
                    <a:solidFill>
                      <a:schemeClr val="accent2"/>
                    </a:solidFill>
                  </a:tcPr>
                </a:tc>
                <a:extLst>
                  <a:ext uri="{0D108BD9-81ED-4DB2-BD59-A6C34878D82A}">
                    <a16:rowId xmlns:a16="http://schemas.microsoft.com/office/drawing/2014/main" val="2891268694"/>
                  </a:ext>
                </a:extLst>
              </a:tr>
              <a:tr h="323539">
                <a:tc>
                  <a:txBody>
                    <a:bodyPr/>
                    <a:lstStyle/>
                    <a:p>
                      <a:pPr algn="ctr"/>
                      <a:r>
                        <a:rPr lang="en-US" sz="2400" dirty="0"/>
                        <a:t>C</a:t>
                      </a:r>
                    </a:p>
                  </a:txBody>
                  <a:tcPr marL="0" marR="0" marT="0" marB="0">
                    <a:solidFill>
                      <a:srgbClr val="00B050"/>
                    </a:solidFill>
                  </a:tcPr>
                </a:tc>
                <a:extLst>
                  <a:ext uri="{0D108BD9-81ED-4DB2-BD59-A6C34878D82A}">
                    <a16:rowId xmlns:a16="http://schemas.microsoft.com/office/drawing/2014/main" val="1007852218"/>
                  </a:ext>
                </a:extLst>
              </a:tr>
              <a:tr h="323539">
                <a:tc>
                  <a:txBody>
                    <a:bodyPr/>
                    <a:lstStyle/>
                    <a:p>
                      <a:pPr algn="ctr"/>
                      <a:r>
                        <a:rPr lang="en-US" sz="2400" dirty="0"/>
                        <a:t>C</a:t>
                      </a:r>
                    </a:p>
                  </a:txBody>
                  <a:tcPr marL="0" marR="0" marT="0" marB="0">
                    <a:solidFill>
                      <a:srgbClr val="00B050"/>
                    </a:solidFill>
                  </a:tcPr>
                </a:tc>
                <a:extLst>
                  <a:ext uri="{0D108BD9-81ED-4DB2-BD59-A6C34878D82A}">
                    <a16:rowId xmlns:a16="http://schemas.microsoft.com/office/drawing/2014/main" val="1247368126"/>
                  </a:ext>
                </a:extLst>
              </a:tr>
              <a:tr h="323539">
                <a:tc>
                  <a:txBody>
                    <a:bodyPr/>
                    <a:lstStyle/>
                    <a:p>
                      <a:pPr algn="ctr"/>
                      <a:r>
                        <a:rPr lang="en-US" sz="2400" dirty="0"/>
                        <a:t>B</a:t>
                      </a:r>
                    </a:p>
                  </a:txBody>
                  <a:tcPr marL="0" marR="0" marT="0" marB="0">
                    <a:solidFill>
                      <a:schemeClr val="accent2"/>
                    </a:solidFill>
                  </a:tcPr>
                </a:tc>
                <a:extLst>
                  <a:ext uri="{0D108BD9-81ED-4DB2-BD59-A6C34878D82A}">
                    <a16:rowId xmlns:a16="http://schemas.microsoft.com/office/drawing/2014/main" val="2307614831"/>
                  </a:ext>
                </a:extLst>
              </a:tr>
            </a:tbl>
          </a:graphicData>
        </a:graphic>
      </p:graphicFrame>
      <p:sp>
        <p:nvSpPr>
          <p:cNvPr id="47" name="Right Arrow 46">
            <a:extLst>
              <a:ext uri="{FF2B5EF4-FFF2-40B4-BE49-F238E27FC236}">
                <a16:creationId xmlns:a16="http://schemas.microsoft.com/office/drawing/2014/main" id="{FA2EC658-9A93-0441-B6C3-EBC7A921D327}"/>
              </a:ext>
            </a:extLst>
          </p:cNvPr>
          <p:cNvSpPr/>
          <p:nvPr/>
        </p:nvSpPr>
        <p:spPr>
          <a:xfrm>
            <a:off x="6543965" y="4107057"/>
            <a:ext cx="519089" cy="558324"/>
          </a:xfrm>
          <a:prstGeom prst="rightArrow">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8BC2289-6A03-FB42-BC19-FE0274E58182}"/>
              </a:ext>
            </a:extLst>
          </p:cNvPr>
          <p:cNvSpPr/>
          <p:nvPr/>
        </p:nvSpPr>
        <p:spPr>
          <a:xfrm>
            <a:off x="4194809" y="5154286"/>
            <a:ext cx="1091967" cy="461665"/>
          </a:xfrm>
          <a:prstGeom prst="rect">
            <a:avLst/>
          </a:prstGeom>
        </p:spPr>
        <p:txBody>
          <a:bodyPr wrap="none">
            <a:spAutoFit/>
          </a:bodyPr>
          <a:lstStyle/>
          <a:p>
            <a:pPr algn="ctr"/>
            <a:r>
              <a:rPr lang="en-US" sz="2400" dirty="0">
                <a:latin typeface="Helvetica" pitchFamily="2" charset="0"/>
              </a:rPr>
              <a:t>Before</a:t>
            </a:r>
          </a:p>
        </p:txBody>
      </p:sp>
      <p:graphicFrame>
        <p:nvGraphicFramePr>
          <p:cNvPr id="22" name="Table 21">
            <a:extLst>
              <a:ext uri="{FF2B5EF4-FFF2-40B4-BE49-F238E27FC236}">
                <a16:creationId xmlns:a16="http://schemas.microsoft.com/office/drawing/2014/main" id="{D0080781-9B76-4445-8148-4C7D08A1719A}"/>
              </a:ext>
            </a:extLst>
          </p:cNvPr>
          <p:cNvGraphicFramePr>
            <a:graphicFrameLocks noGrp="1"/>
          </p:cNvGraphicFramePr>
          <p:nvPr/>
        </p:nvGraphicFramePr>
        <p:xfrm>
          <a:off x="7375980" y="1730913"/>
          <a:ext cx="833903" cy="1463040"/>
        </p:xfrm>
        <a:graphic>
          <a:graphicData uri="http://schemas.openxmlformats.org/drawingml/2006/table">
            <a:tbl>
              <a:tblPr firstRow="1" bandRow="1">
                <a:tableStyleId>{5C22544A-7EE6-4342-B048-85BDC9FD1C3A}</a:tableStyleId>
              </a:tblPr>
              <a:tblGrid>
                <a:gridCol w="833903">
                  <a:extLst>
                    <a:ext uri="{9D8B030D-6E8A-4147-A177-3AD203B41FA5}">
                      <a16:colId xmlns:a16="http://schemas.microsoft.com/office/drawing/2014/main" val="1912804639"/>
                    </a:ext>
                  </a:extLst>
                </a:gridCol>
              </a:tblGrid>
              <a:tr h="260094">
                <a:tc>
                  <a:txBody>
                    <a:bodyPr/>
                    <a:lstStyle/>
                    <a:p>
                      <a:pPr algn="ctr"/>
                      <a:r>
                        <a:rPr lang="en-US" sz="2400" dirty="0">
                          <a:solidFill>
                            <a:schemeClr val="tx1"/>
                          </a:solidFill>
                        </a:rPr>
                        <a:t>Count</a:t>
                      </a:r>
                    </a:p>
                  </a:txBody>
                  <a:tcPr marL="0" marR="0" marT="0" marB="0">
                    <a:lnL w="12700" cmpd="sng">
                      <a:noFill/>
                    </a:lnL>
                    <a:lnR w="12700" cmpd="sng">
                      <a:noFill/>
                    </a:lnR>
                    <a:lnT w="12700" cmpd="sng">
                      <a:noFill/>
                    </a:lnT>
                    <a:lnB w="38100" cmpd="sng">
                      <a:noFill/>
                    </a:lnB>
                    <a:noFill/>
                  </a:tcPr>
                </a:tc>
                <a:extLst>
                  <a:ext uri="{0D108BD9-81ED-4DB2-BD59-A6C34878D82A}">
                    <a16:rowId xmlns:a16="http://schemas.microsoft.com/office/drawing/2014/main" val="2249225232"/>
                  </a:ext>
                </a:extLst>
              </a:tr>
              <a:tr h="260094">
                <a:tc>
                  <a:txBody>
                    <a:bodyPr/>
                    <a:lstStyle/>
                    <a:p>
                      <a:pPr algn="ctr"/>
                      <a:r>
                        <a:rPr lang="en-US" sz="2400" b="1" i="1" dirty="0">
                          <a:solidFill>
                            <a:srgbClr val="0070C0"/>
                          </a:solidFill>
                        </a:rPr>
                        <a:t>2</a:t>
                      </a:r>
                    </a:p>
                  </a:txBody>
                  <a:tcPr marL="0" marR="0" marT="0" marB="0">
                    <a:lnL w="12700" cmpd="sng">
                      <a:noFill/>
                    </a:lnL>
                    <a:lnR w="12700" cmpd="sng">
                      <a:noFill/>
                    </a:lnR>
                    <a:lnT w="38100" cmpd="sng">
                      <a:noFill/>
                    </a:lnT>
                    <a:lnB w="12700" cmpd="sng">
                      <a:noFill/>
                    </a:lnB>
                    <a:noFill/>
                  </a:tcPr>
                </a:tc>
                <a:extLst>
                  <a:ext uri="{0D108BD9-81ED-4DB2-BD59-A6C34878D82A}">
                    <a16:rowId xmlns:a16="http://schemas.microsoft.com/office/drawing/2014/main" val="2877854156"/>
                  </a:ext>
                </a:extLst>
              </a:tr>
              <a:tr h="260094">
                <a:tc>
                  <a:txBody>
                    <a:bodyPr/>
                    <a:lstStyle/>
                    <a:p>
                      <a:pPr algn="ctr"/>
                      <a:r>
                        <a:rPr lang="en-US" sz="2400" b="0" i="0" dirty="0">
                          <a:solidFill>
                            <a:schemeClr val="tx1"/>
                          </a:solidFill>
                        </a:rPr>
                        <a:t>2</a:t>
                      </a:r>
                    </a:p>
                  </a:txBody>
                  <a:tcPr marL="0" marR="0" marT="0" marB="0">
                    <a:lnL w="12700" cmpd="sng">
                      <a:noFill/>
                    </a:lnL>
                    <a:lnR w="12700" cmpd="sng">
                      <a:noFill/>
                    </a:lnR>
                    <a:lnT w="12700" cmpd="sng">
                      <a:noFill/>
                    </a:lnT>
                    <a:lnB w="12700" cmpd="sng">
                      <a:noFill/>
                    </a:lnB>
                    <a:noFill/>
                  </a:tcPr>
                </a:tc>
                <a:extLst>
                  <a:ext uri="{0D108BD9-81ED-4DB2-BD59-A6C34878D82A}">
                    <a16:rowId xmlns:a16="http://schemas.microsoft.com/office/drawing/2014/main" val="1713515596"/>
                  </a:ext>
                </a:extLst>
              </a:tr>
              <a:tr h="260094">
                <a:tc>
                  <a:txBody>
                    <a:bodyPr/>
                    <a:lstStyle/>
                    <a:p>
                      <a:pPr algn="ctr"/>
                      <a:r>
                        <a:rPr lang="en-US" sz="2400" b="1" i="1" dirty="0">
                          <a:solidFill>
                            <a:schemeClr val="accent1"/>
                          </a:solidFill>
                        </a:rPr>
                        <a:t>2</a:t>
                      </a:r>
                    </a:p>
                  </a:txBody>
                  <a:tcPr marL="0" marR="0" marT="0" marB="0">
                    <a:lnL w="12700" cmpd="sng">
                      <a:noFill/>
                    </a:lnL>
                    <a:lnR w="12700" cmpd="sng">
                      <a:noFill/>
                    </a:lnR>
                    <a:lnT w="12700" cmpd="sng">
                      <a:noFill/>
                    </a:lnT>
                    <a:lnB w="12700" cmpd="sng">
                      <a:noFill/>
                    </a:lnB>
                    <a:noFill/>
                  </a:tcPr>
                </a:tc>
                <a:extLst>
                  <a:ext uri="{0D108BD9-81ED-4DB2-BD59-A6C34878D82A}">
                    <a16:rowId xmlns:a16="http://schemas.microsoft.com/office/drawing/2014/main" val="1618577430"/>
                  </a:ext>
                </a:extLst>
              </a:tr>
            </a:tbl>
          </a:graphicData>
        </a:graphic>
      </p:graphicFrame>
      <p:graphicFrame>
        <p:nvGraphicFramePr>
          <p:cNvPr id="24" name="Table 23">
            <a:extLst>
              <a:ext uri="{FF2B5EF4-FFF2-40B4-BE49-F238E27FC236}">
                <a16:creationId xmlns:a16="http://schemas.microsoft.com/office/drawing/2014/main" id="{F65B8E9F-FD3B-954E-A679-B4E0F2583116}"/>
              </a:ext>
            </a:extLst>
          </p:cNvPr>
          <p:cNvGraphicFramePr>
            <a:graphicFrameLocks noGrp="1"/>
          </p:cNvGraphicFramePr>
          <p:nvPr>
            <p:extLst>
              <p:ext uri="{D42A27DB-BD31-4B8C-83A1-F6EECF244321}">
                <p14:modId xmlns:p14="http://schemas.microsoft.com/office/powerpoint/2010/main" val="871333862"/>
              </p:ext>
            </p:extLst>
          </p:nvPr>
        </p:nvGraphicFramePr>
        <p:xfrm>
          <a:off x="7451208" y="3393066"/>
          <a:ext cx="683448" cy="2194560"/>
        </p:xfrm>
        <a:graphic>
          <a:graphicData uri="http://schemas.openxmlformats.org/drawingml/2006/table">
            <a:tbl>
              <a:tblPr firstRow="1" bandRow="1">
                <a:tableStyleId>{5C22544A-7EE6-4342-B048-85BDC9FD1C3A}</a:tableStyleId>
              </a:tblPr>
              <a:tblGrid>
                <a:gridCol w="683448">
                  <a:extLst>
                    <a:ext uri="{9D8B030D-6E8A-4147-A177-3AD203B41FA5}">
                      <a16:colId xmlns:a16="http://schemas.microsoft.com/office/drawing/2014/main" val="42447266"/>
                    </a:ext>
                  </a:extLst>
                </a:gridCol>
              </a:tblGrid>
              <a:tr h="323539">
                <a:tc>
                  <a:txBody>
                    <a:bodyPr/>
                    <a:lstStyle/>
                    <a:p>
                      <a:pPr algn="ctr"/>
                      <a:r>
                        <a:rPr lang="en-US" sz="2400" b="0" dirty="0">
                          <a:solidFill>
                            <a:schemeClr val="tx1"/>
                          </a:solidFill>
                        </a:rPr>
                        <a:t>A</a:t>
                      </a:r>
                    </a:p>
                  </a:txBody>
                  <a:tcPr marL="0" marR="0" marT="0" marB="0">
                    <a:lnB w="38100" cmpd="sng">
                      <a:noFill/>
                    </a:lnB>
                    <a:solidFill>
                      <a:schemeClr val="accent1">
                        <a:lumMod val="60000"/>
                        <a:lumOff val="40000"/>
                      </a:schemeClr>
                    </a:solidFill>
                  </a:tcPr>
                </a:tc>
                <a:extLst>
                  <a:ext uri="{0D108BD9-81ED-4DB2-BD59-A6C34878D82A}">
                    <a16:rowId xmlns:a16="http://schemas.microsoft.com/office/drawing/2014/main" val="554462424"/>
                  </a:ext>
                </a:extLst>
              </a:tr>
              <a:tr h="323539">
                <a:tc>
                  <a:txBody>
                    <a:bodyPr/>
                    <a:lstStyle/>
                    <a:p>
                      <a:pPr algn="ctr"/>
                      <a:r>
                        <a:rPr lang="en-US" sz="2400" b="0" dirty="0">
                          <a:solidFill>
                            <a:schemeClr val="tx1"/>
                          </a:solidFill>
                        </a:rPr>
                        <a:t>A</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3824338386"/>
                  </a:ext>
                </a:extLst>
              </a:tr>
              <a:tr h="323539">
                <a:tc>
                  <a:txBody>
                    <a:bodyPr/>
                    <a:lstStyle/>
                    <a:p>
                      <a:pPr algn="ctr"/>
                      <a:r>
                        <a:rPr lang="en-US" sz="2400" dirty="0"/>
                        <a:t>B</a:t>
                      </a:r>
                    </a:p>
                  </a:txBody>
                  <a:tcPr marL="0" marR="0" marT="0" marB="0">
                    <a:lnT w="12700" cmpd="sng">
                      <a:noFill/>
                    </a:lnT>
                    <a:solidFill>
                      <a:schemeClr val="accent2"/>
                    </a:solidFill>
                  </a:tcPr>
                </a:tc>
                <a:extLst>
                  <a:ext uri="{0D108BD9-81ED-4DB2-BD59-A6C34878D82A}">
                    <a16:rowId xmlns:a16="http://schemas.microsoft.com/office/drawing/2014/main" val="2891268694"/>
                  </a:ext>
                </a:extLst>
              </a:tr>
              <a:tr h="323539">
                <a:tc>
                  <a:txBody>
                    <a:bodyPr/>
                    <a:lstStyle/>
                    <a:p>
                      <a:pPr algn="ctr"/>
                      <a:r>
                        <a:rPr lang="en-US" sz="2400" dirty="0"/>
                        <a:t>C</a:t>
                      </a:r>
                    </a:p>
                  </a:txBody>
                  <a:tcPr marL="0" marR="0" marT="0" marB="0">
                    <a:solidFill>
                      <a:srgbClr val="00B050"/>
                    </a:solidFill>
                  </a:tcPr>
                </a:tc>
                <a:extLst>
                  <a:ext uri="{0D108BD9-81ED-4DB2-BD59-A6C34878D82A}">
                    <a16:rowId xmlns:a16="http://schemas.microsoft.com/office/drawing/2014/main" val="1007852218"/>
                  </a:ext>
                </a:extLst>
              </a:tr>
              <a:tr h="323539">
                <a:tc>
                  <a:txBody>
                    <a:bodyPr/>
                    <a:lstStyle/>
                    <a:p>
                      <a:pPr algn="ctr"/>
                      <a:r>
                        <a:rPr lang="en-US" sz="2400" dirty="0"/>
                        <a:t>C</a:t>
                      </a:r>
                    </a:p>
                  </a:txBody>
                  <a:tcPr marL="0" marR="0" marT="0" marB="0">
                    <a:solidFill>
                      <a:srgbClr val="00B050"/>
                    </a:solidFill>
                  </a:tcPr>
                </a:tc>
                <a:extLst>
                  <a:ext uri="{0D108BD9-81ED-4DB2-BD59-A6C34878D82A}">
                    <a16:rowId xmlns:a16="http://schemas.microsoft.com/office/drawing/2014/main" val="1247368126"/>
                  </a:ext>
                </a:extLst>
              </a:tr>
              <a:tr h="323539">
                <a:tc>
                  <a:txBody>
                    <a:bodyPr/>
                    <a:lstStyle/>
                    <a:p>
                      <a:pPr algn="ctr"/>
                      <a:r>
                        <a:rPr lang="en-US" sz="2400" dirty="0"/>
                        <a:t>B</a:t>
                      </a:r>
                    </a:p>
                  </a:txBody>
                  <a:tcPr marL="0" marR="0" marT="0" marB="0">
                    <a:solidFill>
                      <a:schemeClr val="accent2"/>
                    </a:solidFill>
                  </a:tcPr>
                </a:tc>
                <a:extLst>
                  <a:ext uri="{0D108BD9-81ED-4DB2-BD59-A6C34878D82A}">
                    <a16:rowId xmlns:a16="http://schemas.microsoft.com/office/drawing/2014/main" val="2307614831"/>
                  </a:ext>
                </a:extLst>
              </a:tr>
            </a:tbl>
          </a:graphicData>
        </a:graphic>
      </p:graphicFrame>
      <p:graphicFrame>
        <p:nvGraphicFramePr>
          <p:cNvPr id="26" name="Table 25">
            <a:extLst>
              <a:ext uri="{FF2B5EF4-FFF2-40B4-BE49-F238E27FC236}">
                <a16:creationId xmlns:a16="http://schemas.microsoft.com/office/drawing/2014/main" id="{09002BDA-DD8F-AE44-9163-918123B5C07C}"/>
              </a:ext>
            </a:extLst>
          </p:cNvPr>
          <p:cNvGraphicFramePr>
            <a:graphicFrameLocks noGrp="1"/>
          </p:cNvGraphicFramePr>
          <p:nvPr/>
        </p:nvGraphicFramePr>
        <p:xfrm>
          <a:off x="9463952" y="1716011"/>
          <a:ext cx="833903" cy="1463040"/>
        </p:xfrm>
        <a:graphic>
          <a:graphicData uri="http://schemas.openxmlformats.org/drawingml/2006/table">
            <a:tbl>
              <a:tblPr firstRow="1" bandRow="1">
                <a:tableStyleId>{5C22544A-7EE6-4342-B048-85BDC9FD1C3A}</a:tableStyleId>
              </a:tblPr>
              <a:tblGrid>
                <a:gridCol w="833903">
                  <a:extLst>
                    <a:ext uri="{9D8B030D-6E8A-4147-A177-3AD203B41FA5}">
                      <a16:colId xmlns:a16="http://schemas.microsoft.com/office/drawing/2014/main" val="1912804639"/>
                    </a:ext>
                  </a:extLst>
                </a:gridCol>
              </a:tblGrid>
              <a:tr h="260094">
                <a:tc>
                  <a:txBody>
                    <a:bodyPr/>
                    <a:lstStyle/>
                    <a:p>
                      <a:pPr algn="ctr"/>
                      <a:r>
                        <a:rPr lang="en-US" sz="2400" dirty="0">
                          <a:solidFill>
                            <a:schemeClr val="tx1"/>
                          </a:solidFill>
                        </a:rPr>
                        <a:t>Count</a:t>
                      </a:r>
                    </a:p>
                  </a:txBody>
                  <a:tcPr marL="0" marR="0" marT="0" marB="0">
                    <a:lnL w="12700" cmpd="sng">
                      <a:noFill/>
                    </a:lnL>
                    <a:lnR w="12700" cmpd="sng">
                      <a:noFill/>
                    </a:lnR>
                    <a:lnT w="12700" cmpd="sng">
                      <a:noFill/>
                    </a:lnT>
                    <a:lnB w="38100" cmpd="sng">
                      <a:noFill/>
                    </a:lnB>
                    <a:noFill/>
                  </a:tcPr>
                </a:tc>
                <a:extLst>
                  <a:ext uri="{0D108BD9-81ED-4DB2-BD59-A6C34878D82A}">
                    <a16:rowId xmlns:a16="http://schemas.microsoft.com/office/drawing/2014/main" val="2249225232"/>
                  </a:ext>
                </a:extLst>
              </a:tr>
              <a:tr h="260094">
                <a:tc>
                  <a:txBody>
                    <a:bodyPr/>
                    <a:lstStyle/>
                    <a:p>
                      <a:pPr algn="ctr"/>
                      <a:r>
                        <a:rPr lang="en-US" sz="2400" b="1" i="1" dirty="0">
                          <a:solidFill>
                            <a:srgbClr val="0070C0"/>
                          </a:solidFill>
                        </a:rPr>
                        <a:t>3</a:t>
                      </a:r>
                    </a:p>
                  </a:txBody>
                  <a:tcPr marL="0" marR="0" marT="0" marB="0">
                    <a:lnL w="12700" cmpd="sng">
                      <a:noFill/>
                    </a:lnL>
                    <a:lnR w="12700" cmpd="sng">
                      <a:noFill/>
                    </a:lnR>
                    <a:lnT w="38100" cmpd="sng">
                      <a:noFill/>
                    </a:lnT>
                    <a:lnB w="12700" cmpd="sng">
                      <a:noFill/>
                    </a:lnB>
                    <a:noFill/>
                  </a:tcPr>
                </a:tc>
                <a:extLst>
                  <a:ext uri="{0D108BD9-81ED-4DB2-BD59-A6C34878D82A}">
                    <a16:rowId xmlns:a16="http://schemas.microsoft.com/office/drawing/2014/main" val="2877854156"/>
                  </a:ext>
                </a:extLst>
              </a:tr>
              <a:tr h="260094">
                <a:tc>
                  <a:txBody>
                    <a:bodyPr/>
                    <a:lstStyle/>
                    <a:p>
                      <a:pPr algn="ctr"/>
                      <a:r>
                        <a:rPr lang="en-US" sz="2400" b="0" i="0" dirty="0">
                          <a:solidFill>
                            <a:schemeClr val="tx1"/>
                          </a:solidFill>
                        </a:rPr>
                        <a:t>2</a:t>
                      </a:r>
                    </a:p>
                  </a:txBody>
                  <a:tcPr marL="0" marR="0" marT="0" marB="0">
                    <a:lnL w="12700" cmpd="sng">
                      <a:noFill/>
                    </a:lnL>
                    <a:lnR w="12700" cmpd="sng">
                      <a:noFill/>
                    </a:lnR>
                    <a:lnT w="12700" cmpd="sng">
                      <a:noFill/>
                    </a:lnT>
                    <a:lnB w="12700" cmpd="sng">
                      <a:noFill/>
                    </a:lnB>
                    <a:noFill/>
                  </a:tcPr>
                </a:tc>
                <a:extLst>
                  <a:ext uri="{0D108BD9-81ED-4DB2-BD59-A6C34878D82A}">
                    <a16:rowId xmlns:a16="http://schemas.microsoft.com/office/drawing/2014/main" val="1713515596"/>
                  </a:ext>
                </a:extLst>
              </a:tr>
              <a:tr h="260094">
                <a:tc>
                  <a:txBody>
                    <a:bodyPr/>
                    <a:lstStyle/>
                    <a:p>
                      <a:pPr algn="ctr"/>
                      <a:r>
                        <a:rPr lang="en-US" sz="2400" b="1" i="1" dirty="0">
                          <a:solidFill>
                            <a:schemeClr val="accent1"/>
                          </a:solidFill>
                        </a:rPr>
                        <a:t>1</a:t>
                      </a:r>
                    </a:p>
                  </a:txBody>
                  <a:tcPr marL="0" marR="0" marT="0" marB="0">
                    <a:lnL w="12700" cmpd="sng">
                      <a:noFill/>
                    </a:lnL>
                    <a:lnR w="12700" cmpd="sng">
                      <a:noFill/>
                    </a:lnR>
                    <a:lnT w="12700" cmpd="sng">
                      <a:noFill/>
                    </a:lnT>
                    <a:lnB w="12700" cmpd="sng">
                      <a:noFill/>
                    </a:lnB>
                    <a:noFill/>
                  </a:tcPr>
                </a:tc>
                <a:extLst>
                  <a:ext uri="{0D108BD9-81ED-4DB2-BD59-A6C34878D82A}">
                    <a16:rowId xmlns:a16="http://schemas.microsoft.com/office/drawing/2014/main" val="1618577430"/>
                  </a:ext>
                </a:extLst>
              </a:tr>
            </a:tbl>
          </a:graphicData>
        </a:graphic>
      </p:graphicFrame>
      <p:graphicFrame>
        <p:nvGraphicFramePr>
          <p:cNvPr id="29" name="Table 28">
            <a:extLst>
              <a:ext uri="{FF2B5EF4-FFF2-40B4-BE49-F238E27FC236}">
                <a16:creationId xmlns:a16="http://schemas.microsoft.com/office/drawing/2014/main" id="{F209CAE1-3DC5-2B4C-ADBA-0D251D799812}"/>
              </a:ext>
            </a:extLst>
          </p:cNvPr>
          <p:cNvGraphicFramePr>
            <a:graphicFrameLocks noGrp="1"/>
          </p:cNvGraphicFramePr>
          <p:nvPr>
            <p:extLst>
              <p:ext uri="{D42A27DB-BD31-4B8C-83A1-F6EECF244321}">
                <p14:modId xmlns:p14="http://schemas.microsoft.com/office/powerpoint/2010/main" val="3972989124"/>
              </p:ext>
            </p:extLst>
          </p:nvPr>
        </p:nvGraphicFramePr>
        <p:xfrm>
          <a:off x="9539180" y="3374016"/>
          <a:ext cx="683448" cy="2194560"/>
        </p:xfrm>
        <a:graphic>
          <a:graphicData uri="http://schemas.openxmlformats.org/drawingml/2006/table">
            <a:tbl>
              <a:tblPr firstRow="1" bandRow="1">
                <a:tableStyleId>{5C22544A-7EE6-4342-B048-85BDC9FD1C3A}</a:tableStyleId>
              </a:tblPr>
              <a:tblGrid>
                <a:gridCol w="683448">
                  <a:extLst>
                    <a:ext uri="{9D8B030D-6E8A-4147-A177-3AD203B41FA5}">
                      <a16:colId xmlns:a16="http://schemas.microsoft.com/office/drawing/2014/main" val="42447266"/>
                    </a:ext>
                  </a:extLst>
                </a:gridCol>
              </a:tblGrid>
              <a:tr h="323539">
                <a:tc>
                  <a:txBody>
                    <a:bodyPr/>
                    <a:lstStyle/>
                    <a:p>
                      <a:pPr algn="ctr"/>
                      <a:r>
                        <a:rPr lang="en-US" sz="2400" b="0" dirty="0">
                          <a:solidFill>
                            <a:schemeClr val="tx1"/>
                          </a:solidFill>
                        </a:rPr>
                        <a:t>A</a:t>
                      </a:r>
                    </a:p>
                  </a:txBody>
                  <a:tcPr marL="0" marR="0" marT="0" marB="0">
                    <a:lnB w="38100" cmpd="sng">
                      <a:noFill/>
                    </a:lnB>
                    <a:solidFill>
                      <a:schemeClr val="accent1">
                        <a:lumMod val="60000"/>
                        <a:lumOff val="40000"/>
                      </a:schemeClr>
                    </a:solidFill>
                  </a:tcPr>
                </a:tc>
                <a:extLst>
                  <a:ext uri="{0D108BD9-81ED-4DB2-BD59-A6C34878D82A}">
                    <a16:rowId xmlns:a16="http://schemas.microsoft.com/office/drawing/2014/main" val="554462424"/>
                  </a:ext>
                </a:extLst>
              </a:tr>
              <a:tr h="323539">
                <a:tc>
                  <a:txBody>
                    <a:bodyPr/>
                    <a:lstStyle/>
                    <a:p>
                      <a:pPr algn="ctr"/>
                      <a:r>
                        <a:rPr lang="en-US" sz="2400" dirty="0">
                          <a:solidFill>
                            <a:schemeClr val="tx1"/>
                          </a:solidFill>
                        </a:rPr>
                        <a:t>A</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3824338386"/>
                  </a:ext>
                </a:extLst>
              </a:tr>
              <a:tr h="323539">
                <a:tc>
                  <a:txBody>
                    <a:bodyPr/>
                    <a:lstStyle/>
                    <a:p>
                      <a:pPr algn="ctr"/>
                      <a:r>
                        <a:rPr lang="en-US" sz="2400" dirty="0"/>
                        <a:t>B</a:t>
                      </a:r>
                    </a:p>
                  </a:txBody>
                  <a:tcPr marL="0" marR="0" marT="0" marB="0">
                    <a:lnT w="12700" cmpd="sng">
                      <a:noFill/>
                    </a:lnT>
                    <a:solidFill>
                      <a:schemeClr val="accent2"/>
                    </a:solidFill>
                  </a:tcPr>
                </a:tc>
                <a:extLst>
                  <a:ext uri="{0D108BD9-81ED-4DB2-BD59-A6C34878D82A}">
                    <a16:rowId xmlns:a16="http://schemas.microsoft.com/office/drawing/2014/main" val="2891268694"/>
                  </a:ext>
                </a:extLst>
              </a:tr>
              <a:tr h="323539">
                <a:tc>
                  <a:txBody>
                    <a:bodyPr/>
                    <a:lstStyle/>
                    <a:p>
                      <a:pPr algn="ctr"/>
                      <a:r>
                        <a:rPr lang="en-US" sz="2400" dirty="0"/>
                        <a:t>A</a:t>
                      </a:r>
                    </a:p>
                  </a:txBody>
                  <a:tcPr marL="0" marR="0" marT="0" marB="0">
                    <a:solidFill>
                      <a:schemeClr val="accent1">
                        <a:lumMod val="60000"/>
                        <a:lumOff val="40000"/>
                      </a:schemeClr>
                    </a:solidFill>
                  </a:tcPr>
                </a:tc>
                <a:extLst>
                  <a:ext uri="{0D108BD9-81ED-4DB2-BD59-A6C34878D82A}">
                    <a16:rowId xmlns:a16="http://schemas.microsoft.com/office/drawing/2014/main" val="1007852218"/>
                  </a:ext>
                </a:extLst>
              </a:tr>
              <a:tr h="323539">
                <a:tc>
                  <a:txBody>
                    <a:bodyPr/>
                    <a:lstStyle/>
                    <a:p>
                      <a:pPr algn="ctr"/>
                      <a:r>
                        <a:rPr lang="en-US" sz="2400" dirty="0"/>
                        <a:t>C</a:t>
                      </a:r>
                    </a:p>
                  </a:txBody>
                  <a:tcPr marL="0" marR="0" marT="0" marB="0">
                    <a:solidFill>
                      <a:srgbClr val="00B050"/>
                    </a:solidFill>
                  </a:tcPr>
                </a:tc>
                <a:extLst>
                  <a:ext uri="{0D108BD9-81ED-4DB2-BD59-A6C34878D82A}">
                    <a16:rowId xmlns:a16="http://schemas.microsoft.com/office/drawing/2014/main" val="1247368126"/>
                  </a:ext>
                </a:extLst>
              </a:tr>
              <a:tr h="323539">
                <a:tc>
                  <a:txBody>
                    <a:bodyPr/>
                    <a:lstStyle/>
                    <a:p>
                      <a:pPr algn="ctr"/>
                      <a:r>
                        <a:rPr lang="en-US" sz="2400" dirty="0"/>
                        <a:t>B</a:t>
                      </a:r>
                    </a:p>
                  </a:txBody>
                  <a:tcPr marL="0" marR="0" marT="0" marB="0">
                    <a:solidFill>
                      <a:schemeClr val="accent2"/>
                    </a:solidFill>
                  </a:tcPr>
                </a:tc>
                <a:extLst>
                  <a:ext uri="{0D108BD9-81ED-4DB2-BD59-A6C34878D82A}">
                    <a16:rowId xmlns:a16="http://schemas.microsoft.com/office/drawing/2014/main" val="2307614831"/>
                  </a:ext>
                </a:extLst>
              </a:tr>
            </a:tbl>
          </a:graphicData>
        </a:graphic>
      </p:graphicFrame>
      <p:sp>
        <p:nvSpPr>
          <p:cNvPr id="32" name="Right Arrow 31">
            <a:extLst>
              <a:ext uri="{FF2B5EF4-FFF2-40B4-BE49-F238E27FC236}">
                <a16:creationId xmlns:a16="http://schemas.microsoft.com/office/drawing/2014/main" id="{9FFF6A27-E61C-0648-AA77-56C312748A1D}"/>
              </a:ext>
            </a:extLst>
          </p:cNvPr>
          <p:cNvSpPr/>
          <p:nvPr/>
        </p:nvSpPr>
        <p:spPr>
          <a:xfrm>
            <a:off x="8723581" y="4118827"/>
            <a:ext cx="531190" cy="558324"/>
          </a:xfrm>
          <a:prstGeom prst="rightArrow">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74AA961-282C-0B44-971B-A007553B4FC6}"/>
              </a:ext>
            </a:extLst>
          </p:cNvPr>
          <p:cNvSpPr/>
          <p:nvPr/>
        </p:nvSpPr>
        <p:spPr>
          <a:xfrm>
            <a:off x="10222628" y="5154286"/>
            <a:ext cx="1691489" cy="461665"/>
          </a:xfrm>
          <a:prstGeom prst="rect">
            <a:avLst/>
          </a:prstGeom>
        </p:spPr>
        <p:txBody>
          <a:bodyPr wrap="none">
            <a:spAutoFit/>
          </a:bodyPr>
          <a:lstStyle/>
          <a:p>
            <a:pPr algn="ctr"/>
            <a:r>
              <a:rPr lang="en-US" sz="2400" dirty="0">
                <a:latin typeface="Helvetica" pitchFamily="2" charset="0"/>
              </a:rPr>
              <a:t>Final result</a:t>
            </a:r>
          </a:p>
        </p:txBody>
      </p:sp>
      <p:sp>
        <p:nvSpPr>
          <p:cNvPr id="41" name="Rectangle 40">
            <a:extLst>
              <a:ext uri="{FF2B5EF4-FFF2-40B4-BE49-F238E27FC236}">
                <a16:creationId xmlns:a16="http://schemas.microsoft.com/office/drawing/2014/main" id="{21F64C0E-3EEC-4C48-8F14-327712932777}"/>
              </a:ext>
            </a:extLst>
          </p:cNvPr>
          <p:cNvSpPr/>
          <p:nvPr/>
        </p:nvSpPr>
        <p:spPr>
          <a:xfrm>
            <a:off x="915112" y="3261212"/>
            <a:ext cx="2340704" cy="461665"/>
          </a:xfrm>
          <a:prstGeom prst="rect">
            <a:avLst/>
          </a:prstGeom>
        </p:spPr>
        <p:txBody>
          <a:bodyPr wrap="none">
            <a:spAutoFit/>
          </a:bodyPr>
          <a:lstStyle/>
          <a:p>
            <a:pPr algn="ctr"/>
            <a:r>
              <a:rPr lang="en-US" sz="2400" dirty="0">
                <a:latin typeface="Helvetica" pitchFamily="2" charset="0"/>
              </a:rPr>
              <a:t>Desired vector </a:t>
            </a:r>
          </a:p>
        </p:txBody>
      </p:sp>
      <p:graphicFrame>
        <p:nvGraphicFramePr>
          <p:cNvPr id="42" name="Table 41">
            <a:extLst>
              <a:ext uri="{FF2B5EF4-FFF2-40B4-BE49-F238E27FC236}">
                <a16:creationId xmlns:a16="http://schemas.microsoft.com/office/drawing/2014/main" id="{DC3C723F-0996-FB4F-9512-F194135A55DE}"/>
              </a:ext>
            </a:extLst>
          </p:cNvPr>
          <p:cNvGraphicFramePr>
            <a:graphicFrameLocks noGrp="1"/>
          </p:cNvGraphicFramePr>
          <p:nvPr>
            <p:extLst>
              <p:ext uri="{D42A27DB-BD31-4B8C-83A1-F6EECF244321}">
                <p14:modId xmlns:p14="http://schemas.microsoft.com/office/powerpoint/2010/main" val="3058397428"/>
              </p:ext>
            </p:extLst>
          </p:nvPr>
        </p:nvGraphicFramePr>
        <p:xfrm>
          <a:off x="1213722" y="3769270"/>
          <a:ext cx="1511300" cy="1371600"/>
        </p:xfrm>
        <a:graphic>
          <a:graphicData uri="http://schemas.openxmlformats.org/drawingml/2006/table">
            <a:tbl>
              <a:tblPr firstRow="1" bandRow="1">
                <a:tableStyleId>{5C22544A-7EE6-4342-B048-85BDC9FD1C3A}</a:tableStyleId>
              </a:tblPr>
              <a:tblGrid>
                <a:gridCol w="755650">
                  <a:extLst>
                    <a:ext uri="{9D8B030D-6E8A-4147-A177-3AD203B41FA5}">
                      <a16:colId xmlns:a16="http://schemas.microsoft.com/office/drawing/2014/main" val="189199650"/>
                    </a:ext>
                  </a:extLst>
                </a:gridCol>
                <a:gridCol w="755650">
                  <a:extLst>
                    <a:ext uri="{9D8B030D-6E8A-4147-A177-3AD203B41FA5}">
                      <a16:colId xmlns:a16="http://schemas.microsoft.com/office/drawing/2014/main" val="1912804639"/>
                    </a:ext>
                  </a:extLst>
                </a:gridCol>
              </a:tblGrid>
              <a:tr h="415242">
                <a:tc>
                  <a:txBody>
                    <a:bodyPr/>
                    <a:lstStyle/>
                    <a:p>
                      <a:pPr algn="ctr"/>
                      <a:r>
                        <a:rPr lang="en-US" sz="2400" b="0" dirty="0">
                          <a:solidFill>
                            <a:schemeClr val="tx1"/>
                          </a:solidFill>
                        </a:rPr>
                        <a:t>A</a:t>
                      </a: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3</a:t>
                      </a: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7854156"/>
                  </a:ext>
                </a:extLst>
              </a:tr>
              <a:tr h="415242">
                <a:tc>
                  <a:txBody>
                    <a:bodyPr/>
                    <a:lstStyle/>
                    <a:p>
                      <a:pPr algn="ctr"/>
                      <a:r>
                        <a:rPr lang="en-US" sz="2400" b="0" dirty="0">
                          <a:solidFill>
                            <a:schemeClr val="tx1"/>
                          </a:solidFill>
                        </a:rPr>
                        <a:t>B</a:t>
                      </a: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2</a:t>
                      </a: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3515596"/>
                  </a:ext>
                </a:extLst>
              </a:tr>
              <a:tr h="415242">
                <a:tc>
                  <a:txBody>
                    <a:bodyPr/>
                    <a:lstStyle/>
                    <a:p>
                      <a:pPr algn="ctr"/>
                      <a:r>
                        <a:rPr lang="en-US" sz="2400" b="0" dirty="0">
                          <a:solidFill>
                            <a:schemeClr val="tx1"/>
                          </a:solidFill>
                        </a:rPr>
                        <a:t>C</a:t>
                      </a: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1</a:t>
                      </a: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18577430"/>
                  </a:ext>
                </a:extLst>
              </a:tr>
            </a:tbl>
          </a:graphicData>
        </a:graphic>
      </p:graphicFrame>
      <p:sp>
        <p:nvSpPr>
          <p:cNvPr id="4" name="Oval 3">
            <a:extLst>
              <a:ext uri="{FF2B5EF4-FFF2-40B4-BE49-F238E27FC236}">
                <a16:creationId xmlns:a16="http://schemas.microsoft.com/office/drawing/2014/main" id="{3A71F56F-C91E-634E-A73B-90FBB1307209}"/>
              </a:ext>
            </a:extLst>
          </p:cNvPr>
          <p:cNvSpPr/>
          <p:nvPr/>
        </p:nvSpPr>
        <p:spPr>
          <a:xfrm>
            <a:off x="5453761" y="2092339"/>
            <a:ext cx="356489" cy="36579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EE54CCAB-BF63-FC44-950A-60348C6502B1}"/>
              </a:ext>
            </a:extLst>
          </p:cNvPr>
          <p:cNvSpPr/>
          <p:nvPr/>
        </p:nvSpPr>
        <p:spPr>
          <a:xfrm>
            <a:off x="5453761" y="2816239"/>
            <a:ext cx="356489" cy="36579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BCDAFB11-82D2-054A-8C1D-90C42218DE65}"/>
              </a:ext>
            </a:extLst>
          </p:cNvPr>
          <p:cNvSpPr/>
          <p:nvPr/>
        </p:nvSpPr>
        <p:spPr>
          <a:xfrm>
            <a:off x="7606411" y="2816239"/>
            <a:ext cx="356489" cy="36579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08442B8A-14BC-3B41-BB58-9C57F4A21B53}"/>
              </a:ext>
            </a:extLst>
          </p:cNvPr>
          <p:cNvSpPr/>
          <p:nvPr/>
        </p:nvSpPr>
        <p:spPr>
          <a:xfrm>
            <a:off x="7625461" y="2092339"/>
            <a:ext cx="356489" cy="36579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68DAC505-97F9-5E4F-ABD0-F6DE5335A3F4}"/>
              </a:ext>
            </a:extLst>
          </p:cNvPr>
          <p:cNvSpPr/>
          <p:nvPr/>
        </p:nvSpPr>
        <p:spPr>
          <a:xfrm>
            <a:off x="9701911" y="2816239"/>
            <a:ext cx="356489" cy="36579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95DE28FB-E877-964D-9705-E6D22DA845C8}"/>
              </a:ext>
            </a:extLst>
          </p:cNvPr>
          <p:cNvSpPr/>
          <p:nvPr/>
        </p:nvSpPr>
        <p:spPr>
          <a:xfrm>
            <a:off x="9701911" y="2092339"/>
            <a:ext cx="356489" cy="36579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36799057-273F-B940-AFDB-FFBA29FB7825}"/>
              </a:ext>
            </a:extLst>
          </p:cNvPr>
          <p:cNvSpPr>
            <a:spLocks noGrp="1"/>
          </p:cNvSpPr>
          <p:nvPr>
            <p:ph type="sldNum" sz="quarter" idx="12"/>
          </p:nvPr>
        </p:nvSpPr>
        <p:spPr/>
        <p:txBody>
          <a:bodyPr/>
          <a:lstStyle/>
          <a:p>
            <a:fld id="{926CDB58-585B-A242-B264-C36E4D70C38E}" type="slidenum">
              <a:rPr lang="en-US" smtClean="0"/>
              <a:pPr/>
              <a:t>11</a:t>
            </a:fld>
            <a:endParaRPr lang="en-US" dirty="0"/>
          </a:p>
        </p:txBody>
      </p:sp>
      <p:pic>
        <p:nvPicPr>
          <p:cNvPr id="27" name="Picture 26">
            <a:extLst>
              <a:ext uri="{FF2B5EF4-FFF2-40B4-BE49-F238E27FC236}">
                <a16:creationId xmlns:a16="http://schemas.microsoft.com/office/drawing/2014/main" id="{14769106-A5F9-5742-B7EF-86F251C0E9A1}"/>
              </a:ext>
            </a:extLst>
          </p:cNvPr>
          <p:cNvPicPr>
            <a:picLocks noChangeAspect="1"/>
          </p:cNvPicPr>
          <p:nvPr/>
        </p:nvPicPr>
        <p:blipFill>
          <a:blip r:embed="rId4"/>
          <a:stretch>
            <a:fillRect/>
          </a:stretch>
        </p:blipFill>
        <p:spPr>
          <a:xfrm>
            <a:off x="1057532" y="6121571"/>
            <a:ext cx="575913" cy="328398"/>
          </a:xfrm>
          <a:prstGeom prst="rect">
            <a:avLst/>
          </a:prstGeom>
        </p:spPr>
      </p:pic>
      <p:sp>
        <p:nvSpPr>
          <p:cNvPr id="28" name="Rectangle 47">
            <a:extLst>
              <a:ext uri="{FF2B5EF4-FFF2-40B4-BE49-F238E27FC236}">
                <a16:creationId xmlns:a16="http://schemas.microsoft.com/office/drawing/2014/main" id="{59AEA151-8033-414E-AAD9-94F6954823EA}"/>
              </a:ext>
            </a:extLst>
          </p:cNvPr>
          <p:cNvSpPr/>
          <p:nvPr/>
        </p:nvSpPr>
        <p:spPr>
          <a:xfrm>
            <a:off x="6056402" y="4784954"/>
            <a:ext cx="1348446" cy="830997"/>
          </a:xfrm>
          <a:prstGeom prst="rect">
            <a:avLst/>
          </a:prstGeom>
        </p:spPr>
        <p:txBody>
          <a:bodyPr wrap="none">
            <a:spAutoFit/>
          </a:bodyPr>
          <a:lstStyle/>
          <a:p>
            <a:r>
              <a:rPr lang="en-US" sz="2400" dirty="0">
                <a:latin typeface="Helvetica" pitchFamily="2" charset="0"/>
              </a:rPr>
              <a:t>After</a:t>
            </a:r>
            <a:br>
              <a:rPr lang="en-US" sz="2400" dirty="0">
                <a:latin typeface="Helvetica" pitchFamily="2" charset="0"/>
              </a:rPr>
            </a:br>
            <a:r>
              <a:rPr lang="en-US" sz="2400" dirty="0">
                <a:latin typeface="Helvetica" pitchFamily="2" charset="0"/>
              </a:rPr>
              <a:t>packet 1</a:t>
            </a:r>
          </a:p>
        </p:txBody>
      </p:sp>
      <p:sp>
        <p:nvSpPr>
          <p:cNvPr id="30" name="Rectangle 47">
            <a:extLst>
              <a:ext uri="{FF2B5EF4-FFF2-40B4-BE49-F238E27FC236}">
                <a16:creationId xmlns:a16="http://schemas.microsoft.com/office/drawing/2014/main" id="{8641E61D-1971-41D3-8A5E-9B64D45FC3C7}"/>
              </a:ext>
            </a:extLst>
          </p:cNvPr>
          <p:cNvSpPr/>
          <p:nvPr/>
        </p:nvSpPr>
        <p:spPr>
          <a:xfrm>
            <a:off x="8167769" y="4784953"/>
            <a:ext cx="1348446" cy="830997"/>
          </a:xfrm>
          <a:prstGeom prst="rect">
            <a:avLst/>
          </a:prstGeom>
        </p:spPr>
        <p:txBody>
          <a:bodyPr wrap="none">
            <a:spAutoFit/>
          </a:bodyPr>
          <a:lstStyle/>
          <a:p>
            <a:r>
              <a:rPr lang="en-US" sz="2400" dirty="0">
                <a:latin typeface="Helvetica" pitchFamily="2" charset="0"/>
              </a:rPr>
              <a:t>After</a:t>
            </a:r>
            <a:br>
              <a:rPr lang="en-US" sz="2400" dirty="0">
                <a:latin typeface="Helvetica" pitchFamily="2" charset="0"/>
              </a:rPr>
            </a:br>
            <a:r>
              <a:rPr lang="en-US" sz="2400" dirty="0">
                <a:latin typeface="Helvetica" pitchFamily="2" charset="0"/>
              </a:rPr>
              <a:t>packet 2</a:t>
            </a:r>
          </a:p>
        </p:txBody>
      </p:sp>
    </p:spTree>
    <p:custDataLst>
      <p:tags r:id="rId1"/>
    </p:custDataLst>
    <p:extLst>
      <p:ext uri="{BB962C8B-B14F-4D97-AF65-F5344CB8AC3E}">
        <p14:creationId xmlns:p14="http://schemas.microsoft.com/office/powerpoint/2010/main" val="305563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50"/>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4"/>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7" grpId="0" animBg="1"/>
      <p:bldP spid="32" grpId="0" animBg="1"/>
      <p:bldP spid="37" grpId="0"/>
      <p:bldP spid="4" grpId="0" animBg="1"/>
      <p:bldP spid="43" grpId="0" animBg="1"/>
      <p:bldP spid="44" grpId="0" animBg="1"/>
      <p:bldP spid="45" grpId="0" animBg="1"/>
      <p:bldP spid="46" grpId="0" animBg="1"/>
      <p:bldP spid="50" grpId="0" animBg="1"/>
      <p:bldP spid="28"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56BF1-064D-9744-AECC-089CDD379ED8}"/>
              </a:ext>
            </a:extLst>
          </p:cNvPr>
          <p:cNvSpPr>
            <a:spLocks noGrp="1"/>
          </p:cNvSpPr>
          <p:nvPr>
            <p:ph type="title"/>
          </p:nvPr>
        </p:nvSpPr>
        <p:spPr>
          <a:xfrm>
            <a:off x="533400" y="365125"/>
            <a:ext cx="11239500" cy="780281"/>
          </a:xfrm>
        </p:spPr>
        <p:txBody>
          <a:bodyPr>
            <a:normAutofit fontScale="90000"/>
          </a:bodyPr>
          <a:lstStyle/>
          <a:p>
            <a:r>
              <a:rPr lang="en-US" dirty="0"/>
              <a:t>DASH: Data-plane Adaptive Splitting with Hash threshold</a:t>
            </a:r>
          </a:p>
        </p:txBody>
      </p:sp>
      <p:sp>
        <p:nvSpPr>
          <p:cNvPr id="5" name="Rounded Rectangle 4">
            <a:extLst>
              <a:ext uri="{FF2B5EF4-FFF2-40B4-BE49-F238E27FC236}">
                <a16:creationId xmlns:a16="http://schemas.microsoft.com/office/drawing/2014/main" id="{4412612F-950B-DA41-8415-DC4C73F7912C}"/>
              </a:ext>
            </a:extLst>
          </p:cNvPr>
          <p:cNvSpPr/>
          <p:nvPr/>
        </p:nvSpPr>
        <p:spPr>
          <a:xfrm>
            <a:off x="4148478" y="2988483"/>
            <a:ext cx="917741" cy="54573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a:t>
            </a:r>
          </a:p>
        </p:txBody>
      </p:sp>
      <p:sp>
        <p:nvSpPr>
          <p:cNvPr id="6" name="Rounded Rectangle 5">
            <a:extLst>
              <a:ext uri="{FF2B5EF4-FFF2-40B4-BE49-F238E27FC236}">
                <a16:creationId xmlns:a16="http://schemas.microsoft.com/office/drawing/2014/main" id="{4911758E-E61E-D345-B59B-04F859A05637}"/>
              </a:ext>
            </a:extLst>
          </p:cNvPr>
          <p:cNvSpPr/>
          <p:nvPr/>
        </p:nvSpPr>
        <p:spPr>
          <a:xfrm>
            <a:off x="5066219" y="2988483"/>
            <a:ext cx="1428751" cy="54573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a:t>
            </a:r>
          </a:p>
        </p:txBody>
      </p:sp>
      <p:sp>
        <p:nvSpPr>
          <p:cNvPr id="7" name="Rounded Rectangle 6">
            <a:extLst>
              <a:ext uri="{FF2B5EF4-FFF2-40B4-BE49-F238E27FC236}">
                <a16:creationId xmlns:a16="http://schemas.microsoft.com/office/drawing/2014/main" id="{1EBDBFB5-B4A2-0943-972D-F2F8A0484035}"/>
              </a:ext>
            </a:extLst>
          </p:cNvPr>
          <p:cNvSpPr/>
          <p:nvPr/>
        </p:nvSpPr>
        <p:spPr>
          <a:xfrm>
            <a:off x="6494970" y="2985675"/>
            <a:ext cx="2443708" cy="54573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a:t>
            </a:r>
          </a:p>
        </p:txBody>
      </p:sp>
      <p:sp>
        <p:nvSpPr>
          <p:cNvPr id="8" name="Rectangle 7">
            <a:extLst>
              <a:ext uri="{FF2B5EF4-FFF2-40B4-BE49-F238E27FC236}">
                <a16:creationId xmlns:a16="http://schemas.microsoft.com/office/drawing/2014/main" id="{C9711D0B-F58A-514B-A7B0-461CBEE1A580}"/>
              </a:ext>
            </a:extLst>
          </p:cNvPr>
          <p:cNvSpPr/>
          <p:nvPr/>
        </p:nvSpPr>
        <p:spPr>
          <a:xfrm>
            <a:off x="1136131" y="2798046"/>
            <a:ext cx="2073645" cy="830997"/>
          </a:xfrm>
          <a:prstGeom prst="rect">
            <a:avLst/>
          </a:prstGeom>
        </p:spPr>
        <p:txBody>
          <a:bodyPr wrap="none">
            <a:spAutoFit/>
          </a:bodyPr>
          <a:lstStyle/>
          <a:p>
            <a:pPr algn="ctr"/>
            <a:r>
              <a:rPr lang="en-US" sz="2400" dirty="0"/>
              <a:t>Weight vector  </a:t>
            </a:r>
          </a:p>
          <a:p>
            <a:pPr algn="ctr"/>
            <a:r>
              <a:rPr lang="en-US" sz="2400" dirty="0"/>
              <a:t>1 : 2 : 3</a:t>
            </a:r>
          </a:p>
        </p:txBody>
      </p:sp>
      <p:sp>
        <p:nvSpPr>
          <p:cNvPr id="9" name="Right Arrow 8">
            <a:extLst>
              <a:ext uri="{FF2B5EF4-FFF2-40B4-BE49-F238E27FC236}">
                <a16:creationId xmlns:a16="http://schemas.microsoft.com/office/drawing/2014/main" id="{6159BBBB-2151-0940-BD17-7BE297E7F4C3}"/>
              </a:ext>
            </a:extLst>
          </p:cNvPr>
          <p:cNvSpPr/>
          <p:nvPr/>
        </p:nvSpPr>
        <p:spPr>
          <a:xfrm>
            <a:off x="3209776" y="2985675"/>
            <a:ext cx="388660" cy="54573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E48C0F4-CA68-6F44-ADE1-4D26A9FD7F5B}"/>
              </a:ext>
            </a:extLst>
          </p:cNvPr>
          <p:cNvSpPr txBox="1"/>
          <p:nvPr/>
        </p:nvSpPr>
        <p:spPr>
          <a:xfrm>
            <a:off x="4044863" y="4903737"/>
            <a:ext cx="1447956" cy="507831"/>
          </a:xfrm>
          <a:prstGeom prst="rect">
            <a:avLst/>
          </a:prstGeom>
          <a:noFill/>
        </p:spPr>
        <p:txBody>
          <a:bodyPr wrap="square" rtlCol="0">
            <a:spAutoFit/>
          </a:bodyPr>
          <a:lstStyle/>
          <a:p>
            <a:pPr>
              <a:lnSpc>
                <a:spcPct val="150000"/>
              </a:lnSpc>
            </a:pPr>
            <a:r>
              <a:rPr lang="te-IN" dirty="0"/>
              <a:t> </a:t>
            </a:r>
            <a:endParaRPr lang="en-US" dirty="0"/>
          </a:p>
        </p:txBody>
      </p:sp>
      <p:grpSp>
        <p:nvGrpSpPr>
          <p:cNvPr id="24" name="Group 23">
            <a:extLst>
              <a:ext uri="{FF2B5EF4-FFF2-40B4-BE49-F238E27FC236}">
                <a16:creationId xmlns:a16="http://schemas.microsoft.com/office/drawing/2014/main" id="{3D815E89-2228-EB4E-A186-D3607A26475D}"/>
              </a:ext>
            </a:extLst>
          </p:cNvPr>
          <p:cNvGrpSpPr/>
          <p:nvPr/>
        </p:nvGrpSpPr>
        <p:grpSpPr>
          <a:xfrm>
            <a:off x="4219619" y="3829001"/>
            <a:ext cx="1156454" cy="1395410"/>
            <a:chOff x="3716730" y="3081410"/>
            <a:chExt cx="1156454" cy="1395410"/>
          </a:xfrm>
        </p:grpSpPr>
        <p:sp>
          <p:nvSpPr>
            <p:cNvPr id="25" name="Rounded Rectangle 24">
              <a:extLst>
                <a:ext uri="{FF2B5EF4-FFF2-40B4-BE49-F238E27FC236}">
                  <a16:creationId xmlns:a16="http://schemas.microsoft.com/office/drawing/2014/main" id="{CDEF90E7-166C-6449-9EE2-FEA67666B798}"/>
                </a:ext>
              </a:extLst>
            </p:cNvPr>
            <p:cNvSpPr/>
            <p:nvPr/>
          </p:nvSpPr>
          <p:spPr>
            <a:xfrm>
              <a:off x="3716730" y="3081410"/>
              <a:ext cx="1105094" cy="1395410"/>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Rectangle 25">
              <a:extLst>
                <a:ext uri="{FF2B5EF4-FFF2-40B4-BE49-F238E27FC236}">
                  <a16:creationId xmlns:a16="http://schemas.microsoft.com/office/drawing/2014/main" id="{AAFBDE02-BA7D-7640-9F5B-C17306D14831}"/>
                </a:ext>
              </a:extLst>
            </p:cNvPr>
            <p:cNvSpPr/>
            <p:nvPr/>
          </p:nvSpPr>
          <p:spPr>
            <a:xfrm>
              <a:off x="3728064" y="3394076"/>
              <a:ext cx="1145120" cy="830997"/>
            </a:xfrm>
            <a:prstGeom prst="rect">
              <a:avLst/>
            </a:prstGeom>
          </p:spPr>
          <p:txBody>
            <a:bodyPr wrap="square">
              <a:spAutoFit/>
            </a:bodyPr>
            <a:lstStyle/>
            <a:p>
              <a:pPr algn="ctr"/>
              <a:r>
                <a:rPr lang="en-US" sz="2400" dirty="0"/>
                <a:t>H &lt; 1</a:t>
              </a:r>
            </a:p>
            <a:p>
              <a:r>
                <a:rPr lang="en-US" sz="2400" dirty="0"/>
                <a:t>Stage 1</a:t>
              </a:r>
            </a:p>
          </p:txBody>
        </p:sp>
      </p:grpSp>
      <p:sp>
        <p:nvSpPr>
          <p:cNvPr id="40" name="TextBox 39">
            <a:extLst>
              <a:ext uri="{FF2B5EF4-FFF2-40B4-BE49-F238E27FC236}">
                <a16:creationId xmlns:a16="http://schemas.microsoft.com/office/drawing/2014/main" id="{5A61CF23-69E0-FF42-8C80-D1F334DEDB1E}"/>
              </a:ext>
            </a:extLst>
          </p:cNvPr>
          <p:cNvSpPr txBox="1"/>
          <p:nvPr/>
        </p:nvSpPr>
        <p:spPr>
          <a:xfrm>
            <a:off x="2526540" y="5319110"/>
            <a:ext cx="6793398" cy="523220"/>
          </a:xfrm>
          <a:prstGeom prst="rect">
            <a:avLst/>
          </a:prstGeom>
          <a:noFill/>
        </p:spPr>
        <p:txBody>
          <a:bodyPr wrap="none" rtlCol="0">
            <a:spAutoFit/>
          </a:bodyPr>
          <a:lstStyle/>
          <a:p>
            <a:pPr algn="ctr"/>
            <a:r>
              <a:rPr lang="en-US" sz="2800" dirty="0"/>
              <a:t>Check packet’s hash value against boundaries</a:t>
            </a:r>
            <a:endParaRPr lang="en-US" sz="2800" dirty="0">
              <a:solidFill>
                <a:srgbClr val="FF0000"/>
              </a:solidFill>
            </a:endParaRPr>
          </a:p>
        </p:txBody>
      </p:sp>
      <p:sp>
        <p:nvSpPr>
          <p:cNvPr id="42" name="Rounded Rectangle 41">
            <a:extLst>
              <a:ext uri="{FF2B5EF4-FFF2-40B4-BE49-F238E27FC236}">
                <a16:creationId xmlns:a16="http://schemas.microsoft.com/office/drawing/2014/main" id="{64047B40-1094-464C-9311-B432C93E91AA}"/>
              </a:ext>
            </a:extLst>
          </p:cNvPr>
          <p:cNvSpPr/>
          <p:nvPr/>
        </p:nvSpPr>
        <p:spPr>
          <a:xfrm>
            <a:off x="5898856" y="3829001"/>
            <a:ext cx="1105094" cy="1395410"/>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 name="Rectangle 42">
            <a:extLst>
              <a:ext uri="{FF2B5EF4-FFF2-40B4-BE49-F238E27FC236}">
                <a16:creationId xmlns:a16="http://schemas.microsoft.com/office/drawing/2014/main" id="{08219775-CB54-A84A-849E-414FA11FCBA4}"/>
              </a:ext>
            </a:extLst>
          </p:cNvPr>
          <p:cNvSpPr/>
          <p:nvPr/>
        </p:nvSpPr>
        <p:spPr>
          <a:xfrm>
            <a:off x="5923239" y="4141667"/>
            <a:ext cx="1145120" cy="830997"/>
          </a:xfrm>
          <a:prstGeom prst="rect">
            <a:avLst/>
          </a:prstGeom>
        </p:spPr>
        <p:txBody>
          <a:bodyPr wrap="square">
            <a:spAutoFit/>
          </a:bodyPr>
          <a:lstStyle/>
          <a:p>
            <a:pPr algn="ctr"/>
            <a:r>
              <a:rPr lang="en-US" sz="2400" dirty="0"/>
              <a:t>H &lt; </a:t>
            </a:r>
            <a:r>
              <a:rPr lang="en-US" sz="2400" dirty="0">
                <a:latin typeface="Helvetica" pitchFamily="2" charset="0"/>
              </a:rPr>
              <a:t> </a:t>
            </a:r>
            <a:r>
              <a:rPr lang="en-US" sz="2400" dirty="0"/>
              <a:t>3</a:t>
            </a:r>
          </a:p>
          <a:p>
            <a:r>
              <a:rPr lang="en-US" sz="2400" dirty="0"/>
              <a:t>Stage 2</a:t>
            </a:r>
          </a:p>
        </p:txBody>
      </p:sp>
      <p:sp>
        <p:nvSpPr>
          <p:cNvPr id="44" name="Rounded Rectangle 43">
            <a:extLst>
              <a:ext uri="{FF2B5EF4-FFF2-40B4-BE49-F238E27FC236}">
                <a16:creationId xmlns:a16="http://schemas.microsoft.com/office/drawing/2014/main" id="{CF9DB73B-C9D3-A943-8D8C-A4BDD271FA50}"/>
              </a:ext>
            </a:extLst>
          </p:cNvPr>
          <p:cNvSpPr/>
          <p:nvPr/>
        </p:nvSpPr>
        <p:spPr>
          <a:xfrm>
            <a:off x="7499968" y="3829001"/>
            <a:ext cx="1105094" cy="1395410"/>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 name="Rectangle 44">
            <a:extLst>
              <a:ext uri="{FF2B5EF4-FFF2-40B4-BE49-F238E27FC236}">
                <a16:creationId xmlns:a16="http://schemas.microsoft.com/office/drawing/2014/main" id="{F52579BA-BB19-FB4C-B266-EF7149DFD372}"/>
              </a:ext>
            </a:extLst>
          </p:cNvPr>
          <p:cNvSpPr/>
          <p:nvPr/>
        </p:nvSpPr>
        <p:spPr>
          <a:xfrm>
            <a:off x="7523293" y="4171288"/>
            <a:ext cx="1145120" cy="830997"/>
          </a:xfrm>
          <a:prstGeom prst="rect">
            <a:avLst/>
          </a:prstGeom>
        </p:spPr>
        <p:txBody>
          <a:bodyPr wrap="square">
            <a:spAutoFit/>
          </a:bodyPr>
          <a:lstStyle/>
          <a:p>
            <a:pPr algn="ctr"/>
            <a:r>
              <a:rPr lang="en-US" sz="2400" dirty="0"/>
              <a:t>H &lt; </a:t>
            </a:r>
            <a:r>
              <a:rPr lang="en-US" sz="2400" dirty="0">
                <a:latin typeface="Helvetica" pitchFamily="2" charset="0"/>
              </a:rPr>
              <a:t> </a:t>
            </a:r>
            <a:r>
              <a:rPr lang="en-US" sz="2400" dirty="0"/>
              <a:t>6</a:t>
            </a:r>
          </a:p>
          <a:p>
            <a:r>
              <a:rPr lang="en-US" sz="2400" dirty="0"/>
              <a:t>Stage 3</a:t>
            </a:r>
          </a:p>
        </p:txBody>
      </p:sp>
      <p:sp>
        <p:nvSpPr>
          <p:cNvPr id="46" name="Right Arrow 45">
            <a:extLst>
              <a:ext uri="{FF2B5EF4-FFF2-40B4-BE49-F238E27FC236}">
                <a16:creationId xmlns:a16="http://schemas.microsoft.com/office/drawing/2014/main" id="{D5776BA6-94B7-6E4E-8E62-C9D2A637A427}"/>
              </a:ext>
            </a:extLst>
          </p:cNvPr>
          <p:cNvSpPr/>
          <p:nvPr/>
        </p:nvSpPr>
        <p:spPr>
          <a:xfrm>
            <a:off x="5519062" y="4342017"/>
            <a:ext cx="209550" cy="49128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ight Arrow 48">
            <a:extLst>
              <a:ext uri="{FF2B5EF4-FFF2-40B4-BE49-F238E27FC236}">
                <a16:creationId xmlns:a16="http://schemas.microsoft.com/office/drawing/2014/main" id="{CFE9335A-73AA-5244-8BBC-86653138F820}"/>
              </a:ext>
            </a:extLst>
          </p:cNvPr>
          <p:cNvSpPr/>
          <p:nvPr/>
        </p:nvSpPr>
        <p:spPr>
          <a:xfrm>
            <a:off x="7195462" y="4322967"/>
            <a:ext cx="209550" cy="49128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Slide Number Placeholder 63">
            <a:extLst>
              <a:ext uri="{FF2B5EF4-FFF2-40B4-BE49-F238E27FC236}">
                <a16:creationId xmlns:a16="http://schemas.microsoft.com/office/drawing/2014/main" id="{A1B7546C-FB4D-3B43-A847-FFC10AD24F31}"/>
              </a:ext>
            </a:extLst>
          </p:cNvPr>
          <p:cNvSpPr>
            <a:spLocks noGrp="1"/>
          </p:cNvSpPr>
          <p:nvPr>
            <p:ph type="sldNum" sz="quarter" idx="12"/>
          </p:nvPr>
        </p:nvSpPr>
        <p:spPr/>
        <p:txBody>
          <a:bodyPr/>
          <a:lstStyle/>
          <a:p>
            <a:fld id="{926CDB58-585B-A242-B264-C36E4D70C38E}" type="slidenum">
              <a:rPr lang="en-US" smtClean="0"/>
              <a:pPr/>
              <a:t>12</a:t>
            </a:fld>
            <a:endParaRPr lang="en-US" dirty="0"/>
          </a:p>
        </p:txBody>
      </p:sp>
      <p:sp>
        <p:nvSpPr>
          <p:cNvPr id="67" name="TextBox 66">
            <a:extLst>
              <a:ext uri="{FF2B5EF4-FFF2-40B4-BE49-F238E27FC236}">
                <a16:creationId xmlns:a16="http://schemas.microsoft.com/office/drawing/2014/main" id="{2A547AFE-2415-8F4D-8F4A-10F47A10250C}"/>
              </a:ext>
            </a:extLst>
          </p:cNvPr>
          <p:cNvSpPr txBox="1"/>
          <p:nvPr/>
        </p:nvSpPr>
        <p:spPr>
          <a:xfrm>
            <a:off x="2899740" y="1179486"/>
            <a:ext cx="6392520" cy="461665"/>
          </a:xfrm>
          <a:prstGeom prst="rect">
            <a:avLst/>
          </a:prstGeom>
        </p:spPr>
        <p:txBody>
          <a:bodyPr wrap="square">
            <a:spAutoFit/>
          </a:bodyPr>
          <a:lstStyle>
            <a:defPPr>
              <a:defRPr lang="en-US"/>
            </a:defPPr>
            <a:lvl1pPr algn="ctr">
              <a:defRPr sz="3200">
                <a:solidFill>
                  <a:schemeClr val="accent2">
                    <a:lumMod val="75000"/>
                  </a:schemeClr>
                </a:solidFill>
              </a:defRPr>
            </a:lvl1pPr>
          </a:lstStyle>
          <a:p>
            <a:r>
              <a:rPr lang="en-US" sz="2400" dirty="0">
                <a:solidFill>
                  <a:schemeClr val="tx1"/>
                </a:solidFill>
              </a:rPr>
              <a:t>Replicate </a:t>
            </a:r>
            <a:r>
              <a:rPr lang="en-US" sz="2400" dirty="0" err="1">
                <a:solidFill>
                  <a:schemeClr val="tx1"/>
                </a:solidFill>
              </a:rPr>
              <a:t>pathID</a:t>
            </a:r>
            <a:r>
              <a:rPr lang="en-US" sz="2400" dirty="0">
                <a:solidFill>
                  <a:schemeClr val="tx1"/>
                </a:solidFill>
              </a:rPr>
              <a:t> in WCMP table</a:t>
            </a:r>
          </a:p>
        </p:txBody>
      </p:sp>
      <p:sp>
        <p:nvSpPr>
          <p:cNvPr id="68" name="Rectangle 67">
            <a:extLst>
              <a:ext uri="{FF2B5EF4-FFF2-40B4-BE49-F238E27FC236}">
                <a16:creationId xmlns:a16="http://schemas.microsoft.com/office/drawing/2014/main" id="{24495089-996E-D843-AC96-A68D4C73D457}"/>
              </a:ext>
            </a:extLst>
          </p:cNvPr>
          <p:cNvSpPr/>
          <p:nvPr/>
        </p:nvSpPr>
        <p:spPr>
          <a:xfrm>
            <a:off x="974325" y="1744429"/>
            <a:ext cx="10508838" cy="461665"/>
          </a:xfrm>
          <a:prstGeom prst="rect">
            <a:avLst/>
          </a:prstGeom>
          <a:solidFill>
            <a:srgbClr val="00B050"/>
          </a:solidFill>
        </p:spPr>
        <p:txBody>
          <a:bodyPr wrap="square">
            <a:spAutoFit/>
          </a:bodyPr>
          <a:lstStyle/>
          <a:p>
            <a:pPr algn="ctr"/>
            <a:r>
              <a:rPr lang="en-US" sz="2400" b="1" dirty="0">
                <a:solidFill>
                  <a:schemeClr val="bg1"/>
                </a:solidFill>
              </a:rPr>
              <a:t>Idea: Partition hash space into unique regions of size proportion to path weights</a:t>
            </a:r>
          </a:p>
        </p:txBody>
      </p:sp>
      <p:cxnSp>
        <p:nvCxnSpPr>
          <p:cNvPr id="70" name="Straight Connector 69">
            <a:extLst>
              <a:ext uri="{FF2B5EF4-FFF2-40B4-BE49-F238E27FC236}">
                <a16:creationId xmlns:a16="http://schemas.microsoft.com/office/drawing/2014/main" id="{8CBD7082-AF9F-684C-ABE6-397325F472E3}"/>
              </a:ext>
            </a:extLst>
          </p:cNvPr>
          <p:cNvCxnSpPr>
            <a:cxnSpLocks/>
          </p:cNvCxnSpPr>
          <p:nvPr/>
        </p:nvCxnSpPr>
        <p:spPr>
          <a:xfrm>
            <a:off x="4146379" y="1430463"/>
            <a:ext cx="3942308" cy="0"/>
          </a:xfrm>
          <a:prstGeom prst="line">
            <a:avLst/>
          </a:prstGeom>
          <a:ln w="38100" cap="rnd">
            <a:solidFill>
              <a:srgbClr val="FF0000"/>
            </a:solidFill>
            <a:bevel/>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52BD9B14-C3E7-E343-A827-624F9E02F8E5}"/>
              </a:ext>
            </a:extLst>
          </p:cNvPr>
          <p:cNvCxnSpPr>
            <a:cxnSpLocks/>
            <a:endCxn id="78" idx="2"/>
          </p:cNvCxnSpPr>
          <p:nvPr/>
        </p:nvCxnSpPr>
        <p:spPr>
          <a:xfrm>
            <a:off x="1627690" y="4489745"/>
            <a:ext cx="546181" cy="0"/>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1D16B570-5036-484C-9FE0-8F07CBEF33B6}"/>
              </a:ext>
            </a:extLst>
          </p:cNvPr>
          <p:cNvGrpSpPr/>
          <p:nvPr/>
        </p:nvGrpSpPr>
        <p:grpSpPr>
          <a:xfrm>
            <a:off x="533400" y="4116947"/>
            <a:ext cx="1276350" cy="707886"/>
            <a:chOff x="2069804" y="4128180"/>
            <a:chExt cx="1276350" cy="707886"/>
          </a:xfrm>
        </p:grpSpPr>
        <p:sp>
          <p:nvSpPr>
            <p:cNvPr id="76" name="Rectangle 75">
              <a:extLst>
                <a:ext uri="{FF2B5EF4-FFF2-40B4-BE49-F238E27FC236}">
                  <a16:creationId xmlns:a16="http://schemas.microsoft.com/office/drawing/2014/main" id="{E289D493-9A80-964F-95D2-2F0BA1F0F0CA}"/>
                </a:ext>
              </a:extLst>
            </p:cNvPr>
            <p:cNvSpPr>
              <a:spLocks noChangeAspect="1"/>
            </p:cNvSpPr>
            <p:nvPr/>
          </p:nvSpPr>
          <p:spPr>
            <a:xfrm>
              <a:off x="2223144" y="4163950"/>
              <a:ext cx="926456" cy="576856"/>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4AE3A657-1581-194B-A0A2-DEE5E61C3FAF}"/>
                </a:ext>
              </a:extLst>
            </p:cNvPr>
            <p:cNvSpPr txBox="1"/>
            <p:nvPr/>
          </p:nvSpPr>
          <p:spPr>
            <a:xfrm>
              <a:off x="2069804" y="4128180"/>
              <a:ext cx="1276350" cy="707886"/>
            </a:xfrm>
            <a:prstGeom prst="rect">
              <a:avLst/>
            </a:prstGeom>
            <a:noFill/>
          </p:spPr>
          <p:txBody>
            <a:bodyPr wrap="square" rtlCol="0">
              <a:spAutoFit/>
            </a:bodyPr>
            <a:lstStyle/>
            <a:p>
              <a:pPr algn="ctr"/>
              <a:r>
                <a:rPr lang="en-US" sz="2000" dirty="0"/>
                <a:t>Packet</a:t>
              </a:r>
            </a:p>
            <a:p>
              <a:pPr algn="ctr"/>
              <a:r>
                <a:rPr lang="en-US" sz="2000" dirty="0"/>
                <a:t>header</a:t>
              </a:r>
              <a:endParaRPr lang="te-IN" sz="2000" dirty="0"/>
            </a:p>
          </p:txBody>
        </p:sp>
      </p:grpSp>
      <p:sp>
        <p:nvSpPr>
          <p:cNvPr id="78" name="Oval 77">
            <a:extLst>
              <a:ext uri="{FF2B5EF4-FFF2-40B4-BE49-F238E27FC236}">
                <a16:creationId xmlns:a16="http://schemas.microsoft.com/office/drawing/2014/main" id="{07926856-63C1-A341-997D-92B2D927395B}"/>
              </a:ext>
            </a:extLst>
          </p:cNvPr>
          <p:cNvSpPr/>
          <p:nvPr/>
        </p:nvSpPr>
        <p:spPr>
          <a:xfrm>
            <a:off x="2173871" y="4228328"/>
            <a:ext cx="704039" cy="522834"/>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cxnSp>
        <p:nvCxnSpPr>
          <p:cNvPr id="79" name="Straight Arrow Connector 78">
            <a:extLst>
              <a:ext uri="{FF2B5EF4-FFF2-40B4-BE49-F238E27FC236}">
                <a16:creationId xmlns:a16="http://schemas.microsoft.com/office/drawing/2014/main" id="{A172FE74-CFED-F54F-9BCA-80915AA134DF}"/>
              </a:ext>
            </a:extLst>
          </p:cNvPr>
          <p:cNvCxnSpPr>
            <a:cxnSpLocks/>
          </p:cNvCxnSpPr>
          <p:nvPr/>
        </p:nvCxnSpPr>
        <p:spPr>
          <a:xfrm flipV="1">
            <a:off x="2885552" y="4512436"/>
            <a:ext cx="1345401" cy="14270"/>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E1102A3D-772E-3E49-BD07-D754E724E666}"/>
              </a:ext>
            </a:extLst>
          </p:cNvPr>
          <p:cNvSpPr txBox="1"/>
          <p:nvPr/>
        </p:nvSpPr>
        <p:spPr>
          <a:xfrm>
            <a:off x="2908605" y="3848292"/>
            <a:ext cx="1107996" cy="707886"/>
          </a:xfrm>
          <a:prstGeom prst="rect">
            <a:avLst/>
          </a:prstGeom>
          <a:noFill/>
        </p:spPr>
        <p:txBody>
          <a:bodyPr wrap="none" rtlCol="0">
            <a:spAutoFit/>
          </a:bodyPr>
          <a:lstStyle/>
          <a:p>
            <a:pPr algn="ctr"/>
            <a:r>
              <a:rPr lang="en-US" sz="2000" dirty="0"/>
              <a:t>H = Hash</a:t>
            </a:r>
          </a:p>
          <a:p>
            <a:pPr algn="ctr"/>
            <a:r>
              <a:rPr lang="en-US" sz="2000" dirty="0"/>
              <a:t> value</a:t>
            </a:r>
          </a:p>
        </p:txBody>
      </p:sp>
      <p:sp>
        <p:nvSpPr>
          <p:cNvPr id="83" name="Rectangle 82">
            <a:extLst>
              <a:ext uri="{FF2B5EF4-FFF2-40B4-BE49-F238E27FC236}">
                <a16:creationId xmlns:a16="http://schemas.microsoft.com/office/drawing/2014/main" id="{C7F8B1CC-668A-E045-A1B0-3DCB20BB6A9D}"/>
              </a:ext>
            </a:extLst>
          </p:cNvPr>
          <p:cNvSpPr/>
          <p:nvPr/>
        </p:nvSpPr>
        <p:spPr>
          <a:xfrm>
            <a:off x="2187339" y="4275702"/>
            <a:ext cx="704039" cy="400110"/>
          </a:xfrm>
          <a:prstGeom prst="rect">
            <a:avLst/>
          </a:prstGeom>
        </p:spPr>
        <p:txBody>
          <a:bodyPr wrap="none">
            <a:spAutoFit/>
          </a:bodyPr>
          <a:lstStyle/>
          <a:p>
            <a:r>
              <a:rPr lang="en-US" sz="2000" dirty="0"/>
              <a:t>Hash</a:t>
            </a:r>
          </a:p>
        </p:txBody>
      </p:sp>
      <p:sp>
        <p:nvSpPr>
          <p:cNvPr id="84" name="Rectangle 83">
            <a:extLst>
              <a:ext uri="{FF2B5EF4-FFF2-40B4-BE49-F238E27FC236}">
                <a16:creationId xmlns:a16="http://schemas.microsoft.com/office/drawing/2014/main" id="{FCED26D3-C0A2-DB4E-90FC-D9DD0CF5C378}"/>
              </a:ext>
            </a:extLst>
          </p:cNvPr>
          <p:cNvSpPr/>
          <p:nvPr/>
        </p:nvSpPr>
        <p:spPr>
          <a:xfrm>
            <a:off x="4072842" y="2536719"/>
            <a:ext cx="5187639" cy="461665"/>
          </a:xfrm>
          <a:prstGeom prst="rect">
            <a:avLst/>
          </a:prstGeom>
        </p:spPr>
        <p:txBody>
          <a:bodyPr wrap="none">
            <a:spAutoFit/>
          </a:bodyPr>
          <a:lstStyle/>
          <a:p>
            <a:r>
              <a:rPr lang="en-US" sz="2400" dirty="0">
                <a:latin typeface="Helvetica" pitchFamily="2" charset="0"/>
              </a:rPr>
              <a:t>0        1               3                          6</a:t>
            </a:r>
          </a:p>
        </p:txBody>
      </p:sp>
      <p:cxnSp>
        <p:nvCxnSpPr>
          <p:cNvPr id="14" name="Straight Arrow Connector 13">
            <a:extLst>
              <a:ext uri="{FF2B5EF4-FFF2-40B4-BE49-F238E27FC236}">
                <a16:creationId xmlns:a16="http://schemas.microsoft.com/office/drawing/2014/main" id="{7CF11EC7-EFDC-8A41-98F0-1CAD647C1A94}"/>
              </a:ext>
            </a:extLst>
          </p:cNvPr>
          <p:cNvCxnSpPr>
            <a:cxnSpLocks/>
          </p:cNvCxnSpPr>
          <p:nvPr/>
        </p:nvCxnSpPr>
        <p:spPr>
          <a:xfrm flipH="1">
            <a:off x="9017298" y="2762120"/>
            <a:ext cx="48636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378E115-C84B-1F4B-8E21-C217A0176900}"/>
              </a:ext>
            </a:extLst>
          </p:cNvPr>
          <p:cNvSpPr txBox="1"/>
          <p:nvPr/>
        </p:nvSpPr>
        <p:spPr>
          <a:xfrm>
            <a:off x="9503663" y="2438954"/>
            <a:ext cx="2421428" cy="646331"/>
          </a:xfrm>
          <a:prstGeom prst="rect">
            <a:avLst/>
          </a:prstGeom>
          <a:noFill/>
        </p:spPr>
        <p:txBody>
          <a:bodyPr wrap="square" rtlCol="0">
            <a:spAutoFit/>
          </a:bodyPr>
          <a:lstStyle/>
          <a:p>
            <a:pPr algn="ctr"/>
            <a:r>
              <a:rPr lang="en-US" dirty="0"/>
              <a:t>Boundaries are stored in per-stage registers</a:t>
            </a:r>
          </a:p>
        </p:txBody>
      </p:sp>
    </p:spTree>
    <p:custDataLst>
      <p:tags r:id="rId1"/>
    </p:custDataLst>
    <p:extLst>
      <p:ext uri="{BB962C8B-B14F-4D97-AF65-F5344CB8AC3E}">
        <p14:creationId xmlns:p14="http://schemas.microsoft.com/office/powerpoint/2010/main" val="252299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wipe(left)">
                                      <p:cBhvr>
                                        <p:cTn id="11" dur="1000"/>
                                        <p:tgtEl>
                                          <p:spTgt spid="70"/>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22" presetClass="entr" presetSubtype="8" fill="hold" grpId="0" nodeType="withEffect">
                                  <p:stCondLst>
                                    <p:cond delay="0"/>
                                  </p:stCondLst>
                                  <p:childTnLst>
                                    <p:set>
                                      <p:cBhvr>
                                        <p:cTn id="22" dur="1" fill="hold">
                                          <p:stCondLst>
                                            <p:cond delay="0"/>
                                          </p:stCondLst>
                                        </p:cTn>
                                        <p:tgtEl>
                                          <p:spTgt spid="84"/>
                                        </p:tgtEl>
                                        <p:attrNameLst>
                                          <p:attrName>style.visibility</p:attrName>
                                        </p:attrNameLst>
                                      </p:cBhvr>
                                      <p:to>
                                        <p:strVal val="visible"/>
                                      </p:to>
                                    </p:set>
                                    <p:animEffect transition="in" filter="wipe(left)">
                                      <p:cBhvr>
                                        <p:cTn id="23" dur="500"/>
                                        <p:tgtEl>
                                          <p:spTgt spid="8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animBg="1"/>
      <p:bldP spid="22" grpId="0"/>
      <p:bldP spid="40" grpId="0"/>
      <p:bldP spid="42" grpId="0" animBg="1"/>
      <p:bldP spid="43" grpId="0"/>
      <p:bldP spid="44" grpId="0" animBg="1"/>
      <p:bldP spid="45" grpId="0"/>
      <p:bldP spid="46" grpId="0" animBg="1"/>
      <p:bldP spid="49" grpId="0" animBg="1"/>
      <p:bldP spid="67" grpId="0"/>
      <p:bldP spid="68" grpId="0" animBg="1"/>
      <p:bldP spid="78" grpId="0" animBg="1"/>
      <p:bldP spid="80" grpId="0"/>
      <p:bldP spid="83" grpId="0"/>
      <p:bldP spid="84"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56BF1-064D-9744-AECC-089CDD379ED8}"/>
              </a:ext>
            </a:extLst>
          </p:cNvPr>
          <p:cNvSpPr>
            <a:spLocks noGrp="1"/>
          </p:cNvSpPr>
          <p:nvPr>
            <p:ph type="title"/>
          </p:nvPr>
        </p:nvSpPr>
        <p:spPr>
          <a:xfrm>
            <a:off x="533400" y="365125"/>
            <a:ext cx="11239500" cy="780281"/>
          </a:xfrm>
        </p:spPr>
        <p:txBody>
          <a:bodyPr>
            <a:normAutofit/>
          </a:bodyPr>
          <a:lstStyle/>
          <a:p>
            <a:r>
              <a:rPr lang="en-US" sz="3200" dirty="0"/>
              <a:t>Updating DASH boundaries is simple</a:t>
            </a:r>
          </a:p>
        </p:txBody>
      </p:sp>
      <p:sp>
        <p:nvSpPr>
          <p:cNvPr id="64" name="Slide Number Placeholder 63">
            <a:extLst>
              <a:ext uri="{FF2B5EF4-FFF2-40B4-BE49-F238E27FC236}">
                <a16:creationId xmlns:a16="http://schemas.microsoft.com/office/drawing/2014/main" id="{A1B7546C-FB4D-3B43-A847-FFC10AD24F31}"/>
              </a:ext>
            </a:extLst>
          </p:cNvPr>
          <p:cNvSpPr>
            <a:spLocks noGrp="1"/>
          </p:cNvSpPr>
          <p:nvPr>
            <p:ph type="sldNum" sz="quarter" idx="12"/>
          </p:nvPr>
        </p:nvSpPr>
        <p:spPr>
          <a:xfrm>
            <a:off x="8610600" y="6356350"/>
            <a:ext cx="2743200" cy="365125"/>
          </a:xfrm>
        </p:spPr>
        <p:txBody>
          <a:bodyPr/>
          <a:lstStyle/>
          <a:p>
            <a:fld id="{926CDB58-585B-A242-B264-C36E4D70C38E}" type="slidenum">
              <a:rPr lang="en-US" smtClean="0"/>
              <a:pPr/>
              <a:t>13</a:t>
            </a:fld>
            <a:endParaRPr lang="en-US" dirty="0"/>
          </a:p>
        </p:txBody>
      </p:sp>
      <p:sp>
        <p:nvSpPr>
          <p:cNvPr id="33" name="Rectangle 32">
            <a:extLst>
              <a:ext uri="{FF2B5EF4-FFF2-40B4-BE49-F238E27FC236}">
                <a16:creationId xmlns:a16="http://schemas.microsoft.com/office/drawing/2014/main" id="{DAC6E8EA-37DC-344D-A98D-70437BAF25E1}"/>
              </a:ext>
            </a:extLst>
          </p:cNvPr>
          <p:cNvSpPr/>
          <p:nvPr/>
        </p:nvSpPr>
        <p:spPr>
          <a:xfrm>
            <a:off x="3591689" y="1917236"/>
            <a:ext cx="3193055" cy="461665"/>
          </a:xfrm>
          <a:prstGeom prst="rect">
            <a:avLst/>
          </a:prstGeom>
        </p:spPr>
        <p:txBody>
          <a:bodyPr wrap="none">
            <a:spAutoFit/>
          </a:bodyPr>
          <a:lstStyle/>
          <a:p>
            <a:pPr algn="ctr"/>
            <a:r>
              <a:rPr lang="en-US" sz="2400" dirty="0"/>
              <a:t>Desired vector = 3 : 2 : 1</a:t>
            </a:r>
          </a:p>
        </p:txBody>
      </p:sp>
      <p:sp>
        <p:nvSpPr>
          <p:cNvPr id="40" name="TextBox 39">
            <a:extLst>
              <a:ext uri="{FF2B5EF4-FFF2-40B4-BE49-F238E27FC236}">
                <a16:creationId xmlns:a16="http://schemas.microsoft.com/office/drawing/2014/main" id="{5A61CF23-69E0-FF42-8C80-D1F334DEDB1E}"/>
              </a:ext>
            </a:extLst>
          </p:cNvPr>
          <p:cNvSpPr txBox="1"/>
          <p:nvPr/>
        </p:nvSpPr>
        <p:spPr>
          <a:xfrm>
            <a:off x="1230312" y="1210515"/>
            <a:ext cx="9731383" cy="523220"/>
          </a:xfrm>
          <a:prstGeom prst="rect">
            <a:avLst/>
          </a:prstGeom>
          <a:noFill/>
        </p:spPr>
        <p:txBody>
          <a:bodyPr wrap="none" rtlCol="0">
            <a:spAutoFit/>
          </a:bodyPr>
          <a:lstStyle/>
          <a:p>
            <a:pPr algn="ctr"/>
            <a:r>
              <a:rPr lang="en-US" sz="2800" dirty="0"/>
              <a:t>New path boundary =  Previous path’s boundary + Path region size</a:t>
            </a:r>
            <a:endParaRPr lang="en-US" sz="2800" dirty="0">
              <a:solidFill>
                <a:srgbClr val="FF0000"/>
              </a:solidFill>
            </a:endParaRPr>
          </a:p>
        </p:txBody>
      </p:sp>
      <p:grpSp>
        <p:nvGrpSpPr>
          <p:cNvPr id="13" name="Group 12">
            <a:extLst>
              <a:ext uri="{FF2B5EF4-FFF2-40B4-BE49-F238E27FC236}">
                <a16:creationId xmlns:a16="http://schemas.microsoft.com/office/drawing/2014/main" id="{0D3608F5-32B5-F147-967F-6A1B50584F9F}"/>
              </a:ext>
            </a:extLst>
          </p:cNvPr>
          <p:cNvGrpSpPr/>
          <p:nvPr/>
        </p:nvGrpSpPr>
        <p:grpSpPr>
          <a:xfrm>
            <a:off x="1472761" y="3480944"/>
            <a:ext cx="6545930" cy="1595854"/>
            <a:chOff x="3151660" y="3441661"/>
            <a:chExt cx="6545930" cy="1595854"/>
          </a:xfrm>
        </p:grpSpPr>
        <p:sp>
          <p:nvSpPr>
            <p:cNvPr id="22" name="TextBox 21">
              <a:extLst>
                <a:ext uri="{FF2B5EF4-FFF2-40B4-BE49-F238E27FC236}">
                  <a16:creationId xmlns:a16="http://schemas.microsoft.com/office/drawing/2014/main" id="{EE48C0F4-CA68-6F44-ADE1-4D26A9FD7F5B}"/>
                </a:ext>
              </a:extLst>
            </p:cNvPr>
            <p:cNvSpPr txBox="1"/>
            <p:nvPr/>
          </p:nvSpPr>
          <p:spPr>
            <a:xfrm>
              <a:off x="4311725" y="4516397"/>
              <a:ext cx="1447956" cy="507831"/>
            </a:xfrm>
            <a:prstGeom prst="rect">
              <a:avLst/>
            </a:prstGeom>
            <a:noFill/>
          </p:spPr>
          <p:txBody>
            <a:bodyPr wrap="square" rtlCol="0">
              <a:spAutoFit/>
            </a:bodyPr>
            <a:lstStyle/>
            <a:p>
              <a:pPr>
                <a:lnSpc>
                  <a:spcPct val="150000"/>
                </a:lnSpc>
              </a:pPr>
              <a:r>
                <a:rPr lang="te-IN" dirty="0"/>
                <a:t> </a:t>
              </a:r>
              <a:endParaRPr lang="en-US" dirty="0"/>
            </a:p>
          </p:txBody>
        </p:sp>
        <p:sp>
          <p:nvSpPr>
            <p:cNvPr id="42" name="Rounded Rectangle 41">
              <a:extLst>
                <a:ext uri="{FF2B5EF4-FFF2-40B4-BE49-F238E27FC236}">
                  <a16:creationId xmlns:a16="http://schemas.microsoft.com/office/drawing/2014/main" id="{64047B40-1094-464C-9311-B432C93E91AA}"/>
                </a:ext>
              </a:extLst>
            </p:cNvPr>
            <p:cNvSpPr/>
            <p:nvPr/>
          </p:nvSpPr>
          <p:spPr>
            <a:xfrm>
              <a:off x="6603557" y="3441661"/>
              <a:ext cx="1315364" cy="1582567"/>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 name="Rectangle 42">
              <a:extLst>
                <a:ext uri="{FF2B5EF4-FFF2-40B4-BE49-F238E27FC236}">
                  <a16:creationId xmlns:a16="http://schemas.microsoft.com/office/drawing/2014/main" id="{08219775-CB54-A84A-849E-414FA11FCBA4}"/>
                </a:ext>
              </a:extLst>
            </p:cNvPr>
            <p:cNvSpPr/>
            <p:nvPr/>
          </p:nvSpPr>
          <p:spPr>
            <a:xfrm>
              <a:off x="6609835" y="3700944"/>
              <a:ext cx="1315364" cy="830997"/>
            </a:xfrm>
            <a:prstGeom prst="rect">
              <a:avLst/>
            </a:prstGeom>
          </p:spPr>
          <p:txBody>
            <a:bodyPr wrap="square">
              <a:spAutoFit/>
            </a:bodyPr>
            <a:lstStyle/>
            <a:p>
              <a:r>
                <a:rPr lang="en-US" sz="2400" dirty="0">
                  <a:latin typeface="Calibri" panose="020F0502020204030204" pitchFamily="34" charset="0"/>
                  <a:cs typeface="Calibri" panose="020F0502020204030204" pitchFamily="34" charset="0"/>
                </a:rPr>
                <a:t>    3+2=5</a:t>
              </a:r>
              <a:endParaRPr lang="en-US" sz="2400" dirty="0"/>
            </a:p>
            <a:p>
              <a:r>
                <a:rPr lang="en-US" sz="2400" dirty="0"/>
                <a:t>  Stage 2</a:t>
              </a:r>
            </a:p>
          </p:txBody>
        </p:sp>
        <p:sp>
          <p:nvSpPr>
            <p:cNvPr id="46" name="Right Arrow 45">
              <a:extLst>
                <a:ext uri="{FF2B5EF4-FFF2-40B4-BE49-F238E27FC236}">
                  <a16:creationId xmlns:a16="http://schemas.microsoft.com/office/drawing/2014/main" id="{D5776BA6-94B7-6E4E-8E62-C9D2A637A427}"/>
                </a:ext>
              </a:extLst>
            </p:cNvPr>
            <p:cNvSpPr/>
            <p:nvPr/>
          </p:nvSpPr>
          <p:spPr>
            <a:xfrm>
              <a:off x="6213034" y="3966377"/>
              <a:ext cx="209550" cy="49128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ight Arrow 48">
              <a:extLst>
                <a:ext uri="{FF2B5EF4-FFF2-40B4-BE49-F238E27FC236}">
                  <a16:creationId xmlns:a16="http://schemas.microsoft.com/office/drawing/2014/main" id="{CFE9335A-73AA-5244-8BBC-86653138F820}"/>
                </a:ext>
              </a:extLst>
            </p:cNvPr>
            <p:cNvSpPr/>
            <p:nvPr/>
          </p:nvSpPr>
          <p:spPr>
            <a:xfrm>
              <a:off x="8036277" y="3954677"/>
              <a:ext cx="209550" cy="49128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Arrow Connector 73">
              <a:extLst>
                <a:ext uri="{FF2B5EF4-FFF2-40B4-BE49-F238E27FC236}">
                  <a16:creationId xmlns:a16="http://schemas.microsoft.com/office/drawing/2014/main" id="{52BD9B14-C3E7-E343-A827-624F9E02F8E5}"/>
                </a:ext>
              </a:extLst>
            </p:cNvPr>
            <p:cNvCxnSpPr>
              <a:cxnSpLocks/>
            </p:cNvCxnSpPr>
            <p:nvPr/>
          </p:nvCxnSpPr>
          <p:spPr>
            <a:xfrm>
              <a:off x="4159123" y="4164766"/>
              <a:ext cx="567292" cy="0"/>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1D16B570-5036-484C-9FE0-8F07CBEF33B6}"/>
                </a:ext>
              </a:extLst>
            </p:cNvPr>
            <p:cNvGrpSpPr/>
            <p:nvPr/>
          </p:nvGrpSpPr>
          <p:grpSpPr>
            <a:xfrm>
              <a:off x="3151660" y="3895354"/>
              <a:ext cx="1276350" cy="511445"/>
              <a:chOff x="2073009" y="4175600"/>
              <a:chExt cx="1276350" cy="511445"/>
            </a:xfrm>
          </p:grpSpPr>
          <p:sp>
            <p:nvSpPr>
              <p:cNvPr id="76" name="Rectangle 75">
                <a:extLst>
                  <a:ext uri="{FF2B5EF4-FFF2-40B4-BE49-F238E27FC236}">
                    <a16:creationId xmlns:a16="http://schemas.microsoft.com/office/drawing/2014/main" id="{E289D493-9A80-964F-95D2-2F0BA1F0F0CA}"/>
                  </a:ext>
                </a:extLst>
              </p:cNvPr>
              <p:cNvSpPr>
                <a:spLocks noChangeAspect="1"/>
              </p:cNvSpPr>
              <p:nvPr/>
            </p:nvSpPr>
            <p:spPr>
              <a:xfrm>
                <a:off x="2288104" y="4175600"/>
                <a:ext cx="781034" cy="486309"/>
              </a:xfrm>
              <a:prstGeom prst="rect">
                <a:avLst/>
              </a:prstGeom>
              <a:solidFill>
                <a:srgbClr val="7030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4AE3A657-1581-194B-A0A2-DEE5E61C3FAF}"/>
                  </a:ext>
                </a:extLst>
              </p:cNvPr>
              <p:cNvSpPr txBox="1"/>
              <p:nvPr/>
            </p:nvSpPr>
            <p:spPr>
              <a:xfrm>
                <a:off x="2073009" y="4286935"/>
                <a:ext cx="1276350" cy="400110"/>
              </a:xfrm>
              <a:prstGeom prst="rect">
                <a:avLst/>
              </a:prstGeom>
              <a:noFill/>
            </p:spPr>
            <p:txBody>
              <a:bodyPr wrap="square" rtlCol="0">
                <a:spAutoFit/>
              </a:bodyPr>
              <a:lstStyle/>
              <a:p>
                <a:pPr algn="ctr"/>
                <a:r>
                  <a:rPr lang="en-US" sz="2000" b="1" dirty="0">
                    <a:solidFill>
                      <a:schemeClr val="bg1"/>
                    </a:solidFill>
                  </a:rPr>
                  <a:t>Probe</a:t>
                </a:r>
                <a:endParaRPr lang="te-IN" sz="2000" b="1" dirty="0">
                  <a:solidFill>
                    <a:schemeClr val="bg1"/>
                  </a:solidFill>
                </a:endParaRPr>
              </a:p>
            </p:txBody>
          </p:sp>
        </p:grpSp>
        <p:sp>
          <p:nvSpPr>
            <p:cNvPr id="48" name="Rounded Rectangle 47">
              <a:extLst>
                <a:ext uri="{FF2B5EF4-FFF2-40B4-BE49-F238E27FC236}">
                  <a16:creationId xmlns:a16="http://schemas.microsoft.com/office/drawing/2014/main" id="{6A8BE802-ADF9-1743-9DB0-F9CBBBD08490}"/>
                </a:ext>
              </a:extLst>
            </p:cNvPr>
            <p:cNvSpPr/>
            <p:nvPr/>
          </p:nvSpPr>
          <p:spPr>
            <a:xfrm>
              <a:off x="4722975" y="3441661"/>
              <a:ext cx="1315364" cy="1582567"/>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 name="Rectangle 49">
              <a:extLst>
                <a:ext uri="{FF2B5EF4-FFF2-40B4-BE49-F238E27FC236}">
                  <a16:creationId xmlns:a16="http://schemas.microsoft.com/office/drawing/2014/main" id="{0526BBE2-9F8F-4A4A-9F26-AD415E3585CD}"/>
                </a:ext>
              </a:extLst>
            </p:cNvPr>
            <p:cNvSpPr/>
            <p:nvPr/>
          </p:nvSpPr>
          <p:spPr>
            <a:xfrm>
              <a:off x="4729253" y="3700944"/>
              <a:ext cx="1315364" cy="830997"/>
            </a:xfrm>
            <a:prstGeom prst="rect">
              <a:avLst/>
            </a:prstGeom>
          </p:spPr>
          <p:txBody>
            <a:bodyPr wrap="square">
              <a:spAutoFit/>
            </a:bodyPr>
            <a:lstStyle/>
            <a:p>
              <a:pPr algn="ctr"/>
              <a:r>
                <a:rPr lang="en-US" sz="2400" dirty="0">
                  <a:latin typeface="Calibri" panose="020F0502020204030204" pitchFamily="34" charset="0"/>
                  <a:cs typeface="Calibri" panose="020F0502020204030204" pitchFamily="34" charset="0"/>
                </a:rPr>
                <a:t>0+3=3</a:t>
              </a:r>
              <a:endParaRPr lang="en-US" sz="2400" dirty="0"/>
            </a:p>
            <a:p>
              <a:r>
                <a:rPr lang="en-US" sz="2400" dirty="0"/>
                <a:t>  Stage 1</a:t>
              </a:r>
            </a:p>
          </p:txBody>
        </p:sp>
        <p:sp>
          <p:nvSpPr>
            <p:cNvPr id="51" name="Rounded Rectangle 50">
              <a:extLst>
                <a:ext uri="{FF2B5EF4-FFF2-40B4-BE49-F238E27FC236}">
                  <a16:creationId xmlns:a16="http://schemas.microsoft.com/office/drawing/2014/main" id="{1755FBB2-1C65-4644-9F66-6B4D0664D7E4}"/>
                </a:ext>
              </a:extLst>
            </p:cNvPr>
            <p:cNvSpPr/>
            <p:nvPr/>
          </p:nvSpPr>
          <p:spPr>
            <a:xfrm>
              <a:off x="8375948" y="3454948"/>
              <a:ext cx="1315364" cy="1582567"/>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2" name="Rectangle 51">
              <a:extLst>
                <a:ext uri="{FF2B5EF4-FFF2-40B4-BE49-F238E27FC236}">
                  <a16:creationId xmlns:a16="http://schemas.microsoft.com/office/drawing/2014/main" id="{AA312133-089C-6C4D-B0AB-E71FADDC60AD}"/>
                </a:ext>
              </a:extLst>
            </p:cNvPr>
            <p:cNvSpPr/>
            <p:nvPr/>
          </p:nvSpPr>
          <p:spPr>
            <a:xfrm>
              <a:off x="8382226" y="3714231"/>
              <a:ext cx="1315364" cy="830997"/>
            </a:xfrm>
            <a:prstGeom prst="rect">
              <a:avLst/>
            </a:prstGeom>
          </p:spPr>
          <p:txBody>
            <a:bodyPr wrap="square">
              <a:spAutoFit/>
            </a:bodyPr>
            <a:lstStyle/>
            <a:p>
              <a:r>
                <a:rPr lang="en-US" sz="2400" dirty="0">
                  <a:latin typeface="Calibri" panose="020F0502020204030204" pitchFamily="34" charset="0"/>
                  <a:cs typeface="Calibri" panose="020F0502020204030204" pitchFamily="34" charset="0"/>
                </a:rPr>
                <a:t>   5+1=6</a:t>
              </a:r>
              <a:endParaRPr lang="en-US" sz="2400" dirty="0"/>
            </a:p>
            <a:p>
              <a:r>
                <a:rPr lang="en-US" sz="2400" dirty="0"/>
                <a:t>  Stage 3</a:t>
              </a:r>
            </a:p>
          </p:txBody>
        </p:sp>
      </p:grpSp>
      <p:sp>
        <p:nvSpPr>
          <p:cNvPr id="38" name="Rounded Rectangle 37">
            <a:extLst>
              <a:ext uri="{FF2B5EF4-FFF2-40B4-BE49-F238E27FC236}">
                <a16:creationId xmlns:a16="http://schemas.microsoft.com/office/drawing/2014/main" id="{06475C2D-8C55-0C4D-B070-614CDD1AD071}"/>
              </a:ext>
            </a:extLst>
          </p:cNvPr>
          <p:cNvSpPr/>
          <p:nvPr/>
        </p:nvSpPr>
        <p:spPr>
          <a:xfrm>
            <a:off x="6784744" y="2474957"/>
            <a:ext cx="917741" cy="54573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a:t>
            </a:r>
          </a:p>
        </p:txBody>
      </p:sp>
      <p:sp>
        <p:nvSpPr>
          <p:cNvPr id="39" name="Rounded Rectangle 38">
            <a:extLst>
              <a:ext uri="{FF2B5EF4-FFF2-40B4-BE49-F238E27FC236}">
                <a16:creationId xmlns:a16="http://schemas.microsoft.com/office/drawing/2014/main" id="{62AFD1EC-84F4-714E-9E24-5670B803DDBE}"/>
              </a:ext>
            </a:extLst>
          </p:cNvPr>
          <p:cNvSpPr/>
          <p:nvPr/>
        </p:nvSpPr>
        <p:spPr>
          <a:xfrm>
            <a:off x="5355993" y="2474713"/>
            <a:ext cx="1428751" cy="54573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a:t>
            </a:r>
          </a:p>
        </p:txBody>
      </p:sp>
      <p:sp>
        <p:nvSpPr>
          <p:cNvPr id="41" name="Rounded Rectangle 40">
            <a:extLst>
              <a:ext uri="{FF2B5EF4-FFF2-40B4-BE49-F238E27FC236}">
                <a16:creationId xmlns:a16="http://schemas.microsoft.com/office/drawing/2014/main" id="{45C56642-7B80-9F45-9E09-0B6FD3673B80}"/>
              </a:ext>
            </a:extLst>
          </p:cNvPr>
          <p:cNvSpPr/>
          <p:nvPr/>
        </p:nvSpPr>
        <p:spPr>
          <a:xfrm>
            <a:off x="2912285" y="2470209"/>
            <a:ext cx="2443708" cy="54573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a:t>
            </a:r>
          </a:p>
        </p:txBody>
      </p:sp>
      <p:sp>
        <p:nvSpPr>
          <p:cNvPr id="54" name="Rectangle 53">
            <a:extLst>
              <a:ext uri="{FF2B5EF4-FFF2-40B4-BE49-F238E27FC236}">
                <a16:creationId xmlns:a16="http://schemas.microsoft.com/office/drawing/2014/main" id="{546DB934-D9D8-7A4E-A789-635469481CA4}"/>
              </a:ext>
            </a:extLst>
          </p:cNvPr>
          <p:cNvSpPr/>
          <p:nvPr/>
        </p:nvSpPr>
        <p:spPr>
          <a:xfrm>
            <a:off x="2815693" y="2992160"/>
            <a:ext cx="2795045" cy="461665"/>
          </a:xfrm>
          <a:prstGeom prst="rect">
            <a:avLst/>
          </a:prstGeom>
        </p:spPr>
        <p:txBody>
          <a:bodyPr wrap="square">
            <a:spAutoFit/>
          </a:bodyPr>
          <a:lstStyle/>
          <a:p>
            <a:r>
              <a:rPr lang="en-US" sz="2400" dirty="0">
                <a:latin typeface="Calibri" panose="020F0502020204030204" pitchFamily="34" charset="0"/>
                <a:cs typeface="Calibri" panose="020F0502020204030204" pitchFamily="34" charset="0"/>
              </a:rPr>
              <a:t>0                       0+3=3</a:t>
            </a:r>
          </a:p>
        </p:txBody>
      </p:sp>
      <p:sp>
        <p:nvSpPr>
          <p:cNvPr id="55" name="TextBox 54">
            <a:extLst>
              <a:ext uri="{FF2B5EF4-FFF2-40B4-BE49-F238E27FC236}">
                <a16:creationId xmlns:a16="http://schemas.microsoft.com/office/drawing/2014/main" id="{AAB3963C-A44B-274C-BD23-BA308FD30202}"/>
              </a:ext>
            </a:extLst>
          </p:cNvPr>
          <p:cNvSpPr txBox="1"/>
          <p:nvPr/>
        </p:nvSpPr>
        <p:spPr>
          <a:xfrm>
            <a:off x="2761475" y="5346946"/>
            <a:ext cx="5166927" cy="830997"/>
          </a:xfrm>
          <a:prstGeom prst="rect">
            <a:avLst/>
          </a:prstGeom>
          <a:noFill/>
        </p:spPr>
        <p:txBody>
          <a:bodyPr wrap="none" rtlCol="0">
            <a:spAutoFit/>
          </a:bodyPr>
          <a:lstStyle/>
          <a:p>
            <a:r>
              <a:rPr lang="en-US" sz="2400" dirty="0">
                <a:solidFill>
                  <a:srgbClr val="00B050"/>
                </a:solidFill>
              </a:rPr>
              <a:t>One per-packet access to stage registers</a:t>
            </a:r>
          </a:p>
          <a:p>
            <a:r>
              <a:rPr lang="en-US" sz="2400" dirty="0">
                <a:solidFill>
                  <a:srgbClr val="00B050"/>
                </a:solidFill>
              </a:rPr>
              <a:t>Read-write in the same stage</a:t>
            </a:r>
          </a:p>
        </p:txBody>
      </p:sp>
      <p:sp>
        <p:nvSpPr>
          <p:cNvPr id="4" name="Rectangle 3">
            <a:extLst>
              <a:ext uri="{FF2B5EF4-FFF2-40B4-BE49-F238E27FC236}">
                <a16:creationId xmlns:a16="http://schemas.microsoft.com/office/drawing/2014/main" id="{EEF4F6D7-1DEA-9B43-9AF8-D94D702DA8A6}"/>
              </a:ext>
            </a:extLst>
          </p:cNvPr>
          <p:cNvSpPr/>
          <p:nvPr/>
        </p:nvSpPr>
        <p:spPr>
          <a:xfrm>
            <a:off x="6078080" y="2972950"/>
            <a:ext cx="1102569" cy="461665"/>
          </a:xfrm>
          <a:prstGeom prst="rect">
            <a:avLst/>
          </a:prstGeom>
        </p:spPr>
        <p:txBody>
          <a:bodyPr wrap="square">
            <a:spAutoFit/>
          </a:bodyPr>
          <a:lstStyle/>
          <a:p>
            <a:r>
              <a:rPr lang="en-US" sz="2400" dirty="0">
                <a:latin typeface="Calibri" panose="020F0502020204030204" pitchFamily="34" charset="0"/>
                <a:cs typeface="Calibri" panose="020F0502020204030204" pitchFamily="34" charset="0"/>
              </a:rPr>
              <a:t>3+2=5</a:t>
            </a:r>
          </a:p>
        </p:txBody>
      </p:sp>
      <p:sp>
        <p:nvSpPr>
          <p:cNvPr id="5" name="Rectangle 4">
            <a:extLst>
              <a:ext uri="{FF2B5EF4-FFF2-40B4-BE49-F238E27FC236}">
                <a16:creationId xmlns:a16="http://schemas.microsoft.com/office/drawing/2014/main" id="{BD669572-C019-A74F-8EEC-A4448DCBD4BD}"/>
              </a:ext>
            </a:extLst>
          </p:cNvPr>
          <p:cNvSpPr/>
          <p:nvPr/>
        </p:nvSpPr>
        <p:spPr>
          <a:xfrm>
            <a:off x="7354460" y="2975848"/>
            <a:ext cx="958917" cy="461665"/>
          </a:xfrm>
          <a:prstGeom prst="rect">
            <a:avLst/>
          </a:prstGeom>
        </p:spPr>
        <p:txBody>
          <a:bodyPr wrap="square">
            <a:spAutoFit/>
          </a:bodyPr>
          <a:lstStyle/>
          <a:p>
            <a:r>
              <a:rPr lang="en-US" sz="2400" dirty="0">
                <a:latin typeface="Calibri" panose="020F0502020204030204" pitchFamily="34" charset="0"/>
                <a:cs typeface="Calibri" panose="020F0502020204030204" pitchFamily="34" charset="0"/>
              </a:rPr>
              <a:t>5+1=6</a:t>
            </a:r>
          </a:p>
        </p:txBody>
      </p:sp>
      <p:cxnSp>
        <p:nvCxnSpPr>
          <p:cNvPr id="30" name="Straight Arrow Connector 29">
            <a:extLst>
              <a:ext uri="{FF2B5EF4-FFF2-40B4-BE49-F238E27FC236}">
                <a16:creationId xmlns:a16="http://schemas.microsoft.com/office/drawing/2014/main" id="{2EECBFE8-EC06-A748-A616-7C8487206588}"/>
              </a:ext>
            </a:extLst>
          </p:cNvPr>
          <p:cNvCxnSpPr>
            <a:cxnSpLocks/>
          </p:cNvCxnSpPr>
          <p:nvPr/>
        </p:nvCxnSpPr>
        <p:spPr>
          <a:xfrm flipH="1">
            <a:off x="8370367" y="3217760"/>
            <a:ext cx="48636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1C63341-C94C-1949-A337-30BA3721E45C}"/>
              </a:ext>
            </a:extLst>
          </p:cNvPr>
          <p:cNvSpPr txBox="1"/>
          <p:nvPr/>
        </p:nvSpPr>
        <p:spPr>
          <a:xfrm>
            <a:off x="8856732" y="2901095"/>
            <a:ext cx="2916168" cy="923330"/>
          </a:xfrm>
          <a:prstGeom prst="rect">
            <a:avLst/>
          </a:prstGeom>
          <a:noFill/>
        </p:spPr>
        <p:txBody>
          <a:bodyPr wrap="square" rtlCol="0">
            <a:spAutoFit/>
          </a:bodyPr>
          <a:lstStyle/>
          <a:p>
            <a:pPr algn="ctr"/>
            <a:r>
              <a:rPr lang="en-US" dirty="0"/>
              <a:t>Used per-stage SALUs to execute addition operation</a:t>
            </a:r>
          </a:p>
          <a:p>
            <a:pPr algn="ctr"/>
            <a:endParaRPr lang="en-US" dirty="0"/>
          </a:p>
        </p:txBody>
      </p:sp>
      <p:pic>
        <p:nvPicPr>
          <p:cNvPr id="7" name="Graphic 6" descr="Checkmark">
            <a:extLst>
              <a:ext uri="{FF2B5EF4-FFF2-40B4-BE49-F238E27FC236}">
                <a16:creationId xmlns:a16="http://schemas.microsoft.com/office/drawing/2014/main" id="{4272DA9A-8581-CA47-8EE6-D006907623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38474" y="5458466"/>
            <a:ext cx="323001" cy="323001"/>
          </a:xfrm>
          <a:prstGeom prst="rect">
            <a:avLst/>
          </a:prstGeom>
        </p:spPr>
      </p:pic>
      <p:pic>
        <p:nvPicPr>
          <p:cNvPr id="34" name="Graphic 33" descr="Checkmark">
            <a:extLst>
              <a:ext uri="{FF2B5EF4-FFF2-40B4-BE49-F238E27FC236}">
                <a16:creationId xmlns:a16="http://schemas.microsoft.com/office/drawing/2014/main" id="{49335221-7D44-004B-B267-F89E29C2D6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25820" y="5813099"/>
            <a:ext cx="323001" cy="323001"/>
          </a:xfrm>
          <a:prstGeom prst="rect">
            <a:avLst/>
          </a:prstGeom>
        </p:spPr>
      </p:pic>
      <p:sp>
        <p:nvSpPr>
          <p:cNvPr id="8" name="Right Brace 7">
            <a:extLst>
              <a:ext uri="{FF2B5EF4-FFF2-40B4-BE49-F238E27FC236}">
                <a16:creationId xmlns:a16="http://schemas.microsoft.com/office/drawing/2014/main" id="{39A3DAB9-EEB5-5B47-BB5D-2F97B12A51A8}"/>
              </a:ext>
            </a:extLst>
          </p:cNvPr>
          <p:cNvSpPr/>
          <p:nvPr/>
        </p:nvSpPr>
        <p:spPr>
          <a:xfrm>
            <a:off x="7928402" y="5477384"/>
            <a:ext cx="216719" cy="658069"/>
          </a:xfrm>
          <a:prstGeom prst="rightBrace">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1"/>
              </a:solidFill>
            </a:endParaRPr>
          </a:p>
        </p:txBody>
      </p:sp>
      <p:sp>
        <p:nvSpPr>
          <p:cNvPr id="10" name="Rectangle 9">
            <a:extLst>
              <a:ext uri="{FF2B5EF4-FFF2-40B4-BE49-F238E27FC236}">
                <a16:creationId xmlns:a16="http://schemas.microsoft.com/office/drawing/2014/main" id="{E5442CD7-280C-BC47-9AB0-7B43F103B24C}"/>
              </a:ext>
            </a:extLst>
          </p:cNvPr>
          <p:cNvSpPr/>
          <p:nvPr/>
        </p:nvSpPr>
        <p:spPr>
          <a:xfrm>
            <a:off x="8225625" y="5502197"/>
            <a:ext cx="2736070" cy="523220"/>
          </a:xfrm>
          <a:prstGeom prst="rect">
            <a:avLst/>
          </a:prstGeom>
        </p:spPr>
        <p:txBody>
          <a:bodyPr wrap="none">
            <a:spAutoFit/>
          </a:bodyPr>
          <a:lstStyle/>
          <a:p>
            <a:r>
              <a:rPr lang="en-US" sz="2800" b="1" dirty="0">
                <a:solidFill>
                  <a:schemeClr val="accent1"/>
                </a:solidFill>
              </a:rPr>
              <a:t>Fast and efficient</a:t>
            </a:r>
          </a:p>
        </p:txBody>
      </p:sp>
    </p:spTree>
    <p:custDataLst>
      <p:tags r:id="rId1"/>
    </p:custDataLst>
    <p:extLst>
      <p:ext uri="{BB962C8B-B14F-4D97-AF65-F5344CB8AC3E}">
        <p14:creationId xmlns:p14="http://schemas.microsoft.com/office/powerpoint/2010/main" val="355424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8" grpId="0" animBg="1"/>
      <p:bldP spid="39" grpId="0" animBg="1"/>
      <p:bldP spid="41" grpId="0" animBg="1"/>
      <p:bldP spid="54" grpId="0"/>
      <p:bldP spid="55" grpId="0"/>
      <p:bldP spid="4" grpId="0"/>
      <p:bldP spid="5" grpId="0"/>
      <p:bldP spid="31" grpId="0"/>
      <p:bldP spid="8"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A8282-D597-194F-BDB3-AFBB55E5DAFA}"/>
              </a:ext>
            </a:extLst>
          </p:cNvPr>
          <p:cNvSpPr>
            <a:spLocks noGrp="1"/>
          </p:cNvSpPr>
          <p:nvPr>
            <p:ph type="title"/>
          </p:nvPr>
        </p:nvSpPr>
        <p:spPr/>
        <p:txBody>
          <a:bodyPr/>
          <a:lstStyle/>
          <a:p>
            <a:r>
              <a:rPr lang="en-US" dirty="0"/>
              <a:t>Evaluation</a:t>
            </a:r>
          </a:p>
        </p:txBody>
      </p:sp>
      <p:sp>
        <p:nvSpPr>
          <p:cNvPr id="3" name="Content Placeholder 2">
            <a:extLst>
              <a:ext uri="{FF2B5EF4-FFF2-40B4-BE49-F238E27FC236}">
                <a16:creationId xmlns:a16="http://schemas.microsoft.com/office/drawing/2014/main" id="{F0082764-FE95-4944-BE4E-43195B09966E}"/>
              </a:ext>
            </a:extLst>
          </p:cNvPr>
          <p:cNvSpPr>
            <a:spLocks noGrp="1"/>
          </p:cNvSpPr>
          <p:nvPr>
            <p:ph idx="1"/>
          </p:nvPr>
        </p:nvSpPr>
        <p:spPr/>
        <p:txBody>
          <a:bodyPr/>
          <a:lstStyle/>
          <a:p>
            <a:r>
              <a:rPr lang="en-US" dirty="0"/>
              <a:t>Prototype: Bmv2</a:t>
            </a:r>
          </a:p>
          <a:p>
            <a:r>
              <a:rPr lang="en-US" dirty="0"/>
              <a:t>Environment: Ns3</a:t>
            </a:r>
          </a:p>
          <a:p>
            <a:r>
              <a:rPr lang="en-US" dirty="0"/>
              <a:t>Workload: </a:t>
            </a:r>
          </a:p>
          <a:p>
            <a:pPr lvl="1"/>
            <a:r>
              <a:rPr lang="en-US" altLang="zh-TW" dirty="0"/>
              <a:t>Web search </a:t>
            </a:r>
            <a:r>
              <a:rPr lang="en-US" altLang="zh-TW" sz="2000" dirty="0"/>
              <a:t>[</a:t>
            </a:r>
            <a:r>
              <a:rPr lang="en-US" altLang="zh-TW" sz="2000" dirty="0">
                <a:solidFill>
                  <a:schemeClr val="accent2"/>
                </a:solidFill>
              </a:rPr>
              <a:t>Alizadeh-SIGCOMM’15</a:t>
            </a:r>
            <a:r>
              <a:rPr lang="en-US" altLang="zh-TW" sz="2000" dirty="0"/>
              <a:t>]</a:t>
            </a:r>
            <a:endParaRPr lang="en-US" dirty="0"/>
          </a:p>
          <a:p>
            <a:r>
              <a:rPr lang="en-US" dirty="0"/>
              <a:t>Schemes</a:t>
            </a:r>
          </a:p>
          <a:p>
            <a:pPr lvl="1"/>
            <a:r>
              <a:rPr lang="en-US" dirty="0"/>
              <a:t>CP (Control plane): slow adaptation</a:t>
            </a:r>
          </a:p>
          <a:p>
            <a:pPr lvl="1"/>
            <a:r>
              <a:rPr lang="en-US" dirty="0"/>
              <a:t>Hula: fast but single best path</a:t>
            </a:r>
          </a:p>
          <a:p>
            <a:pPr lvl="1"/>
            <a:r>
              <a:rPr lang="en-US" dirty="0"/>
              <a:t>ECMP: traffic splitting but no adaptation </a:t>
            </a:r>
          </a:p>
          <a:p>
            <a:pPr lvl="1"/>
            <a:r>
              <a:rPr lang="en-US" dirty="0"/>
              <a:t>DASH: traffic splitting and fast adaptation</a:t>
            </a:r>
          </a:p>
        </p:txBody>
      </p:sp>
      <p:sp>
        <p:nvSpPr>
          <p:cNvPr id="4" name="Slide Number Placeholder 3">
            <a:extLst>
              <a:ext uri="{FF2B5EF4-FFF2-40B4-BE49-F238E27FC236}">
                <a16:creationId xmlns:a16="http://schemas.microsoft.com/office/drawing/2014/main" id="{D8C981ED-1A10-1B47-8326-02BAE8F67836}"/>
              </a:ext>
            </a:extLst>
          </p:cNvPr>
          <p:cNvSpPr>
            <a:spLocks noGrp="1"/>
          </p:cNvSpPr>
          <p:nvPr>
            <p:ph type="sldNum" sz="quarter" idx="12"/>
          </p:nvPr>
        </p:nvSpPr>
        <p:spPr/>
        <p:txBody>
          <a:bodyPr/>
          <a:lstStyle/>
          <a:p>
            <a:fld id="{926CDB58-585B-A242-B264-C36E4D70C38E}" type="slidenum">
              <a:rPr lang="en-US" smtClean="0"/>
              <a:pPr/>
              <a:t>14</a:t>
            </a:fld>
            <a:endParaRPr lang="en-US" dirty="0"/>
          </a:p>
        </p:txBody>
      </p:sp>
      <p:sp>
        <p:nvSpPr>
          <p:cNvPr id="8" name="文字方塊 7">
            <a:extLst>
              <a:ext uri="{FF2B5EF4-FFF2-40B4-BE49-F238E27FC236}">
                <a16:creationId xmlns:a16="http://schemas.microsoft.com/office/drawing/2014/main" id="{FA336D10-A796-4652-88DB-1C4B71F0CFD6}"/>
              </a:ext>
            </a:extLst>
          </p:cNvPr>
          <p:cNvSpPr txBox="1"/>
          <p:nvPr/>
        </p:nvSpPr>
        <p:spPr>
          <a:xfrm>
            <a:off x="8143056" y="1585981"/>
            <a:ext cx="3240439" cy="584775"/>
          </a:xfrm>
          <a:prstGeom prst="rect">
            <a:avLst/>
          </a:prstGeom>
          <a:noFill/>
        </p:spPr>
        <p:txBody>
          <a:bodyPr wrap="none" rtlCol="0">
            <a:spAutoFit/>
          </a:bodyPr>
          <a:lstStyle/>
          <a:p>
            <a:r>
              <a:rPr lang="en-US" altLang="zh-TW" sz="3200" dirty="0"/>
              <a:t>Symmetric </a:t>
            </a:r>
            <a:r>
              <a:rPr lang="en-US" altLang="zh-TW" sz="3200" dirty="0" err="1"/>
              <a:t>Fattree</a:t>
            </a:r>
            <a:endParaRPr lang="zh-TW" altLang="en-US" sz="3200" dirty="0"/>
          </a:p>
        </p:txBody>
      </p:sp>
      <p:grpSp>
        <p:nvGrpSpPr>
          <p:cNvPr id="38" name="群組 37">
            <a:extLst>
              <a:ext uri="{FF2B5EF4-FFF2-40B4-BE49-F238E27FC236}">
                <a16:creationId xmlns:a16="http://schemas.microsoft.com/office/drawing/2014/main" id="{DD0E4900-030A-4EED-B9AB-ECABF6C6E131}"/>
              </a:ext>
            </a:extLst>
          </p:cNvPr>
          <p:cNvGrpSpPr/>
          <p:nvPr/>
        </p:nvGrpSpPr>
        <p:grpSpPr>
          <a:xfrm>
            <a:off x="7267020" y="2426970"/>
            <a:ext cx="4547790" cy="3572429"/>
            <a:chOff x="7267020" y="2426970"/>
            <a:chExt cx="4547790" cy="3572429"/>
          </a:xfrm>
        </p:grpSpPr>
        <p:grpSp>
          <p:nvGrpSpPr>
            <p:cNvPr id="24" name="群組 23">
              <a:extLst>
                <a:ext uri="{FF2B5EF4-FFF2-40B4-BE49-F238E27FC236}">
                  <a16:creationId xmlns:a16="http://schemas.microsoft.com/office/drawing/2014/main" id="{30F859B1-7F30-41F3-866C-77E7C1CCF10D}"/>
                </a:ext>
              </a:extLst>
            </p:cNvPr>
            <p:cNvGrpSpPr/>
            <p:nvPr/>
          </p:nvGrpSpPr>
          <p:grpSpPr>
            <a:xfrm>
              <a:off x="8101146" y="5006340"/>
              <a:ext cx="3713664" cy="114300"/>
              <a:chOff x="8101146" y="5006340"/>
              <a:chExt cx="3713664" cy="114300"/>
            </a:xfrm>
          </p:grpSpPr>
          <p:cxnSp>
            <p:nvCxnSpPr>
              <p:cNvPr id="6" name="直線接點 5">
                <a:extLst>
                  <a:ext uri="{FF2B5EF4-FFF2-40B4-BE49-F238E27FC236}">
                    <a16:creationId xmlns:a16="http://schemas.microsoft.com/office/drawing/2014/main" id="{E6045E57-F53D-4BBC-BF91-6FFEDA409B8C}"/>
                  </a:ext>
                </a:extLst>
              </p:cNvPr>
              <p:cNvCxnSpPr/>
              <p:nvPr/>
            </p:nvCxnSpPr>
            <p:spPr>
              <a:xfrm>
                <a:off x="8101146" y="5120640"/>
                <a:ext cx="37136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接點 8">
                <a:extLst>
                  <a:ext uri="{FF2B5EF4-FFF2-40B4-BE49-F238E27FC236}">
                    <a16:creationId xmlns:a16="http://schemas.microsoft.com/office/drawing/2014/main" id="{434A5B9F-FA62-4EC4-8112-3FD4BCDCBDF9}"/>
                  </a:ext>
                </a:extLst>
              </p:cNvPr>
              <p:cNvCxnSpPr>
                <a:cxnSpLocks/>
              </p:cNvCxnSpPr>
              <p:nvPr/>
            </p:nvCxnSpPr>
            <p:spPr>
              <a:xfrm flipV="1">
                <a:off x="11471910" y="5006340"/>
                <a:ext cx="0" cy="1143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接點 12">
                <a:extLst>
                  <a:ext uri="{FF2B5EF4-FFF2-40B4-BE49-F238E27FC236}">
                    <a16:creationId xmlns:a16="http://schemas.microsoft.com/office/drawing/2014/main" id="{CE3FA377-38E3-4E5A-9067-6056009C163E}"/>
                  </a:ext>
                </a:extLst>
              </p:cNvPr>
              <p:cNvCxnSpPr>
                <a:cxnSpLocks/>
              </p:cNvCxnSpPr>
              <p:nvPr/>
            </p:nvCxnSpPr>
            <p:spPr>
              <a:xfrm flipV="1">
                <a:off x="10725150" y="5006340"/>
                <a:ext cx="0" cy="1143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接點 13">
                <a:extLst>
                  <a:ext uri="{FF2B5EF4-FFF2-40B4-BE49-F238E27FC236}">
                    <a16:creationId xmlns:a16="http://schemas.microsoft.com/office/drawing/2014/main" id="{E51EA41B-DB84-4342-8745-B182D9DE07CB}"/>
                  </a:ext>
                </a:extLst>
              </p:cNvPr>
              <p:cNvCxnSpPr>
                <a:cxnSpLocks/>
              </p:cNvCxnSpPr>
              <p:nvPr/>
            </p:nvCxnSpPr>
            <p:spPr>
              <a:xfrm flipV="1">
                <a:off x="9974580" y="5006340"/>
                <a:ext cx="0" cy="1143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接點 14">
                <a:extLst>
                  <a:ext uri="{FF2B5EF4-FFF2-40B4-BE49-F238E27FC236}">
                    <a16:creationId xmlns:a16="http://schemas.microsoft.com/office/drawing/2014/main" id="{EBAF9E81-E2B7-4578-88BA-F093EA5630BC}"/>
                  </a:ext>
                </a:extLst>
              </p:cNvPr>
              <p:cNvCxnSpPr>
                <a:cxnSpLocks/>
              </p:cNvCxnSpPr>
              <p:nvPr/>
            </p:nvCxnSpPr>
            <p:spPr>
              <a:xfrm flipV="1">
                <a:off x="9227820" y="5006340"/>
                <a:ext cx="0" cy="1143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接點 15">
                <a:extLst>
                  <a:ext uri="{FF2B5EF4-FFF2-40B4-BE49-F238E27FC236}">
                    <a16:creationId xmlns:a16="http://schemas.microsoft.com/office/drawing/2014/main" id="{2E6719C3-39DF-4911-9E5F-00ED5554EF43}"/>
                  </a:ext>
                </a:extLst>
              </p:cNvPr>
              <p:cNvCxnSpPr>
                <a:cxnSpLocks/>
              </p:cNvCxnSpPr>
              <p:nvPr/>
            </p:nvCxnSpPr>
            <p:spPr>
              <a:xfrm flipV="1">
                <a:off x="8484870" y="5006340"/>
                <a:ext cx="0" cy="1143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群組 24">
              <a:extLst>
                <a:ext uri="{FF2B5EF4-FFF2-40B4-BE49-F238E27FC236}">
                  <a16:creationId xmlns:a16="http://schemas.microsoft.com/office/drawing/2014/main" id="{F13F492D-E826-4533-ACFB-79FEF3C608A4}"/>
                </a:ext>
              </a:extLst>
            </p:cNvPr>
            <p:cNvGrpSpPr/>
            <p:nvPr/>
          </p:nvGrpSpPr>
          <p:grpSpPr>
            <a:xfrm>
              <a:off x="8101146" y="2426970"/>
              <a:ext cx="114300" cy="2701290"/>
              <a:chOff x="8101146" y="2426970"/>
              <a:chExt cx="114300" cy="2701290"/>
            </a:xfrm>
          </p:grpSpPr>
          <p:cxnSp>
            <p:nvCxnSpPr>
              <p:cNvPr id="17" name="直線接點 16">
                <a:extLst>
                  <a:ext uri="{FF2B5EF4-FFF2-40B4-BE49-F238E27FC236}">
                    <a16:creationId xmlns:a16="http://schemas.microsoft.com/office/drawing/2014/main" id="{CF091B9E-A162-4095-A5A0-FD60D4776AEF}"/>
                  </a:ext>
                </a:extLst>
              </p:cNvPr>
              <p:cNvCxnSpPr>
                <a:cxnSpLocks/>
              </p:cNvCxnSpPr>
              <p:nvPr/>
            </p:nvCxnSpPr>
            <p:spPr>
              <a:xfrm flipV="1">
                <a:off x="8107404" y="2426970"/>
                <a:ext cx="0" cy="27012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A924B45E-70FD-4F33-BF21-BE8ECBAAEB16}"/>
                  </a:ext>
                </a:extLst>
              </p:cNvPr>
              <p:cNvCxnSpPr>
                <a:cxnSpLocks/>
              </p:cNvCxnSpPr>
              <p:nvPr/>
            </p:nvCxnSpPr>
            <p:spPr>
              <a:xfrm rot="16200000" flipV="1">
                <a:off x="8158296" y="4248150"/>
                <a:ext cx="0" cy="1143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00B18E8B-0C53-4385-9053-456D12B71D13}"/>
                  </a:ext>
                </a:extLst>
              </p:cNvPr>
              <p:cNvCxnSpPr>
                <a:cxnSpLocks/>
              </p:cNvCxnSpPr>
              <p:nvPr/>
            </p:nvCxnSpPr>
            <p:spPr>
              <a:xfrm rot="16200000" flipV="1">
                <a:off x="8158296" y="3444240"/>
                <a:ext cx="0" cy="1143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接點 21">
                <a:extLst>
                  <a:ext uri="{FF2B5EF4-FFF2-40B4-BE49-F238E27FC236}">
                    <a16:creationId xmlns:a16="http://schemas.microsoft.com/office/drawing/2014/main" id="{F5BE60C7-4565-47F9-9102-01FBA1B3D7DD}"/>
                  </a:ext>
                </a:extLst>
              </p:cNvPr>
              <p:cNvCxnSpPr>
                <a:cxnSpLocks/>
              </p:cNvCxnSpPr>
              <p:nvPr/>
            </p:nvCxnSpPr>
            <p:spPr>
              <a:xfrm rot="16200000" flipV="1">
                <a:off x="8158296" y="2644140"/>
                <a:ext cx="0" cy="1143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群組 33">
              <a:extLst>
                <a:ext uri="{FF2B5EF4-FFF2-40B4-BE49-F238E27FC236}">
                  <a16:creationId xmlns:a16="http://schemas.microsoft.com/office/drawing/2014/main" id="{700E1D4C-FBED-446E-941A-EE1BD33C3FB9}"/>
                </a:ext>
              </a:extLst>
            </p:cNvPr>
            <p:cNvGrpSpPr/>
            <p:nvPr/>
          </p:nvGrpSpPr>
          <p:grpSpPr>
            <a:xfrm>
              <a:off x="8271335" y="5154502"/>
              <a:ext cx="3467449" cy="461665"/>
              <a:chOff x="8271335" y="5154502"/>
              <a:chExt cx="3467449" cy="461665"/>
            </a:xfrm>
          </p:grpSpPr>
          <p:sp>
            <p:nvSpPr>
              <p:cNvPr id="23" name="文字方塊 22">
                <a:extLst>
                  <a:ext uri="{FF2B5EF4-FFF2-40B4-BE49-F238E27FC236}">
                    <a16:creationId xmlns:a16="http://schemas.microsoft.com/office/drawing/2014/main" id="{60871D1B-D122-458C-9F75-9291FCD709D0}"/>
                  </a:ext>
                </a:extLst>
              </p:cNvPr>
              <p:cNvSpPr txBox="1"/>
              <p:nvPr/>
            </p:nvSpPr>
            <p:spPr>
              <a:xfrm>
                <a:off x="8271335" y="5154502"/>
                <a:ext cx="495649" cy="461665"/>
              </a:xfrm>
              <a:prstGeom prst="rect">
                <a:avLst/>
              </a:prstGeom>
              <a:noFill/>
            </p:spPr>
            <p:txBody>
              <a:bodyPr wrap="none" rtlCol="0">
                <a:spAutoFit/>
              </a:bodyPr>
              <a:lstStyle/>
              <a:p>
                <a:pPr algn="r"/>
                <a:r>
                  <a:rPr lang="en-US" altLang="zh-TW" sz="2400" dirty="0"/>
                  <a:t>10</a:t>
                </a:r>
                <a:endParaRPr lang="zh-TW" altLang="en-US" sz="2400" dirty="0"/>
              </a:p>
            </p:txBody>
          </p:sp>
          <p:sp>
            <p:nvSpPr>
              <p:cNvPr id="26" name="文字方塊 25">
                <a:extLst>
                  <a:ext uri="{FF2B5EF4-FFF2-40B4-BE49-F238E27FC236}">
                    <a16:creationId xmlns:a16="http://schemas.microsoft.com/office/drawing/2014/main" id="{93F58AD7-DB9E-4E09-8663-E9F917C41BCC}"/>
                  </a:ext>
                </a:extLst>
              </p:cNvPr>
              <p:cNvSpPr txBox="1"/>
              <p:nvPr/>
            </p:nvSpPr>
            <p:spPr>
              <a:xfrm>
                <a:off x="9014284" y="5154502"/>
                <a:ext cx="495650" cy="461665"/>
              </a:xfrm>
              <a:prstGeom prst="rect">
                <a:avLst/>
              </a:prstGeom>
              <a:noFill/>
            </p:spPr>
            <p:txBody>
              <a:bodyPr wrap="none" rtlCol="0">
                <a:spAutoFit/>
              </a:bodyPr>
              <a:lstStyle/>
              <a:p>
                <a:pPr algn="r"/>
                <a:r>
                  <a:rPr lang="en-US" altLang="zh-TW" sz="2400" dirty="0"/>
                  <a:t>30</a:t>
                </a:r>
                <a:endParaRPr lang="zh-TW" altLang="en-US" sz="2400" dirty="0"/>
              </a:p>
            </p:txBody>
          </p:sp>
          <p:sp>
            <p:nvSpPr>
              <p:cNvPr id="27" name="文字方塊 26">
                <a:extLst>
                  <a:ext uri="{FF2B5EF4-FFF2-40B4-BE49-F238E27FC236}">
                    <a16:creationId xmlns:a16="http://schemas.microsoft.com/office/drawing/2014/main" id="{D3BDD04E-1EC7-4903-85BB-69017725928A}"/>
                  </a:ext>
                </a:extLst>
              </p:cNvPr>
              <p:cNvSpPr txBox="1"/>
              <p:nvPr/>
            </p:nvSpPr>
            <p:spPr>
              <a:xfrm>
                <a:off x="9757234" y="5154502"/>
                <a:ext cx="495650" cy="461665"/>
              </a:xfrm>
              <a:prstGeom prst="rect">
                <a:avLst/>
              </a:prstGeom>
              <a:noFill/>
            </p:spPr>
            <p:txBody>
              <a:bodyPr wrap="none" rtlCol="0">
                <a:spAutoFit/>
              </a:bodyPr>
              <a:lstStyle/>
              <a:p>
                <a:pPr algn="r"/>
                <a:r>
                  <a:rPr lang="en-US" altLang="zh-TW" sz="2400" dirty="0"/>
                  <a:t>50</a:t>
                </a:r>
                <a:endParaRPr lang="zh-TW" altLang="en-US" sz="2400" dirty="0"/>
              </a:p>
            </p:txBody>
          </p:sp>
          <p:sp>
            <p:nvSpPr>
              <p:cNvPr id="28" name="文字方塊 27">
                <a:extLst>
                  <a:ext uri="{FF2B5EF4-FFF2-40B4-BE49-F238E27FC236}">
                    <a16:creationId xmlns:a16="http://schemas.microsoft.com/office/drawing/2014/main" id="{64316868-E71E-48B3-AE5F-2645702197EA}"/>
                  </a:ext>
                </a:extLst>
              </p:cNvPr>
              <p:cNvSpPr txBox="1"/>
              <p:nvPr/>
            </p:nvSpPr>
            <p:spPr>
              <a:xfrm>
                <a:off x="10500184" y="5154502"/>
                <a:ext cx="495650" cy="461665"/>
              </a:xfrm>
              <a:prstGeom prst="rect">
                <a:avLst/>
              </a:prstGeom>
              <a:noFill/>
            </p:spPr>
            <p:txBody>
              <a:bodyPr wrap="none" rtlCol="0">
                <a:spAutoFit/>
              </a:bodyPr>
              <a:lstStyle/>
              <a:p>
                <a:pPr algn="r"/>
                <a:r>
                  <a:rPr lang="en-US" altLang="zh-TW" sz="2400" dirty="0"/>
                  <a:t>70</a:t>
                </a:r>
                <a:endParaRPr lang="zh-TW" altLang="en-US" sz="2400" dirty="0"/>
              </a:p>
            </p:txBody>
          </p:sp>
          <p:sp>
            <p:nvSpPr>
              <p:cNvPr id="29" name="文字方塊 28">
                <a:extLst>
                  <a:ext uri="{FF2B5EF4-FFF2-40B4-BE49-F238E27FC236}">
                    <a16:creationId xmlns:a16="http://schemas.microsoft.com/office/drawing/2014/main" id="{ADBA17CC-DF17-4706-8F4D-1F81E519E920}"/>
                  </a:ext>
                </a:extLst>
              </p:cNvPr>
              <p:cNvSpPr txBox="1"/>
              <p:nvPr/>
            </p:nvSpPr>
            <p:spPr>
              <a:xfrm>
                <a:off x="11243134" y="5154502"/>
                <a:ext cx="495650" cy="461665"/>
              </a:xfrm>
              <a:prstGeom prst="rect">
                <a:avLst/>
              </a:prstGeom>
              <a:noFill/>
            </p:spPr>
            <p:txBody>
              <a:bodyPr wrap="none" rtlCol="0">
                <a:spAutoFit/>
              </a:bodyPr>
              <a:lstStyle/>
              <a:p>
                <a:pPr algn="r"/>
                <a:r>
                  <a:rPr lang="en-US" altLang="zh-TW" sz="2400" dirty="0"/>
                  <a:t>90</a:t>
                </a:r>
                <a:endParaRPr lang="zh-TW" altLang="en-US" sz="2400" dirty="0"/>
              </a:p>
            </p:txBody>
          </p:sp>
        </p:grpSp>
        <p:grpSp>
          <p:nvGrpSpPr>
            <p:cNvPr id="35" name="群組 34">
              <a:extLst>
                <a:ext uri="{FF2B5EF4-FFF2-40B4-BE49-F238E27FC236}">
                  <a16:creationId xmlns:a16="http://schemas.microsoft.com/office/drawing/2014/main" id="{74532293-590F-4C43-B898-144D0A750310}"/>
                </a:ext>
              </a:extLst>
            </p:cNvPr>
            <p:cNvGrpSpPr/>
            <p:nvPr/>
          </p:nvGrpSpPr>
          <p:grpSpPr>
            <a:xfrm>
              <a:off x="7723673" y="2466645"/>
              <a:ext cx="340158" cy="2069487"/>
              <a:chOff x="7723673" y="2466645"/>
              <a:chExt cx="340158" cy="2069487"/>
            </a:xfrm>
          </p:grpSpPr>
          <p:sp>
            <p:nvSpPr>
              <p:cNvPr id="30" name="文字方塊 29">
                <a:extLst>
                  <a:ext uri="{FF2B5EF4-FFF2-40B4-BE49-F238E27FC236}">
                    <a16:creationId xmlns:a16="http://schemas.microsoft.com/office/drawing/2014/main" id="{5C556285-0D00-481F-97CB-2265347DE04D}"/>
                  </a:ext>
                </a:extLst>
              </p:cNvPr>
              <p:cNvSpPr txBox="1"/>
              <p:nvPr/>
            </p:nvSpPr>
            <p:spPr>
              <a:xfrm>
                <a:off x="7723673" y="4074467"/>
                <a:ext cx="340158" cy="461665"/>
              </a:xfrm>
              <a:prstGeom prst="rect">
                <a:avLst/>
              </a:prstGeom>
              <a:noFill/>
            </p:spPr>
            <p:txBody>
              <a:bodyPr wrap="none" rtlCol="0">
                <a:spAutoFit/>
              </a:bodyPr>
              <a:lstStyle/>
              <a:p>
                <a:pPr algn="r"/>
                <a:r>
                  <a:rPr lang="en-US" altLang="zh-TW" sz="2400" dirty="0"/>
                  <a:t>2</a:t>
                </a:r>
                <a:endParaRPr lang="zh-TW" altLang="en-US" sz="2400" dirty="0"/>
              </a:p>
            </p:txBody>
          </p:sp>
          <p:sp>
            <p:nvSpPr>
              <p:cNvPr id="31" name="文字方塊 30">
                <a:extLst>
                  <a:ext uri="{FF2B5EF4-FFF2-40B4-BE49-F238E27FC236}">
                    <a16:creationId xmlns:a16="http://schemas.microsoft.com/office/drawing/2014/main" id="{9867FBA3-0E20-4A4C-99C4-2BF9A3ED459A}"/>
                  </a:ext>
                </a:extLst>
              </p:cNvPr>
              <p:cNvSpPr txBox="1"/>
              <p:nvPr/>
            </p:nvSpPr>
            <p:spPr>
              <a:xfrm>
                <a:off x="7723673" y="3270556"/>
                <a:ext cx="340158" cy="461665"/>
              </a:xfrm>
              <a:prstGeom prst="rect">
                <a:avLst/>
              </a:prstGeom>
              <a:noFill/>
            </p:spPr>
            <p:txBody>
              <a:bodyPr wrap="none" rtlCol="0">
                <a:spAutoFit/>
              </a:bodyPr>
              <a:lstStyle/>
              <a:p>
                <a:pPr algn="r"/>
                <a:r>
                  <a:rPr lang="en-US" altLang="zh-TW" sz="2400" dirty="0"/>
                  <a:t>4</a:t>
                </a:r>
                <a:endParaRPr lang="zh-TW" altLang="en-US" sz="2400" dirty="0"/>
              </a:p>
            </p:txBody>
          </p:sp>
          <p:sp>
            <p:nvSpPr>
              <p:cNvPr id="32" name="文字方塊 31">
                <a:extLst>
                  <a:ext uri="{FF2B5EF4-FFF2-40B4-BE49-F238E27FC236}">
                    <a16:creationId xmlns:a16="http://schemas.microsoft.com/office/drawing/2014/main" id="{B846EF5E-F0DF-4955-A293-7B87A6DB520B}"/>
                  </a:ext>
                </a:extLst>
              </p:cNvPr>
              <p:cNvSpPr txBox="1"/>
              <p:nvPr/>
            </p:nvSpPr>
            <p:spPr>
              <a:xfrm>
                <a:off x="7723673" y="2466645"/>
                <a:ext cx="340158" cy="461665"/>
              </a:xfrm>
              <a:prstGeom prst="rect">
                <a:avLst/>
              </a:prstGeom>
              <a:noFill/>
            </p:spPr>
            <p:txBody>
              <a:bodyPr wrap="none" rtlCol="0">
                <a:spAutoFit/>
              </a:bodyPr>
              <a:lstStyle/>
              <a:p>
                <a:pPr algn="r"/>
                <a:r>
                  <a:rPr lang="en-US" altLang="zh-TW" sz="2400" dirty="0"/>
                  <a:t>8</a:t>
                </a:r>
                <a:endParaRPr lang="zh-TW" altLang="en-US" sz="2400" dirty="0"/>
              </a:p>
            </p:txBody>
          </p:sp>
        </p:grpSp>
        <p:sp>
          <p:nvSpPr>
            <p:cNvPr id="33" name="文字方塊 32">
              <a:extLst>
                <a:ext uri="{FF2B5EF4-FFF2-40B4-BE49-F238E27FC236}">
                  <a16:creationId xmlns:a16="http://schemas.microsoft.com/office/drawing/2014/main" id="{D7501AAF-4939-479F-B37A-A65A5151273A}"/>
                </a:ext>
              </a:extLst>
            </p:cNvPr>
            <p:cNvSpPr txBox="1"/>
            <p:nvPr/>
          </p:nvSpPr>
          <p:spPr>
            <a:xfrm>
              <a:off x="7267020" y="3175013"/>
              <a:ext cx="553998" cy="1205203"/>
            </a:xfrm>
            <a:prstGeom prst="rect">
              <a:avLst/>
            </a:prstGeom>
            <a:noFill/>
          </p:spPr>
          <p:txBody>
            <a:bodyPr vert="vert270" wrap="none" rtlCol="0">
              <a:spAutoFit/>
            </a:bodyPr>
            <a:lstStyle/>
            <a:p>
              <a:pPr algn="r"/>
              <a:r>
                <a:rPr lang="en-US" altLang="zh-TW" sz="2400" dirty="0"/>
                <a:t>FCT (sec)</a:t>
              </a:r>
              <a:endParaRPr lang="zh-TW" altLang="en-US" sz="2400" dirty="0"/>
            </a:p>
          </p:txBody>
        </p:sp>
        <p:sp>
          <p:nvSpPr>
            <p:cNvPr id="37" name="文字方塊 36">
              <a:extLst>
                <a:ext uri="{FF2B5EF4-FFF2-40B4-BE49-F238E27FC236}">
                  <a16:creationId xmlns:a16="http://schemas.microsoft.com/office/drawing/2014/main" id="{38E9CEAE-799C-4112-BC8C-32B8B5E738E1}"/>
                </a:ext>
              </a:extLst>
            </p:cNvPr>
            <p:cNvSpPr txBox="1"/>
            <p:nvPr/>
          </p:nvSpPr>
          <p:spPr>
            <a:xfrm>
              <a:off x="8766984" y="5537734"/>
              <a:ext cx="2348977" cy="461665"/>
            </a:xfrm>
            <a:prstGeom prst="rect">
              <a:avLst/>
            </a:prstGeom>
            <a:noFill/>
          </p:spPr>
          <p:txBody>
            <a:bodyPr wrap="none" rtlCol="0">
              <a:spAutoFit/>
            </a:bodyPr>
            <a:lstStyle/>
            <a:p>
              <a:pPr algn="r"/>
              <a:r>
                <a:rPr lang="en-US" altLang="zh-TW" sz="2400" dirty="0"/>
                <a:t>Network load (%)</a:t>
              </a:r>
              <a:endParaRPr lang="zh-TW" altLang="en-US" sz="2400" dirty="0"/>
            </a:p>
          </p:txBody>
        </p:sp>
      </p:grpSp>
      <p:grpSp>
        <p:nvGrpSpPr>
          <p:cNvPr id="124" name="群組 123">
            <a:extLst>
              <a:ext uri="{FF2B5EF4-FFF2-40B4-BE49-F238E27FC236}">
                <a16:creationId xmlns:a16="http://schemas.microsoft.com/office/drawing/2014/main" id="{6900CF0B-44A2-4EA7-A23C-57BB29377E0E}"/>
              </a:ext>
            </a:extLst>
          </p:cNvPr>
          <p:cNvGrpSpPr/>
          <p:nvPr/>
        </p:nvGrpSpPr>
        <p:grpSpPr>
          <a:xfrm>
            <a:off x="8427925" y="2434590"/>
            <a:ext cx="2251505" cy="2468335"/>
            <a:chOff x="8427925" y="2434590"/>
            <a:chExt cx="2251505" cy="2468335"/>
          </a:xfrm>
        </p:grpSpPr>
        <p:grpSp>
          <p:nvGrpSpPr>
            <p:cNvPr id="86" name="群組 85">
              <a:extLst>
                <a:ext uri="{FF2B5EF4-FFF2-40B4-BE49-F238E27FC236}">
                  <a16:creationId xmlns:a16="http://schemas.microsoft.com/office/drawing/2014/main" id="{431FDFE5-8DF1-47AD-B576-444CA170213C}"/>
                </a:ext>
              </a:extLst>
            </p:cNvPr>
            <p:cNvGrpSpPr/>
            <p:nvPr/>
          </p:nvGrpSpPr>
          <p:grpSpPr>
            <a:xfrm>
              <a:off x="8427925" y="4789715"/>
              <a:ext cx="113210" cy="113210"/>
              <a:chOff x="8427925" y="4789715"/>
              <a:chExt cx="113210" cy="113210"/>
            </a:xfrm>
          </p:grpSpPr>
          <p:cxnSp>
            <p:nvCxnSpPr>
              <p:cNvPr id="84" name="直線接點 83">
                <a:extLst>
                  <a:ext uri="{FF2B5EF4-FFF2-40B4-BE49-F238E27FC236}">
                    <a16:creationId xmlns:a16="http://schemas.microsoft.com/office/drawing/2014/main" id="{4671D7CF-08E6-4E24-B9C2-B08FB8A0BACD}"/>
                  </a:ext>
                </a:extLst>
              </p:cNvPr>
              <p:cNvCxnSpPr/>
              <p:nvPr/>
            </p:nvCxnSpPr>
            <p:spPr>
              <a:xfrm>
                <a:off x="8427925" y="4842510"/>
                <a:ext cx="11321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5" name="直線接點 84">
                <a:extLst>
                  <a:ext uri="{FF2B5EF4-FFF2-40B4-BE49-F238E27FC236}">
                    <a16:creationId xmlns:a16="http://schemas.microsoft.com/office/drawing/2014/main" id="{F01B203B-7469-448D-8EED-DF652F045343}"/>
                  </a:ext>
                </a:extLst>
              </p:cNvPr>
              <p:cNvCxnSpPr>
                <a:cxnSpLocks/>
              </p:cNvCxnSpPr>
              <p:nvPr/>
            </p:nvCxnSpPr>
            <p:spPr>
              <a:xfrm rot="16200000">
                <a:off x="8427925" y="4846320"/>
                <a:ext cx="11321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87" name="群組 86">
              <a:extLst>
                <a:ext uri="{FF2B5EF4-FFF2-40B4-BE49-F238E27FC236}">
                  <a16:creationId xmlns:a16="http://schemas.microsoft.com/office/drawing/2014/main" id="{E09A3BE7-332D-4B2C-AC36-75766FC56990}"/>
                </a:ext>
              </a:extLst>
            </p:cNvPr>
            <p:cNvGrpSpPr/>
            <p:nvPr/>
          </p:nvGrpSpPr>
          <p:grpSpPr>
            <a:xfrm>
              <a:off x="8797495" y="3921035"/>
              <a:ext cx="113210" cy="113210"/>
              <a:chOff x="8427925" y="4789715"/>
              <a:chExt cx="113210" cy="113210"/>
            </a:xfrm>
          </p:grpSpPr>
          <p:cxnSp>
            <p:nvCxnSpPr>
              <p:cNvPr id="88" name="直線接點 87">
                <a:extLst>
                  <a:ext uri="{FF2B5EF4-FFF2-40B4-BE49-F238E27FC236}">
                    <a16:creationId xmlns:a16="http://schemas.microsoft.com/office/drawing/2014/main" id="{A59D33AF-28BF-4660-8C58-2C707F58467E}"/>
                  </a:ext>
                </a:extLst>
              </p:cNvPr>
              <p:cNvCxnSpPr/>
              <p:nvPr/>
            </p:nvCxnSpPr>
            <p:spPr>
              <a:xfrm>
                <a:off x="8427925" y="4842510"/>
                <a:ext cx="11321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E8627348-DE54-44FA-844E-0A3498BF44AD}"/>
                  </a:ext>
                </a:extLst>
              </p:cNvPr>
              <p:cNvCxnSpPr>
                <a:cxnSpLocks/>
              </p:cNvCxnSpPr>
              <p:nvPr/>
            </p:nvCxnSpPr>
            <p:spPr>
              <a:xfrm rot="16200000">
                <a:off x="8427925" y="4846320"/>
                <a:ext cx="11321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90" name="群組 89">
              <a:extLst>
                <a:ext uri="{FF2B5EF4-FFF2-40B4-BE49-F238E27FC236}">
                  <a16:creationId xmlns:a16="http://schemas.microsoft.com/office/drawing/2014/main" id="{3E870FAA-CE8F-49BC-B6FB-8150C21974B5}"/>
                </a:ext>
              </a:extLst>
            </p:cNvPr>
            <p:cNvGrpSpPr/>
            <p:nvPr/>
          </p:nvGrpSpPr>
          <p:grpSpPr>
            <a:xfrm>
              <a:off x="9170875" y="3383825"/>
              <a:ext cx="113210" cy="113210"/>
              <a:chOff x="8427925" y="4789715"/>
              <a:chExt cx="113210" cy="113210"/>
            </a:xfrm>
          </p:grpSpPr>
          <p:cxnSp>
            <p:nvCxnSpPr>
              <p:cNvPr id="91" name="直線接點 90">
                <a:extLst>
                  <a:ext uri="{FF2B5EF4-FFF2-40B4-BE49-F238E27FC236}">
                    <a16:creationId xmlns:a16="http://schemas.microsoft.com/office/drawing/2014/main" id="{5E448A70-9D85-4BB5-ABAA-1F0F07937750}"/>
                  </a:ext>
                </a:extLst>
              </p:cNvPr>
              <p:cNvCxnSpPr/>
              <p:nvPr/>
            </p:nvCxnSpPr>
            <p:spPr>
              <a:xfrm>
                <a:off x="8427925" y="4842510"/>
                <a:ext cx="11321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2" name="直線接點 91">
                <a:extLst>
                  <a:ext uri="{FF2B5EF4-FFF2-40B4-BE49-F238E27FC236}">
                    <a16:creationId xmlns:a16="http://schemas.microsoft.com/office/drawing/2014/main" id="{6CAA7117-1B4C-4FDE-8055-3A5A181029D3}"/>
                  </a:ext>
                </a:extLst>
              </p:cNvPr>
              <p:cNvCxnSpPr>
                <a:cxnSpLocks/>
              </p:cNvCxnSpPr>
              <p:nvPr/>
            </p:nvCxnSpPr>
            <p:spPr>
              <a:xfrm rot="16200000">
                <a:off x="8427925" y="4846320"/>
                <a:ext cx="11321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93" name="群組 92">
              <a:extLst>
                <a:ext uri="{FF2B5EF4-FFF2-40B4-BE49-F238E27FC236}">
                  <a16:creationId xmlns:a16="http://schemas.microsoft.com/office/drawing/2014/main" id="{7D166B3A-43FB-4619-9C09-170C466E3F4F}"/>
                </a:ext>
              </a:extLst>
            </p:cNvPr>
            <p:cNvGrpSpPr/>
            <p:nvPr/>
          </p:nvGrpSpPr>
          <p:grpSpPr>
            <a:xfrm>
              <a:off x="9544255" y="3113315"/>
              <a:ext cx="113210" cy="113210"/>
              <a:chOff x="8427925" y="4789715"/>
              <a:chExt cx="113210" cy="113210"/>
            </a:xfrm>
          </p:grpSpPr>
          <p:cxnSp>
            <p:nvCxnSpPr>
              <p:cNvPr id="94" name="直線接點 93">
                <a:extLst>
                  <a:ext uri="{FF2B5EF4-FFF2-40B4-BE49-F238E27FC236}">
                    <a16:creationId xmlns:a16="http://schemas.microsoft.com/office/drawing/2014/main" id="{4999B01C-244C-483E-8181-77CC53395421}"/>
                  </a:ext>
                </a:extLst>
              </p:cNvPr>
              <p:cNvCxnSpPr/>
              <p:nvPr/>
            </p:nvCxnSpPr>
            <p:spPr>
              <a:xfrm>
                <a:off x="8427925" y="4842510"/>
                <a:ext cx="11321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5" name="直線接點 94">
                <a:extLst>
                  <a:ext uri="{FF2B5EF4-FFF2-40B4-BE49-F238E27FC236}">
                    <a16:creationId xmlns:a16="http://schemas.microsoft.com/office/drawing/2014/main" id="{325F3B7A-EED4-41B7-99CC-F1EB16E87135}"/>
                  </a:ext>
                </a:extLst>
              </p:cNvPr>
              <p:cNvCxnSpPr>
                <a:cxnSpLocks/>
              </p:cNvCxnSpPr>
              <p:nvPr/>
            </p:nvCxnSpPr>
            <p:spPr>
              <a:xfrm rot="16200000">
                <a:off x="8427925" y="4846320"/>
                <a:ext cx="11321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96" name="群組 95">
              <a:extLst>
                <a:ext uri="{FF2B5EF4-FFF2-40B4-BE49-F238E27FC236}">
                  <a16:creationId xmlns:a16="http://schemas.microsoft.com/office/drawing/2014/main" id="{19C9607B-512F-478D-AE74-542DD44F218C}"/>
                </a:ext>
              </a:extLst>
            </p:cNvPr>
            <p:cNvGrpSpPr/>
            <p:nvPr/>
          </p:nvGrpSpPr>
          <p:grpSpPr>
            <a:xfrm>
              <a:off x="9913825" y="2720885"/>
              <a:ext cx="113210" cy="113210"/>
              <a:chOff x="8427925" y="4789715"/>
              <a:chExt cx="113210" cy="113210"/>
            </a:xfrm>
          </p:grpSpPr>
          <p:cxnSp>
            <p:nvCxnSpPr>
              <p:cNvPr id="97" name="直線接點 96">
                <a:extLst>
                  <a:ext uri="{FF2B5EF4-FFF2-40B4-BE49-F238E27FC236}">
                    <a16:creationId xmlns:a16="http://schemas.microsoft.com/office/drawing/2014/main" id="{51720553-CA65-40A0-8050-6BD9D0911AC0}"/>
                  </a:ext>
                </a:extLst>
              </p:cNvPr>
              <p:cNvCxnSpPr/>
              <p:nvPr/>
            </p:nvCxnSpPr>
            <p:spPr>
              <a:xfrm>
                <a:off x="8427925" y="4842510"/>
                <a:ext cx="11321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8" name="直線接點 97">
                <a:extLst>
                  <a:ext uri="{FF2B5EF4-FFF2-40B4-BE49-F238E27FC236}">
                    <a16:creationId xmlns:a16="http://schemas.microsoft.com/office/drawing/2014/main" id="{6DADBA5B-447C-455A-AFF2-5518BECACBA3}"/>
                  </a:ext>
                </a:extLst>
              </p:cNvPr>
              <p:cNvCxnSpPr>
                <a:cxnSpLocks/>
              </p:cNvCxnSpPr>
              <p:nvPr/>
            </p:nvCxnSpPr>
            <p:spPr>
              <a:xfrm rot="16200000">
                <a:off x="8427925" y="4846320"/>
                <a:ext cx="11321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99" name="群組 98">
              <a:extLst>
                <a:ext uri="{FF2B5EF4-FFF2-40B4-BE49-F238E27FC236}">
                  <a16:creationId xmlns:a16="http://schemas.microsoft.com/office/drawing/2014/main" id="{FCF59636-68F4-4DB1-A1B4-11230B1E490D}"/>
                </a:ext>
              </a:extLst>
            </p:cNvPr>
            <p:cNvGrpSpPr/>
            <p:nvPr/>
          </p:nvGrpSpPr>
          <p:grpSpPr>
            <a:xfrm>
              <a:off x="10287205" y="2534195"/>
              <a:ext cx="113210" cy="113210"/>
              <a:chOff x="8427925" y="4789715"/>
              <a:chExt cx="113210" cy="113210"/>
            </a:xfrm>
          </p:grpSpPr>
          <p:cxnSp>
            <p:nvCxnSpPr>
              <p:cNvPr id="100" name="直線接點 99">
                <a:extLst>
                  <a:ext uri="{FF2B5EF4-FFF2-40B4-BE49-F238E27FC236}">
                    <a16:creationId xmlns:a16="http://schemas.microsoft.com/office/drawing/2014/main" id="{2833BE4A-8770-4C46-8A71-4FF430B0AA79}"/>
                  </a:ext>
                </a:extLst>
              </p:cNvPr>
              <p:cNvCxnSpPr/>
              <p:nvPr/>
            </p:nvCxnSpPr>
            <p:spPr>
              <a:xfrm>
                <a:off x="8427925" y="4842510"/>
                <a:ext cx="11321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1" name="直線接點 100">
                <a:extLst>
                  <a:ext uri="{FF2B5EF4-FFF2-40B4-BE49-F238E27FC236}">
                    <a16:creationId xmlns:a16="http://schemas.microsoft.com/office/drawing/2014/main" id="{AED9D9A1-C40A-43FC-A2EB-7B8797277A19}"/>
                  </a:ext>
                </a:extLst>
              </p:cNvPr>
              <p:cNvCxnSpPr>
                <a:cxnSpLocks/>
              </p:cNvCxnSpPr>
              <p:nvPr/>
            </p:nvCxnSpPr>
            <p:spPr>
              <a:xfrm rot="16200000">
                <a:off x="8427925" y="4846320"/>
                <a:ext cx="11321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cxnSp>
          <p:nvCxnSpPr>
            <p:cNvPr id="106" name="直線接點 105">
              <a:extLst>
                <a:ext uri="{FF2B5EF4-FFF2-40B4-BE49-F238E27FC236}">
                  <a16:creationId xmlns:a16="http://schemas.microsoft.com/office/drawing/2014/main" id="{3C949E01-C3C7-436F-B407-769B678580FB}"/>
                </a:ext>
              </a:extLst>
            </p:cNvPr>
            <p:cNvCxnSpPr>
              <a:cxnSpLocks/>
            </p:cNvCxnSpPr>
            <p:nvPr/>
          </p:nvCxnSpPr>
          <p:spPr>
            <a:xfrm flipV="1">
              <a:off x="8484870" y="3977640"/>
              <a:ext cx="369570" cy="872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9" name="直線接點 108">
              <a:extLst>
                <a:ext uri="{FF2B5EF4-FFF2-40B4-BE49-F238E27FC236}">
                  <a16:creationId xmlns:a16="http://schemas.microsoft.com/office/drawing/2014/main" id="{375B8431-FEE2-4DEF-A1AC-786342CBAEAD}"/>
                </a:ext>
              </a:extLst>
            </p:cNvPr>
            <p:cNvCxnSpPr>
              <a:cxnSpLocks/>
            </p:cNvCxnSpPr>
            <p:nvPr/>
          </p:nvCxnSpPr>
          <p:spPr>
            <a:xfrm flipV="1">
              <a:off x="8854440" y="3436620"/>
              <a:ext cx="373380" cy="53721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2" name="直線接點 111">
              <a:extLst>
                <a:ext uri="{FF2B5EF4-FFF2-40B4-BE49-F238E27FC236}">
                  <a16:creationId xmlns:a16="http://schemas.microsoft.com/office/drawing/2014/main" id="{BFB240AE-8235-462D-9E9C-3675E87233B9}"/>
                </a:ext>
              </a:extLst>
            </p:cNvPr>
            <p:cNvCxnSpPr>
              <a:cxnSpLocks/>
            </p:cNvCxnSpPr>
            <p:nvPr/>
          </p:nvCxnSpPr>
          <p:spPr>
            <a:xfrm flipV="1">
              <a:off x="9224010" y="3166110"/>
              <a:ext cx="381000" cy="270511"/>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5" name="直線接點 114">
              <a:extLst>
                <a:ext uri="{FF2B5EF4-FFF2-40B4-BE49-F238E27FC236}">
                  <a16:creationId xmlns:a16="http://schemas.microsoft.com/office/drawing/2014/main" id="{B0D6A6DB-D0F2-4309-95CB-18F568528F37}"/>
                </a:ext>
              </a:extLst>
            </p:cNvPr>
            <p:cNvCxnSpPr>
              <a:cxnSpLocks/>
            </p:cNvCxnSpPr>
            <p:nvPr/>
          </p:nvCxnSpPr>
          <p:spPr>
            <a:xfrm flipV="1">
              <a:off x="9601200" y="2777490"/>
              <a:ext cx="369570" cy="38862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8" name="直線接點 117">
              <a:extLst>
                <a:ext uri="{FF2B5EF4-FFF2-40B4-BE49-F238E27FC236}">
                  <a16:creationId xmlns:a16="http://schemas.microsoft.com/office/drawing/2014/main" id="{C1A238DF-87B2-494D-9792-6A63C2B71CE1}"/>
                </a:ext>
              </a:extLst>
            </p:cNvPr>
            <p:cNvCxnSpPr>
              <a:cxnSpLocks/>
            </p:cNvCxnSpPr>
            <p:nvPr/>
          </p:nvCxnSpPr>
          <p:spPr>
            <a:xfrm flipV="1">
              <a:off x="9970770" y="2590800"/>
              <a:ext cx="377190" cy="182881"/>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1" name="直線接點 120">
              <a:extLst>
                <a:ext uri="{FF2B5EF4-FFF2-40B4-BE49-F238E27FC236}">
                  <a16:creationId xmlns:a16="http://schemas.microsoft.com/office/drawing/2014/main" id="{FF7F5FE6-699B-4F95-A1E4-6D7A99C5C377}"/>
                </a:ext>
              </a:extLst>
            </p:cNvPr>
            <p:cNvCxnSpPr>
              <a:cxnSpLocks/>
            </p:cNvCxnSpPr>
            <p:nvPr/>
          </p:nvCxnSpPr>
          <p:spPr>
            <a:xfrm flipV="1">
              <a:off x="10347960" y="2434590"/>
              <a:ext cx="331470" cy="1485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88" name="群組 187">
            <a:extLst>
              <a:ext uri="{FF2B5EF4-FFF2-40B4-BE49-F238E27FC236}">
                <a16:creationId xmlns:a16="http://schemas.microsoft.com/office/drawing/2014/main" id="{2736DEBE-4C55-4C8C-ADF9-D4C0A5E6D8A2}"/>
              </a:ext>
            </a:extLst>
          </p:cNvPr>
          <p:cNvGrpSpPr/>
          <p:nvPr/>
        </p:nvGrpSpPr>
        <p:grpSpPr>
          <a:xfrm>
            <a:off x="8424456" y="3198161"/>
            <a:ext cx="3098980" cy="1820090"/>
            <a:chOff x="8424456" y="3198161"/>
            <a:chExt cx="3098980" cy="1820090"/>
          </a:xfrm>
        </p:grpSpPr>
        <p:grpSp>
          <p:nvGrpSpPr>
            <p:cNvPr id="132" name="群組 131">
              <a:extLst>
                <a:ext uri="{FF2B5EF4-FFF2-40B4-BE49-F238E27FC236}">
                  <a16:creationId xmlns:a16="http://schemas.microsoft.com/office/drawing/2014/main" id="{8CCB34BC-B463-4BCA-A2CC-C3DF1AE07017}"/>
                </a:ext>
              </a:extLst>
            </p:cNvPr>
            <p:cNvGrpSpPr/>
            <p:nvPr/>
          </p:nvGrpSpPr>
          <p:grpSpPr>
            <a:xfrm>
              <a:off x="8424456" y="4905041"/>
              <a:ext cx="113210" cy="113210"/>
              <a:chOff x="9372801" y="4005141"/>
              <a:chExt cx="113210" cy="113210"/>
            </a:xfrm>
          </p:grpSpPr>
          <p:cxnSp>
            <p:nvCxnSpPr>
              <p:cNvPr id="129" name="直線接點 128">
                <a:extLst>
                  <a:ext uri="{FF2B5EF4-FFF2-40B4-BE49-F238E27FC236}">
                    <a16:creationId xmlns:a16="http://schemas.microsoft.com/office/drawing/2014/main" id="{E18E3143-FADA-4F4F-9C76-093CB62092B1}"/>
                  </a:ext>
                </a:extLst>
              </p:cNvPr>
              <p:cNvCxnSpPr>
                <a:cxnSpLocks/>
              </p:cNvCxnSpPr>
              <p:nvPr/>
            </p:nvCxnSpPr>
            <p:spPr>
              <a:xfrm rot="8100000">
                <a:off x="9372801" y="4057936"/>
                <a:ext cx="11321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0" name="直線接點 129">
                <a:extLst>
                  <a:ext uri="{FF2B5EF4-FFF2-40B4-BE49-F238E27FC236}">
                    <a16:creationId xmlns:a16="http://schemas.microsoft.com/office/drawing/2014/main" id="{A5FDE5EC-FBC4-4210-A9D7-558086900867}"/>
                  </a:ext>
                </a:extLst>
              </p:cNvPr>
              <p:cNvCxnSpPr>
                <a:cxnSpLocks/>
              </p:cNvCxnSpPr>
              <p:nvPr/>
            </p:nvCxnSpPr>
            <p:spPr>
              <a:xfrm rot="2700000">
                <a:off x="9372801" y="4061746"/>
                <a:ext cx="11321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33" name="群組 132">
              <a:extLst>
                <a:ext uri="{FF2B5EF4-FFF2-40B4-BE49-F238E27FC236}">
                  <a16:creationId xmlns:a16="http://schemas.microsoft.com/office/drawing/2014/main" id="{1F080198-36EC-4C67-AE77-92D545A8CAA5}"/>
                </a:ext>
              </a:extLst>
            </p:cNvPr>
            <p:cNvGrpSpPr/>
            <p:nvPr/>
          </p:nvGrpSpPr>
          <p:grpSpPr>
            <a:xfrm>
              <a:off x="8795931" y="4887896"/>
              <a:ext cx="113210" cy="113210"/>
              <a:chOff x="9372801" y="4005141"/>
              <a:chExt cx="113210" cy="113210"/>
            </a:xfrm>
          </p:grpSpPr>
          <p:cxnSp>
            <p:nvCxnSpPr>
              <p:cNvPr id="134" name="直線接點 133">
                <a:extLst>
                  <a:ext uri="{FF2B5EF4-FFF2-40B4-BE49-F238E27FC236}">
                    <a16:creationId xmlns:a16="http://schemas.microsoft.com/office/drawing/2014/main" id="{BAF4A32F-32DF-4930-85AD-38710C6208DC}"/>
                  </a:ext>
                </a:extLst>
              </p:cNvPr>
              <p:cNvCxnSpPr>
                <a:cxnSpLocks/>
              </p:cNvCxnSpPr>
              <p:nvPr/>
            </p:nvCxnSpPr>
            <p:spPr>
              <a:xfrm rot="8100000">
                <a:off x="9372801" y="4057936"/>
                <a:ext cx="11321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5" name="直線接點 134">
                <a:extLst>
                  <a:ext uri="{FF2B5EF4-FFF2-40B4-BE49-F238E27FC236}">
                    <a16:creationId xmlns:a16="http://schemas.microsoft.com/office/drawing/2014/main" id="{908A0465-5E41-4954-8603-42A44BD900E4}"/>
                  </a:ext>
                </a:extLst>
              </p:cNvPr>
              <p:cNvCxnSpPr>
                <a:cxnSpLocks/>
              </p:cNvCxnSpPr>
              <p:nvPr/>
            </p:nvCxnSpPr>
            <p:spPr>
              <a:xfrm rot="2700000">
                <a:off x="9372801" y="4061746"/>
                <a:ext cx="11321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36" name="群組 135">
              <a:extLst>
                <a:ext uri="{FF2B5EF4-FFF2-40B4-BE49-F238E27FC236}">
                  <a16:creationId xmlns:a16="http://schemas.microsoft.com/office/drawing/2014/main" id="{C52068EB-4C0F-4AA1-8487-3780563A394A}"/>
                </a:ext>
              </a:extLst>
            </p:cNvPr>
            <p:cNvGrpSpPr/>
            <p:nvPr/>
          </p:nvGrpSpPr>
          <p:grpSpPr>
            <a:xfrm>
              <a:off x="9169311" y="4868846"/>
              <a:ext cx="113210" cy="113210"/>
              <a:chOff x="9372801" y="4005141"/>
              <a:chExt cx="113210" cy="113210"/>
            </a:xfrm>
          </p:grpSpPr>
          <p:cxnSp>
            <p:nvCxnSpPr>
              <p:cNvPr id="137" name="直線接點 136">
                <a:extLst>
                  <a:ext uri="{FF2B5EF4-FFF2-40B4-BE49-F238E27FC236}">
                    <a16:creationId xmlns:a16="http://schemas.microsoft.com/office/drawing/2014/main" id="{12C7BD70-FAA4-46FF-89F6-FE48D9347D89}"/>
                  </a:ext>
                </a:extLst>
              </p:cNvPr>
              <p:cNvCxnSpPr>
                <a:cxnSpLocks/>
              </p:cNvCxnSpPr>
              <p:nvPr/>
            </p:nvCxnSpPr>
            <p:spPr>
              <a:xfrm rot="8100000">
                <a:off x="9372801" y="4057936"/>
                <a:ext cx="11321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8" name="直線接點 137">
                <a:extLst>
                  <a:ext uri="{FF2B5EF4-FFF2-40B4-BE49-F238E27FC236}">
                    <a16:creationId xmlns:a16="http://schemas.microsoft.com/office/drawing/2014/main" id="{4C1918DE-BDFE-4BF2-87D2-FF901F0EA33C}"/>
                  </a:ext>
                </a:extLst>
              </p:cNvPr>
              <p:cNvCxnSpPr>
                <a:cxnSpLocks/>
              </p:cNvCxnSpPr>
              <p:nvPr/>
            </p:nvCxnSpPr>
            <p:spPr>
              <a:xfrm rot="2700000">
                <a:off x="9372801" y="4061746"/>
                <a:ext cx="11321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39" name="群組 138">
              <a:extLst>
                <a:ext uri="{FF2B5EF4-FFF2-40B4-BE49-F238E27FC236}">
                  <a16:creationId xmlns:a16="http://schemas.microsoft.com/office/drawing/2014/main" id="{DB7A0774-0555-4959-8567-E784BFF26180}"/>
                </a:ext>
              </a:extLst>
            </p:cNvPr>
            <p:cNvGrpSpPr/>
            <p:nvPr/>
          </p:nvGrpSpPr>
          <p:grpSpPr>
            <a:xfrm>
              <a:off x="9540786" y="4647866"/>
              <a:ext cx="113210" cy="113210"/>
              <a:chOff x="9372801" y="4005141"/>
              <a:chExt cx="113210" cy="113210"/>
            </a:xfrm>
          </p:grpSpPr>
          <p:cxnSp>
            <p:nvCxnSpPr>
              <p:cNvPr id="140" name="直線接點 139">
                <a:extLst>
                  <a:ext uri="{FF2B5EF4-FFF2-40B4-BE49-F238E27FC236}">
                    <a16:creationId xmlns:a16="http://schemas.microsoft.com/office/drawing/2014/main" id="{B62E85BA-B85D-4197-B39D-619C008534C2}"/>
                  </a:ext>
                </a:extLst>
              </p:cNvPr>
              <p:cNvCxnSpPr>
                <a:cxnSpLocks/>
              </p:cNvCxnSpPr>
              <p:nvPr/>
            </p:nvCxnSpPr>
            <p:spPr>
              <a:xfrm rot="8100000">
                <a:off x="9372801" y="4057936"/>
                <a:ext cx="11321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1" name="直線接點 140">
                <a:extLst>
                  <a:ext uri="{FF2B5EF4-FFF2-40B4-BE49-F238E27FC236}">
                    <a16:creationId xmlns:a16="http://schemas.microsoft.com/office/drawing/2014/main" id="{A728299D-F450-4C3A-BFF1-D1863C343DF3}"/>
                  </a:ext>
                </a:extLst>
              </p:cNvPr>
              <p:cNvCxnSpPr>
                <a:cxnSpLocks/>
              </p:cNvCxnSpPr>
              <p:nvPr/>
            </p:nvCxnSpPr>
            <p:spPr>
              <a:xfrm rot="2700000">
                <a:off x="9372801" y="4061746"/>
                <a:ext cx="11321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42" name="群組 141">
              <a:extLst>
                <a:ext uri="{FF2B5EF4-FFF2-40B4-BE49-F238E27FC236}">
                  <a16:creationId xmlns:a16="http://schemas.microsoft.com/office/drawing/2014/main" id="{F51C6948-E455-4518-9CC9-5C42548A2ED3}"/>
                </a:ext>
              </a:extLst>
            </p:cNvPr>
            <p:cNvGrpSpPr/>
            <p:nvPr/>
          </p:nvGrpSpPr>
          <p:grpSpPr>
            <a:xfrm>
              <a:off x="9916706" y="4205906"/>
              <a:ext cx="113210" cy="113210"/>
              <a:chOff x="9372801" y="4005141"/>
              <a:chExt cx="113210" cy="113210"/>
            </a:xfrm>
          </p:grpSpPr>
          <p:cxnSp>
            <p:nvCxnSpPr>
              <p:cNvPr id="143" name="直線接點 142">
                <a:extLst>
                  <a:ext uri="{FF2B5EF4-FFF2-40B4-BE49-F238E27FC236}">
                    <a16:creationId xmlns:a16="http://schemas.microsoft.com/office/drawing/2014/main" id="{3DF92916-F97A-40C4-BC3B-6A39ACD5E75F}"/>
                  </a:ext>
                </a:extLst>
              </p:cNvPr>
              <p:cNvCxnSpPr>
                <a:cxnSpLocks/>
              </p:cNvCxnSpPr>
              <p:nvPr/>
            </p:nvCxnSpPr>
            <p:spPr>
              <a:xfrm rot="8100000">
                <a:off x="9372801" y="4057936"/>
                <a:ext cx="11321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4" name="直線接點 143">
                <a:extLst>
                  <a:ext uri="{FF2B5EF4-FFF2-40B4-BE49-F238E27FC236}">
                    <a16:creationId xmlns:a16="http://schemas.microsoft.com/office/drawing/2014/main" id="{3F33A571-7CF2-4446-957D-9474EF247628}"/>
                  </a:ext>
                </a:extLst>
              </p:cNvPr>
              <p:cNvCxnSpPr>
                <a:cxnSpLocks/>
              </p:cNvCxnSpPr>
              <p:nvPr/>
            </p:nvCxnSpPr>
            <p:spPr>
              <a:xfrm rot="2700000">
                <a:off x="9372801" y="4061746"/>
                <a:ext cx="11321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45" name="群組 144">
              <a:extLst>
                <a:ext uri="{FF2B5EF4-FFF2-40B4-BE49-F238E27FC236}">
                  <a16:creationId xmlns:a16="http://schemas.microsoft.com/office/drawing/2014/main" id="{7542802C-E39C-4EF3-9225-69D10ED888EA}"/>
                </a:ext>
              </a:extLst>
            </p:cNvPr>
            <p:cNvGrpSpPr/>
            <p:nvPr/>
          </p:nvGrpSpPr>
          <p:grpSpPr>
            <a:xfrm>
              <a:off x="10290086" y="3990641"/>
              <a:ext cx="113210" cy="113210"/>
              <a:chOff x="9372801" y="4005141"/>
              <a:chExt cx="113210" cy="113210"/>
            </a:xfrm>
          </p:grpSpPr>
          <p:cxnSp>
            <p:nvCxnSpPr>
              <p:cNvPr id="146" name="直線接點 145">
                <a:extLst>
                  <a:ext uri="{FF2B5EF4-FFF2-40B4-BE49-F238E27FC236}">
                    <a16:creationId xmlns:a16="http://schemas.microsoft.com/office/drawing/2014/main" id="{00DE1B46-9417-4712-8B84-A2540DB1D997}"/>
                  </a:ext>
                </a:extLst>
              </p:cNvPr>
              <p:cNvCxnSpPr>
                <a:cxnSpLocks/>
              </p:cNvCxnSpPr>
              <p:nvPr/>
            </p:nvCxnSpPr>
            <p:spPr>
              <a:xfrm rot="8100000">
                <a:off x="9372801" y="4057936"/>
                <a:ext cx="11321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7" name="直線接點 146">
                <a:extLst>
                  <a:ext uri="{FF2B5EF4-FFF2-40B4-BE49-F238E27FC236}">
                    <a16:creationId xmlns:a16="http://schemas.microsoft.com/office/drawing/2014/main" id="{42EA988E-35A6-435B-AE6E-8A22127C93AA}"/>
                  </a:ext>
                </a:extLst>
              </p:cNvPr>
              <p:cNvCxnSpPr>
                <a:cxnSpLocks/>
              </p:cNvCxnSpPr>
              <p:nvPr/>
            </p:nvCxnSpPr>
            <p:spPr>
              <a:xfrm rot="2700000">
                <a:off x="9372801" y="4061746"/>
                <a:ext cx="11321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48" name="群組 147">
              <a:extLst>
                <a:ext uri="{FF2B5EF4-FFF2-40B4-BE49-F238E27FC236}">
                  <a16:creationId xmlns:a16="http://schemas.microsoft.com/office/drawing/2014/main" id="{F66C6779-0E2F-41DF-BABE-99559C3D2F86}"/>
                </a:ext>
              </a:extLst>
            </p:cNvPr>
            <p:cNvGrpSpPr/>
            <p:nvPr/>
          </p:nvGrpSpPr>
          <p:grpSpPr>
            <a:xfrm>
              <a:off x="10663466" y="3638216"/>
              <a:ext cx="113210" cy="113210"/>
              <a:chOff x="9372801" y="4005141"/>
              <a:chExt cx="113210" cy="113210"/>
            </a:xfrm>
          </p:grpSpPr>
          <p:cxnSp>
            <p:nvCxnSpPr>
              <p:cNvPr id="149" name="直線接點 148">
                <a:extLst>
                  <a:ext uri="{FF2B5EF4-FFF2-40B4-BE49-F238E27FC236}">
                    <a16:creationId xmlns:a16="http://schemas.microsoft.com/office/drawing/2014/main" id="{E61DF45A-E6EF-4472-8D0F-4795B3B603DC}"/>
                  </a:ext>
                </a:extLst>
              </p:cNvPr>
              <p:cNvCxnSpPr>
                <a:cxnSpLocks/>
              </p:cNvCxnSpPr>
              <p:nvPr/>
            </p:nvCxnSpPr>
            <p:spPr>
              <a:xfrm rot="8100000">
                <a:off x="9372801" y="4057936"/>
                <a:ext cx="11321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0" name="直線接點 149">
                <a:extLst>
                  <a:ext uri="{FF2B5EF4-FFF2-40B4-BE49-F238E27FC236}">
                    <a16:creationId xmlns:a16="http://schemas.microsoft.com/office/drawing/2014/main" id="{1035420D-86B0-4585-AC0E-7C77776181A0}"/>
                  </a:ext>
                </a:extLst>
              </p:cNvPr>
              <p:cNvCxnSpPr>
                <a:cxnSpLocks/>
              </p:cNvCxnSpPr>
              <p:nvPr/>
            </p:nvCxnSpPr>
            <p:spPr>
              <a:xfrm rot="2700000">
                <a:off x="9372801" y="4061746"/>
                <a:ext cx="11321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51" name="群組 150">
              <a:extLst>
                <a:ext uri="{FF2B5EF4-FFF2-40B4-BE49-F238E27FC236}">
                  <a16:creationId xmlns:a16="http://schemas.microsoft.com/office/drawing/2014/main" id="{69966E07-DB4B-4C13-99A8-D52F3CE38D5B}"/>
                </a:ext>
              </a:extLst>
            </p:cNvPr>
            <p:cNvGrpSpPr/>
            <p:nvPr/>
          </p:nvGrpSpPr>
          <p:grpSpPr>
            <a:xfrm>
              <a:off x="11036846" y="3341036"/>
              <a:ext cx="113210" cy="113210"/>
              <a:chOff x="9372801" y="4005141"/>
              <a:chExt cx="113210" cy="113210"/>
            </a:xfrm>
          </p:grpSpPr>
          <p:cxnSp>
            <p:nvCxnSpPr>
              <p:cNvPr id="152" name="直線接點 151">
                <a:extLst>
                  <a:ext uri="{FF2B5EF4-FFF2-40B4-BE49-F238E27FC236}">
                    <a16:creationId xmlns:a16="http://schemas.microsoft.com/office/drawing/2014/main" id="{BE92E46C-055E-4C6F-9CE7-B2384A4E9F5C}"/>
                  </a:ext>
                </a:extLst>
              </p:cNvPr>
              <p:cNvCxnSpPr>
                <a:cxnSpLocks/>
              </p:cNvCxnSpPr>
              <p:nvPr/>
            </p:nvCxnSpPr>
            <p:spPr>
              <a:xfrm rot="8100000">
                <a:off x="9372801" y="4057936"/>
                <a:ext cx="11321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3" name="直線接點 152">
                <a:extLst>
                  <a:ext uri="{FF2B5EF4-FFF2-40B4-BE49-F238E27FC236}">
                    <a16:creationId xmlns:a16="http://schemas.microsoft.com/office/drawing/2014/main" id="{23AB3DCE-9697-4759-920C-1DB905C12211}"/>
                  </a:ext>
                </a:extLst>
              </p:cNvPr>
              <p:cNvCxnSpPr>
                <a:cxnSpLocks/>
              </p:cNvCxnSpPr>
              <p:nvPr/>
            </p:nvCxnSpPr>
            <p:spPr>
              <a:xfrm rot="2700000">
                <a:off x="9372801" y="4061746"/>
                <a:ext cx="11321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54" name="群組 153">
              <a:extLst>
                <a:ext uri="{FF2B5EF4-FFF2-40B4-BE49-F238E27FC236}">
                  <a16:creationId xmlns:a16="http://schemas.microsoft.com/office/drawing/2014/main" id="{EB7EA0DC-957B-45A1-907E-B8DFCA3AEDBA}"/>
                </a:ext>
              </a:extLst>
            </p:cNvPr>
            <p:cNvGrpSpPr/>
            <p:nvPr/>
          </p:nvGrpSpPr>
          <p:grpSpPr>
            <a:xfrm>
              <a:off x="11410226" y="3198161"/>
              <a:ext cx="113210" cy="113210"/>
              <a:chOff x="9372801" y="4005141"/>
              <a:chExt cx="113210" cy="113210"/>
            </a:xfrm>
          </p:grpSpPr>
          <p:cxnSp>
            <p:nvCxnSpPr>
              <p:cNvPr id="155" name="直線接點 154">
                <a:extLst>
                  <a:ext uri="{FF2B5EF4-FFF2-40B4-BE49-F238E27FC236}">
                    <a16:creationId xmlns:a16="http://schemas.microsoft.com/office/drawing/2014/main" id="{C39BF64C-4F83-418A-9DCC-F214C0223AFF}"/>
                  </a:ext>
                </a:extLst>
              </p:cNvPr>
              <p:cNvCxnSpPr>
                <a:cxnSpLocks/>
              </p:cNvCxnSpPr>
              <p:nvPr/>
            </p:nvCxnSpPr>
            <p:spPr>
              <a:xfrm rot="8100000">
                <a:off x="9372801" y="4057936"/>
                <a:ext cx="11321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6" name="直線接點 155">
                <a:extLst>
                  <a:ext uri="{FF2B5EF4-FFF2-40B4-BE49-F238E27FC236}">
                    <a16:creationId xmlns:a16="http://schemas.microsoft.com/office/drawing/2014/main" id="{38AD4F29-D74C-4097-91B9-0F2FEB4C4469}"/>
                  </a:ext>
                </a:extLst>
              </p:cNvPr>
              <p:cNvCxnSpPr>
                <a:cxnSpLocks/>
              </p:cNvCxnSpPr>
              <p:nvPr/>
            </p:nvCxnSpPr>
            <p:spPr>
              <a:xfrm rot="2700000">
                <a:off x="9372801" y="4061746"/>
                <a:ext cx="11321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157" name="直線接點 156">
              <a:extLst>
                <a:ext uri="{FF2B5EF4-FFF2-40B4-BE49-F238E27FC236}">
                  <a16:creationId xmlns:a16="http://schemas.microsoft.com/office/drawing/2014/main" id="{F63BA766-1B99-45A2-BDA8-1199E90A514E}"/>
                </a:ext>
              </a:extLst>
            </p:cNvPr>
            <p:cNvCxnSpPr>
              <a:cxnSpLocks/>
            </p:cNvCxnSpPr>
            <p:nvPr/>
          </p:nvCxnSpPr>
          <p:spPr>
            <a:xfrm flipV="1">
              <a:off x="8478520" y="4945380"/>
              <a:ext cx="375920" cy="1270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1" name="直線接點 160">
              <a:extLst>
                <a:ext uri="{FF2B5EF4-FFF2-40B4-BE49-F238E27FC236}">
                  <a16:creationId xmlns:a16="http://schemas.microsoft.com/office/drawing/2014/main" id="{C3E8C853-EDED-4B03-B1C8-B691B86EB8E3}"/>
                </a:ext>
              </a:extLst>
            </p:cNvPr>
            <p:cNvCxnSpPr>
              <a:cxnSpLocks/>
            </p:cNvCxnSpPr>
            <p:nvPr/>
          </p:nvCxnSpPr>
          <p:spPr>
            <a:xfrm flipV="1">
              <a:off x="8851900" y="4919980"/>
              <a:ext cx="375920" cy="2286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4" name="直線接點 163">
              <a:extLst>
                <a:ext uri="{FF2B5EF4-FFF2-40B4-BE49-F238E27FC236}">
                  <a16:creationId xmlns:a16="http://schemas.microsoft.com/office/drawing/2014/main" id="{1A826092-18F5-4B82-BEFC-BE91CA8E1828}"/>
                </a:ext>
              </a:extLst>
            </p:cNvPr>
            <p:cNvCxnSpPr>
              <a:cxnSpLocks/>
            </p:cNvCxnSpPr>
            <p:nvPr/>
          </p:nvCxnSpPr>
          <p:spPr>
            <a:xfrm flipV="1">
              <a:off x="9225280" y="4701540"/>
              <a:ext cx="373380" cy="218441"/>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7" name="直線接點 166">
              <a:extLst>
                <a:ext uri="{FF2B5EF4-FFF2-40B4-BE49-F238E27FC236}">
                  <a16:creationId xmlns:a16="http://schemas.microsoft.com/office/drawing/2014/main" id="{F5A5A4C3-0FB9-411E-93DE-DFB26A50D06F}"/>
                </a:ext>
              </a:extLst>
            </p:cNvPr>
            <p:cNvCxnSpPr>
              <a:cxnSpLocks/>
            </p:cNvCxnSpPr>
            <p:nvPr/>
          </p:nvCxnSpPr>
          <p:spPr>
            <a:xfrm flipV="1">
              <a:off x="9601200" y="4254500"/>
              <a:ext cx="368300" cy="44958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0" name="直線接點 169">
              <a:extLst>
                <a:ext uri="{FF2B5EF4-FFF2-40B4-BE49-F238E27FC236}">
                  <a16:creationId xmlns:a16="http://schemas.microsoft.com/office/drawing/2014/main" id="{74D5FB94-2C33-4CCB-B968-B6DC3B63EB57}"/>
                </a:ext>
              </a:extLst>
            </p:cNvPr>
            <p:cNvCxnSpPr>
              <a:cxnSpLocks/>
            </p:cNvCxnSpPr>
            <p:nvPr/>
          </p:nvCxnSpPr>
          <p:spPr>
            <a:xfrm flipV="1">
              <a:off x="9969500" y="4046220"/>
              <a:ext cx="378460" cy="20828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3" name="直線接點 172">
              <a:extLst>
                <a:ext uri="{FF2B5EF4-FFF2-40B4-BE49-F238E27FC236}">
                  <a16:creationId xmlns:a16="http://schemas.microsoft.com/office/drawing/2014/main" id="{133C00E3-6CAF-487A-B382-8B17DF1C7258}"/>
                </a:ext>
              </a:extLst>
            </p:cNvPr>
            <p:cNvCxnSpPr>
              <a:cxnSpLocks/>
            </p:cNvCxnSpPr>
            <p:nvPr/>
          </p:nvCxnSpPr>
          <p:spPr>
            <a:xfrm flipV="1">
              <a:off x="10342880" y="3688080"/>
              <a:ext cx="375920" cy="358141"/>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6" name="直線接點 175">
              <a:extLst>
                <a:ext uri="{FF2B5EF4-FFF2-40B4-BE49-F238E27FC236}">
                  <a16:creationId xmlns:a16="http://schemas.microsoft.com/office/drawing/2014/main" id="{0C2D27A6-29F7-406E-9179-7C32A3B11D55}"/>
                </a:ext>
              </a:extLst>
            </p:cNvPr>
            <p:cNvCxnSpPr>
              <a:cxnSpLocks/>
            </p:cNvCxnSpPr>
            <p:nvPr/>
          </p:nvCxnSpPr>
          <p:spPr>
            <a:xfrm flipV="1">
              <a:off x="10718800" y="3390900"/>
              <a:ext cx="370840" cy="299721"/>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9" name="直線接點 178">
              <a:extLst>
                <a:ext uri="{FF2B5EF4-FFF2-40B4-BE49-F238E27FC236}">
                  <a16:creationId xmlns:a16="http://schemas.microsoft.com/office/drawing/2014/main" id="{54DCACC2-0CE2-4227-9CF6-C39545F42150}"/>
                </a:ext>
              </a:extLst>
            </p:cNvPr>
            <p:cNvCxnSpPr>
              <a:cxnSpLocks/>
            </p:cNvCxnSpPr>
            <p:nvPr/>
          </p:nvCxnSpPr>
          <p:spPr>
            <a:xfrm flipV="1">
              <a:off x="11092180" y="3248660"/>
              <a:ext cx="370840" cy="142241"/>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25" name="群組 224">
            <a:extLst>
              <a:ext uri="{FF2B5EF4-FFF2-40B4-BE49-F238E27FC236}">
                <a16:creationId xmlns:a16="http://schemas.microsoft.com/office/drawing/2014/main" id="{CB7BC5BD-0745-45CA-BA54-85A581126784}"/>
              </a:ext>
            </a:extLst>
          </p:cNvPr>
          <p:cNvGrpSpPr/>
          <p:nvPr/>
        </p:nvGrpSpPr>
        <p:grpSpPr>
          <a:xfrm>
            <a:off x="8430659" y="3778074"/>
            <a:ext cx="3083276" cy="1233521"/>
            <a:chOff x="8430659" y="3778074"/>
            <a:chExt cx="3083276" cy="1233521"/>
          </a:xfrm>
        </p:grpSpPr>
        <p:sp>
          <p:nvSpPr>
            <p:cNvPr id="189" name="橢圓 188">
              <a:extLst>
                <a:ext uri="{FF2B5EF4-FFF2-40B4-BE49-F238E27FC236}">
                  <a16:creationId xmlns:a16="http://schemas.microsoft.com/office/drawing/2014/main" id="{9F5FA1BD-C4E4-4809-A578-E09EFE120EE3}"/>
                </a:ext>
              </a:extLst>
            </p:cNvPr>
            <p:cNvSpPr/>
            <p:nvPr/>
          </p:nvSpPr>
          <p:spPr>
            <a:xfrm>
              <a:off x="8430659" y="4909644"/>
              <a:ext cx="101951" cy="1019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0" name="橢圓 189">
              <a:extLst>
                <a:ext uri="{FF2B5EF4-FFF2-40B4-BE49-F238E27FC236}">
                  <a16:creationId xmlns:a16="http://schemas.microsoft.com/office/drawing/2014/main" id="{52AFC6E2-F81F-4CAC-BDCD-A1817B4A5F14}"/>
                </a:ext>
              </a:extLst>
            </p:cNvPr>
            <p:cNvSpPr/>
            <p:nvPr/>
          </p:nvSpPr>
          <p:spPr>
            <a:xfrm>
              <a:off x="8802134" y="4898214"/>
              <a:ext cx="101951" cy="1019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1" name="橢圓 190">
              <a:extLst>
                <a:ext uri="{FF2B5EF4-FFF2-40B4-BE49-F238E27FC236}">
                  <a16:creationId xmlns:a16="http://schemas.microsoft.com/office/drawing/2014/main" id="{D6DD470B-D834-4F14-8295-920F0B2440A8}"/>
                </a:ext>
              </a:extLst>
            </p:cNvPr>
            <p:cNvSpPr/>
            <p:nvPr/>
          </p:nvSpPr>
          <p:spPr>
            <a:xfrm>
              <a:off x="9173609" y="4896309"/>
              <a:ext cx="101951" cy="1019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2" name="橢圓 191">
              <a:extLst>
                <a:ext uri="{FF2B5EF4-FFF2-40B4-BE49-F238E27FC236}">
                  <a16:creationId xmlns:a16="http://schemas.microsoft.com/office/drawing/2014/main" id="{C22FB184-71AA-4E66-B453-E967CC117D42}"/>
                </a:ext>
              </a:extLst>
            </p:cNvPr>
            <p:cNvSpPr/>
            <p:nvPr/>
          </p:nvSpPr>
          <p:spPr>
            <a:xfrm>
              <a:off x="9548894" y="4698189"/>
              <a:ext cx="101951" cy="1019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3" name="橢圓 192">
              <a:extLst>
                <a:ext uri="{FF2B5EF4-FFF2-40B4-BE49-F238E27FC236}">
                  <a16:creationId xmlns:a16="http://schemas.microsoft.com/office/drawing/2014/main" id="{2D678297-B358-4161-AF4F-8A142434E702}"/>
                </a:ext>
              </a:extLst>
            </p:cNvPr>
            <p:cNvSpPr/>
            <p:nvPr/>
          </p:nvSpPr>
          <p:spPr>
            <a:xfrm>
              <a:off x="9922274" y="4766769"/>
              <a:ext cx="101951" cy="1019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4" name="橢圓 193">
              <a:extLst>
                <a:ext uri="{FF2B5EF4-FFF2-40B4-BE49-F238E27FC236}">
                  <a16:creationId xmlns:a16="http://schemas.microsoft.com/office/drawing/2014/main" id="{03FA1143-5257-4EEF-B071-5C6294760AB5}"/>
                </a:ext>
              </a:extLst>
            </p:cNvPr>
            <p:cNvSpPr/>
            <p:nvPr/>
          </p:nvSpPr>
          <p:spPr>
            <a:xfrm>
              <a:off x="10293749" y="4496259"/>
              <a:ext cx="101951" cy="1019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5" name="橢圓 194">
              <a:extLst>
                <a:ext uri="{FF2B5EF4-FFF2-40B4-BE49-F238E27FC236}">
                  <a16:creationId xmlns:a16="http://schemas.microsoft.com/office/drawing/2014/main" id="{F40B8B3A-0933-4C5A-B161-E2ADC8CB92FC}"/>
                </a:ext>
              </a:extLst>
            </p:cNvPr>
            <p:cNvSpPr/>
            <p:nvPr/>
          </p:nvSpPr>
          <p:spPr>
            <a:xfrm>
              <a:off x="10669034" y="4267659"/>
              <a:ext cx="101951" cy="1019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6" name="橢圓 195">
              <a:extLst>
                <a:ext uri="{FF2B5EF4-FFF2-40B4-BE49-F238E27FC236}">
                  <a16:creationId xmlns:a16="http://schemas.microsoft.com/office/drawing/2014/main" id="{3DFA6F34-1180-4E48-A2E9-3DE0E5EA894C}"/>
                </a:ext>
              </a:extLst>
            </p:cNvPr>
            <p:cNvSpPr/>
            <p:nvPr/>
          </p:nvSpPr>
          <p:spPr>
            <a:xfrm>
              <a:off x="11040509" y="3915234"/>
              <a:ext cx="101951" cy="1019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7" name="橢圓 196">
              <a:extLst>
                <a:ext uri="{FF2B5EF4-FFF2-40B4-BE49-F238E27FC236}">
                  <a16:creationId xmlns:a16="http://schemas.microsoft.com/office/drawing/2014/main" id="{F0EDDD74-EE78-47A3-A13C-1C041BC8CE8C}"/>
                </a:ext>
              </a:extLst>
            </p:cNvPr>
            <p:cNvSpPr/>
            <p:nvPr/>
          </p:nvSpPr>
          <p:spPr>
            <a:xfrm>
              <a:off x="11411984" y="3778074"/>
              <a:ext cx="101951" cy="1019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00" name="直線接點 199">
              <a:extLst>
                <a:ext uri="{FF2B5EF4-FFF2-40B4-BE49-F238E27FC236}">
                  <a16:creationId xmlns:a16="http://schemas.microsoft.com/office/drawing/2014/main" id="{CA082A82-0797-413A-A174-6CF8159539B4}"/>
                </a:ext>
              </a:extLst>
            </p:cNvPr>
            <p:cNvCxnSpPr>
              <a:cxnSpLocks/>
            </p:cNvCxnSpPr>
            <p:nvPr/>
          </p:nvCxnSpPr>
          <p:spPr>
            <a:xfrm flipV="1">
              <a:off x="8481060" y="4947285"/>
              <a:ext cx="375285" cy="114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4" name="直線接點 203">
              <a:extLst>
                <a:ext uri="{FF2B5EF4-FFF2-40B4-BE49-F238E27FC236}">
                  <a16:creationId xmlns:a16="http://schemas.microsoft.com/office/drawing/2014/main" id="{817F2933-A2F4-4478-8D37-9DA1BE5DF913}"/>
                </a:ext>
              </a:extLst>
            </p:cNvPr>
            <p:cNvCxnSpPr>
              <a:cxnSpLocks/>
            </p:cNvCxnSpPr>
            <p:nvPr/>
          </p:nvCxnSpPr>
          <p:spPr>
            <a:xfrm flipV="1">
              <a:off x="8854440" y="4945380"/>
              <a:ext cx="369570" cy="38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7" name="直線接點 206">
              <a:extLst>
                <a:ext uri="{FF2B5EF4-FFF2-40B4-BE49-F238E27FC236}">
                  <a16:creationId xmlns:a16="http://schemas.microsoft.com/office/drawing/2014/main" id="{A6185EFD-ED89-4DA0-B1BB-C1B4ABFF445D}"/>
                </a:ext>
              </a:extLst>
            </p:cNvPr>
            <p:cNvCxnSpPr>
              <a:cxnSpLocks/>
            </p:cNvCxnSpPr>
            <p:nvPr/>
          </p:nvCxnSpPr>
          <p:spPr>
            <a:xfrm flipV="1">
              <a:off x="9225915" y="4745355"/>
              <a:ext cx="377190" cy="2019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0" name="直線接點 209">
              <a:extLst>
                <a:ext uri="{FF2B5EF4-FFF2-40B4-BE49-F238E27FC236}">
                  <a16:creationId xmlns:a16="http://schemas.microsoft.com/office/drawing/2014/main" id="{5A79C83D-D06B-45E6-95D6-25C12FB034D5}"/>
                </a:ext>
              </a:extLst>
            </p:cNvPr>
            <p:cNvCxnSpPr>
              <a:cxnSpLocks/>
            </p:cNvCxnSpPr>
            <p:nvPr/>
          </p:nvCxnSpPr>
          <p:spPr>
            <a:xfrm>
              <a:off x="9599295" y="4749165"/>
              <a:ext cx="379095" cy="7048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3" name="直線接點 212">
              <a:extLst>
                <a:ext uri="{FF2B5EF4-FFF2-40B4-BE49-F238E27FC236}">
                  <a16:creationId xmlns:a16="http://schemas.microsoft.com/office/drawing/2014/main" id="{A9EEB3A7-A1D5-491D-8780-47B261189A18}"/>
                </a:ext>
              </a:extLst>
            </p:cNvPr>
            <p:cNvCxnSpPr>
              <a:cxnSpLocks/>
            </p:cNvCxnSpPr>
            <p:nvPr/>
          </p:nvCxnSpPr>
          <p:spPr>
            <a:xfrm flipV="1">
              <a:off x="9980295" y="4543425"/>
              <a:ext cx="365760" cy="27813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6" name="直線接點 215">
              <a:extLst>
                <a:ext uri="{FF2B5EF4-FFF2-40B4-BE49-F238E27FC236}">
                  <a16:creationId xmlns:a16="http://schemas.microsoft.com/office/drawing/2014/main" id="{5F040C0E-4C62-4C90-A5C3-F91072EA3C8A}"/>
                </a:ext>
              </a:extLst>
            </p:cNvPr>
            <p:cNvCxnSpPr>
              <a:cxnSpLocks/>
            </p:cNvCxnSpPr>
            <p:nvPr/>
          </p:nvCxnSpPr>
          <p:spPr>
            <a:xfrm flipV="1">
              <a:off x="10346055" y="4318635"/>
              <a:ext cx="373380" cy="2286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9" name="直線接點 218">
              <a:extLst>
                <a:ext uri="{FF2B5EF4-FFF2-40B4-BE49-F238E27FC236}">
                  <a16:creationId xmlns:a16="http://schemas.microsoft.com/office/drawing/2014/main" id="{63D0DDAD-357F-42BF-84EF-E9312B078406}"/>
                </a:ext>
              </a:extLst>
            </p:cNvPr>
            <p:cNvCxnSpPr>
              <a:cxnSpLocks/>
            </p:cNvCxnSpPr>
            <p:nvPr/>
          </p:nvCxnSpPr>
          <p:spPr>
            <a:xfrm flipV="1">
              <a:off x="10719435" y="3960495"/>
              <a:ext cx="373380" cy="3600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2" name="直線接點 221">
              <a:extLst>
                <a:ext uri="{FF2B5EF4-FFF2-40B4-BE49-F238E27FC236}">
                  <a16:creationId xmlns:a16="http://schemas.microsoft.com/office/drawing/2014/main" id="{A91CD617-C337-470C-AFA6-D450865393A2}"/>
                </a:ext>
              </a:extLst>
            </p:cNvPr>
            <p:cNvCxnSpPr>
              <a:cxnSpLocks/>
            </p:cNvCxnSpPr>
            <p:nvPr/>
          </p:nvCxnSpPr>
          <p:spPr>
            <a:xfrm flipV="1">
              <a:off x="11092815" y="3825240"/>
              <a:ext cx="375285" cy="14097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26" name="群組 225">
            <a:extLst>
              <a:ext uri="{FF2B5EF4-FFF2-40B4-BE49-F238E27FC236}">
                <a16:creationId xmlns:a16="http://schemas.microsoft.com/office/drawing/2014/main" id="{3B122FEE-54BB-49F6-BBBB-AE7244358854}"/>
              </a:ext>
            </a:extLst>
          </p:cNvPr>
          <p:cNvGrpSpPr/>
          <p:nvPr/>
        </p:nvGrpSpPr>
        <p:grpSpPr>
          <a:xfrm>
            <a:off x="8436225" y="3928116"/>
            <a:ext cx="3080788" cy="1076460"/>
            <a:chOff x="8436225" y="3928116"/>
            <a:chExt cx="3080788" cy="1076460"/>
          </a:xfrm>
        </p:grpSpPr>
        <p:sp>
          <p:nvSpPr>
            <p:cNvPr id="227" name="矩形 226">
              <a:extLst>
                <a:ext uri="{FF2B5EF4-FFF2-40B4-BE49-F238E27FC236}">
                  <a16:creationId xmlns:a16="http://schemas.microsoft.com/office/drawing/2014/main" id="{4E8B71D2-5EF2-496C-A1FB-FE8FC74CA801}"/>
                </a:ext>
              </a:extLst>
            </p:cNvPr>
            <p:cNvSpPr/>
            <p:nvPr/>
          </p:nvSpPr>
          <p:spPr>
            <a:xfrm>
              <a:off x="8436225" y="4907286"/>
              <a:ext cx="97290" cy="9729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8" name="矩形 227">
              <a:extLst>
                <a:ext uri="{FF2B5EF4-FFF2-40B4-BE49-F238E27FC236}">
                  <a16:creationId xmlns:a16="http://schemas.microsoft.com/office/drawing/2014/main" id="{4DA9E41A-B110-4B89-B078-B091C7F39C72}"/>
                </a:ext>
              </a:extLst>
            </p:cNvPr>
            <p:cNvSpPr/>
            <p:nvPr/>
          </p:nvSpPr>
          <p:spPr>
            <a:xfrm>
              <a:off x="8809873" y="4907286"/>
              <a:ext cx="97290" cy="9729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9" name="矩形 228">
              <a:extLst>
                <a:ext uri="{FF2B5EF4-FFF2-40B4-BE49-F238E27FC236}">
                  <a16:creationId xmlns:a16="http://schemas.microsoft.com/office/drawing/2014/main" id="{0C8A16E1-ABEB-4B1B-AE76-AA32A4E83A0E}"/>
                </a:ext>
              </a:extLst>
            </p:cNvPr>
            <p:cNvSpPr/>
            <p:nvPr/>
          </p:nvSpPr>
          <p:spPr>
            <a:xfrm>
              <a:off x="9179443" y="4899666"/>
              <a:ext cx="97290" cy="9729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0" name="矩形 229">
              <a:extLst>
                <a:ext uri="{FF2B5EF4-FFF2-40B4-BE49-F238E27FC236}">
                  <a16:creationId xmlns:a16="http://schemas.microsoft.com/office/drawing/2014/main" id="{9F9912B1-FAB1-4A12-B2F9-2165CEDD9052}"/>
                </a:ext>
              </a:extLst>
            </p:cNvPr>
            <p:cNvSpPr/>
            <p:nvPr/>
          </p:nvSpPr>
          <p:spPr>
            <a:xfrm>
              <a:off x="9556633" y="4876806"/>
              <a:ext cx="97290" cy="9729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1" name="矩形 230">
              <a:extLst>
                <a:ext uri="{FF2B5EF4-FFF2-40B4-BE49-F238E27FC236}">
                  <a16:creationId xmlns:a16="http://schemas.microsoft.com/office/drawing/2014/main" id="{BB1187D2-1F17-4C52-B188-448B80E5C8EE}"/>
                </a:ext>
              </a:extLst>
            </p:cNvPr>
            <p:cNvSpPr/>
            <p:nvPr/>
          </p:nvSpPr>
          <p:spPr>
            <a:xfrm>
              <a:off x="9930013" y="4773936"/>
              <a:ext cx="97290" cy="9729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2" name="矩形 231">
              <a:extLst>
                <a:ext uri="{FF2B5EF4-FFF2-40B4-BE49-F238E27FC236}">
                  <a16:creationId xmlns:a16="http://schemas.microsoft.com/office/drawing/2014/main" id="{3FFEB709-A2B3-4FDD-B72C-AFB90B3C1130}"/>
                </a:ext>
              </a:extLst>
            </p:cNvPr>
            <p:cNvSpPr/>
            <p:nvPr/>
          </p:nvSpPr>
          <p:spPr>
            <a:xfrm>
              <a:off x="10295773" y="4697736"/>
              <a:ext cx="97290" cy="9729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3" name="矩形 232">
              <a:extLst>
                <a:ext uri="{FF2B5EF4-FFF2-40B4-BE49-F238E27FC236}">
                  <a16:creationId xmlns:a16="http://schemas.microsoft.com/office/drawing/2014/main" id="{129E5B24-E1C4-4A93-A6DD-E9212B4EECD9}"/>
                </a:ext>
              </a:extLst>
            </p:cNvPr>
            <p:cNvSpPr/>
            <p:nvPr/>
          </p:nvSpPr>
          <p:spPr>
            <a:xfrm>
              <a:off x="10669153" y="4613916"/>
              <a:ext cx="97290" cy="9729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4" name="矩形 233">
              <a:extLst>
                <a:ext uri="{FF2B5EF4-FFF2-40B4-BE49-F238E27FC236}">
                  <a16:creationId xmlns:a16="http://schemas.microsoft.com/office/drawing/2014/main" id="{384D3456-5D6D-4ED3-8BA8-4415491DAFEC}"/>
                </a:ext>
              </a:extLst>
            </p:cNvPr>
            <p:cNvSpPr/>
            <p:nvPr/>
          </p:nvSpPr>
          <p:spPr>
            <a:xfrm>
              <a:off x="11050153" y="4137666"/>
              <a:ext cx="97290" cy="9729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5" name="矩形 234">
              <a:extLst>
                <a:ext uri="{FF2B5EF4-FFF2-40B4-BE49-F238E27FC236}">
                  <a16:creationId xmlns:a16="http://schemas.microsoft.com/office/drawing/2014/main" id="{B5DD4428-0A66-44B3-A1E9-F021E94B2F6A}"/>
                </a:ext>
              </a:extLst>
            </p:cNvPr>
            <p:cNvSpPr/>
            <p:nvPr/>
          </p:nvSpPr>
          <p:spPr>
            <a:xfrm>
              <a:off x="11419723" y="3928116"/>
              <a:ext cx="97290" cy="9729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36" name="直線接點 235">
              <a:extLst>
                <a:ext uri="{FF2B5EF4-FFF2-40B4-BE49-F238E27FC236}">
                  <a16:creationId xmlns:a16="http://schemas.microsoft.com/office/drawing/2014/main" id="{6F936298-3470-467B-8462-AD3EB63BD66A}"/>
                </a:ext>
              </a:extLst>
            </p:cNvPr>
            <p:cNvCxnSpPr/>
            <p:nvPr/>
          </p:nvCxnSpPr>
          <p:spPr>
            <a:xfrm flipV="1">
              <a:off x="8477250" y="4956810"/>
              <a:ext cx="384810" cy="381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7" name="直線接點 236">
              <a:extLst>
                <a:ext uri="{FF2B5EF4-FFF2-40B4-BE49-F238E27FC236}">
                  <a16:creationId xmlns:a16="http://schemas.microsoft.com/office/drawing/2014/main" id="{6C048952-F570-471E-8606-42F9DD884107}"/>
                </a:ext>
              </a:extLst>
            </p:cNvPr>
            <p:cNvCxnSpPr>
              <a:cxnSpLocks/>
            </p:cNvCxnSpPr>
            <p:nvPr/>
          </p:nvCxnSpPr>
          <p:spPr>
            <a:xfrm flipV="1">
              <a:off x="8854440" y="4953000"/>
              <a:ext cx="369570" cy="1143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8" name="直線接點 237">
              <a:extLst>
                <a:ext uri="{FF2B5EF4-FFF2-40B4-BE49-F238E27FC236}">
                  <a16:creationId xmlns:a16="http://schemas.microsoft.com/office/drawing/2014/main" id="{F9941D79-AD3D-45AB-A9A2-6729D5E98887}"/>
                </a:ext>
              </a:extLst>
            </p:cNvPr>
            <p:cNvCxnSpPr>
              <a:cxnSpLocks/>
            </p:cNvCxnSpPr>
            <p:nvPr/>
          </p:nvCxnSpPr>
          <p:spPr>
            <a:xfrm flipV="1">
              <a:off x="9224010" y="4933950"/>
              <a:ext cx="377190" cy="1905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9" name="直線接點 238">
              <a:extLst>
                <a:ext uri="{FF2B5EF4-FFF2-40B4-BE49-F238E27FC236}">
                  <a16:creationId xmlns:a16="http://schemas.microsoft.com/office/drawing/2014/main" id="{D0826210-97ED-4285-88CC-DD9192D7F7F3}"/>
                </a:ext>
              </a:extLst>
            </p:cNvPr>
            <p:cNvCxnSpPr>
              <a:cxnSpLocks/>
            </p:cNvCxnSpPr>
            <p:nvPr/>
          </p:nvCxnSpPr>
          <p:spPr>
            <a:xfrm flipV="1">
              <a:off x="9597390" y="4831080"/>
              <a:ext cx="381000" cy="10287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0" name="直線接點 239">
              <a:extLst>
                <a:ext uri="{FF2B5EF4-FFF2-40B4-BE49-F238E27FC236}">
                  <a16:creationId xmlns:a16="http://schemas.microsoft.com/office/drawing/2014/main" id="{11180927-2205-41AF-AC95-139DF2C8F87C}"/>
                </a:ext>
              </a:extLst>
            </p:cNvPr>
            <p:cNvCxnSpPr>
              <a:cxnSpLocks/>
            </p:cNvCxnSpPr>
            <p:nvPr/>
          </p:nvCxnSpPr>
          <p:spPr>
            <a:xfrm flipV="1">
              <a:off x="9974580" y="4751070"/>
              <a:ext cx="369570" cy="8382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1" name="直線接點 240">
              <a:extLst>
                <a:ext uri="{FF2B5EF4-FFF2-40B4-BE49-F238E27FC236}">
                  <a16:creationId xmlns:a16="http://schemas.microsoft.com/office/drawing/2014/main" id="{7C717420-8E53-4613-8A42-DFEAADEBE8F7}"/>
                </a:ext>
              </a:extLst>
            </p:cNvPr>
            <p:cNvCxnSpPr>
              <a:cxnSpLocks/>
            </p:cNvCxnSpPr>
            <p:nvPr/>
          </p:nvCxnSpPr>
          <p:spPr>
            <a:xfrm flipV="1">
              <a:off x="10340340" y="4671060"/>
              <a:ext cx="381000" cy="8382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2" name="直線接點 241">
              <a:extLst>
                <a:ext uri="{FF2B5EF4-FFF2-40B4-BE49-F238E27FC236}">
                  <a16:creationId xmlns:a16="http://schemas.microsoft.com/office/drawing/2014/main" id="{D5168052-2590-4F73-BEE1-9E23702639FE}"/>
                </a:ext>
              </a:extLst>
            </p:cNvPr>
            <p:cNvCxnSpPr>
              <a:cxnSpLocks/>
            </p:cNvCxnSpPr>
            <p:nvPr/>
          </p:nvCxnSpPr>
          <p:spPr>
            <a:xfrm flipV="1">
              <a:off x="10721340" y="4194810"/>
              <a:ext cx="369570" cy="48006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3" name="直線接點 242">
              <a:extLst>
                <a:ext uri="{FF2B5EF4-FFF2-40B4-BE49-F238E27FC236}">
                  <a16:creationId xmlns:a16="http://schemas.microsoft.com/office/drawing/2014/main" id="{6345D38B-C469-4DC6-8B56-CF9C6A5E2785}"/>
                </a:ext>
              </a:extLst>
            </p:cNvPr>
            <p:cNvCxnSpPr>
              <a:cxnSpLocks/>
            </p:cNvCxnSpPr>
            <p:nvPr/>
          </p:nvCxnSpPr>
          <p:spPr>
            <a:xfrm flipV="1">
              <a:off x="11090910" y="3981450"/>
              <a:ext cx="377190" cy="21336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48" name="群組 247">
            <a:extLst>
              <a:ext uri="{FF2B5EF4-FFF2-40B4-BE49-F238E27FC236}">
                <a16:creationId xmlns:a16="http://schemas.microsoft.com/office/drawing/2014/main" id="{7C41C9CD-D9E9-4CAD-85C9-8F5D1BCAD48F}"/>
              </a:ext>
            </a:extLst>
          </p:cNvPr>
          <p:cNvGrpSpPr/>
          <p:nvPr/>
        </p:nvGrpSpPr>
        <p:grpSpPr>
          <a:xfrm>
            <a:off x="8252665" y="2339319"/>
            <a:ext cx="826600" cy="461665"/>
            <a:chOff x="8252665" y="2339319"/>
            <a:chExt cx="826600" cy="461665"/>
          </a:xfrm>
        </p:grpSpPr>
        <p:grpSp>
          <p:nvGrpSpPr>
            <p:cNvPr id="125" name="群組 124">
              <a:extLst>
                <a:ext uri="{FF2B5EF4-FFF2-40B4-BE49-F238E27FC236}">
                  <a16:creationId xmlns:a16="http://schemas.microsoft.com/office/drawing/2014/main" id="{ACBAA087-8E27-4573-A29C-A7A9B10A2A06}"/>
                </a:ext>
              </a:extLst>
            </p:cNvPr>
            <p:cNvGrpSpPr/>
            <p:nvPr/>
          </p:nvGrpSpPr>
          <p:grpSpPr>
            <a:xfrm>
              <a:off x="8252665" y="2511335"/>
              <a:ext cx="255270" cy="113210"/>
              <a:chOff x="8252665" y="2511335"/>
              <a:chExt cx="255270" cy="113210"/>
            </a:xfrm>
          </p:grpSpPr>
          <p:grpSp>
            <p:nvGrpSpPr>
              <p:cNvPr id="102" name="群組 101">
                <a:extLst>
                  <a:ext uri="{FF2B5EF4-FFF2-40B4-BE49-F238E27FC236}">
                    <a16:creationId xmlns:a16="http://schemas.microsoft.com/office/drawing/2014/main" id="{C06ADC68-4A28-442A-9E16-DA5753053AF6}"/>
                  </a:ext>
                </a:extLst>
              </p:cNvPr>
              <p:cNvGrpSpPr/>
              <p:nvPr/>
            </p:nvGrpSpPr>
            <p:grpSpPr>
              <a:xfrm>
                <a:off x="8321245" y="2511335"/>
                <a:ext cx="113210" cy="113210"/>
                <a:chOff x="8427925" y="4789715"/>
                <a:chExt cx="113210" cy="113210"/>
              </a:xfrm>
            </p:grpSpPr>
            <p:cxnSp>
              <p:nvCxnSpPr>
                <p:cNvPr id="103" name="直線接點 102">
                  <a:extLst>
                    <a:ext uri="{FF2B5EF4-FFF2-40B4-BE49-F238E27FC236}">
                      <a16:creationId xmlns:a16="http://schemas.microsoft.com/office/drawing/2014/main" id="{23F77AF6-7AF3-4A57-9219-89C1FAE8C838}"/>
                    </a:ext>
                  </a:extLst>
                </p:cNvPr>
                <p:cNvCxnSpPr/>
                <p:nvPr/>
              </p:nvCxnSpPr>
              <p:spPr>
                <a:xfrm>
                  <a:off x="8427925" y="4842510"/>
                  <a:ext cx="11321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4" name="直線接點 103">
                  <a:extLst>
                    <a:ext uri="{FF2B5EF4-FFF2-40B4-BE49-F238E27FC236}">
                      <a16:creationId xmlns:a16="http://schemas.microsoft.com/office/drawing/2014/main" id="{B522767C-93DC-43AE-A40D-F66CFC511607}"/>
                    </a:ext>
                  </a:extLst>
                </p:cNvPr>
                <p:cNvCxnSpPr>
                  <a:cxnSpLocks/>
                </p:cNvCxnSpPr>
                <p:nvPr/>
              </p:nvCxnSpPr>
              <p:spPr>
                <a:xfrm rot="16200000">
                  <a:off x="8427925" y="4846320"/>
                  <a:ext cx="11321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cxnSp>
            <p:nvCxnSpPr>
              <p:cNvPr id="105" name="直線接點 104">
                <a:extLst>
                  <a:ext uri="{FF2B5EF4-FFF2-40B4-BE49-F238E27FC236}">
                    <a16:creationId xmlns:a16="http://schemas.microsoft.com/office/drawing/2014/main" id="{91EB9B29-6131-439E-83A5-1AEEE1E5495C}"/>
                  </a:ext>
                </a:extLst>
              </p:cNvPr>
              <p:cNvCxnSpPr/>
              <p:nvPr/>
            </p:nvCxnSpPr>
            <p:spPr>
              <a:xfrm>
                <a:off x="8252665" y="2564130"/>
                <a:ext cx="25527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244" name="文字方塊 243">
              <a:extLst>
                <a:ext uri="{FF2B5EF4-FFF2-40B4-BE49-F238E27FC236}">
                  <a16:creationId xmlns:a16="http://schemas.microsoft.com/office/drawing/2014/main" id="{43AE3648-DD26-416E-B977-EFDDF37979ED}"/>
                </a:ext>
              </a:extLst>
            </p:cNvPr>
            <p:cNvSpPr txBox="1"/>
            <p:nvPr/>
          </p:nvSpPr>
          <p:spPr>
            <a:xfrm>
              <a:off x="8572395" y="2339319"/>
              <a:ext cx="506870" cy="461665"/>
            </a:xfrm>
            <a:prstGeom prst="rect">
              <a:avLst/>
            </a:prstGeom>
            <a:noFill/>
          </p:spPr>
          <p:txBody>
            <a:bodyPr wrap="none" rtlCol="0">
              <a:spAutoFit/>
            </a:bodyPr>
            <a:lstStyle/>
            <a:p>
              <a:r>
                <a:rPr lang="en-US" altLang="zh-TW" sz="2400" dirty="0"/>
                <a:t>CP</a:t>
              </a:r>
              <a:endParaRPr lang="zh-TW" altLang="en-US" sz="2400" dirty="0"/>
            </a:p>
          </p:txBody>
        </p:sp>
      </p:grpSp>
      <p:grpSp>
        <p:nvGrpSpPr>
          <p:cNvPr id="249" name="群組 248">
            <a:extLst>
              <a:ext uri="{FF2B5EF4-FFF2-40B4-BE49-F238E27FC236}">
                <a16:creationId xmlns:a16="http://schemas.microsoft.com/office/drawing/2014/main" id="{FCDA21F9-2AF3-4094-AB4A-22C918A65E17}"/>
              </a:ext>
            </a:extLst>
          </p:cNvPr>
          <p:cNvGrpSpPr/>
          <p:nvPr/>
        </p:nvGrpSpPr>
        <p:grpSpPr>
          <a:xfrm>
            <a:off x="8248650" y="2598730"/>
            <a:ext cx="1080683" cy="461665"/>
            <a:chOff x="8248650" y="2598730"/>
            <a:chExt cx="1080683" cy="461665"/>
          </a:xfrm>
        </p:grpSpPr>
        <p:grpSp>
          <p:nvGrpSpPr>
            <p:cNvPr id="186" name="群組 185">
              <a:extLst>
                <a:ext uri="{FF2B5EF4-FFF2-40B4-BE49-F238E27FC236}">
                  <a16:creationId xmlns:a16="http://schemas.microsoft.com/office/drawing/2014/main" id="{D28E3614-2118-4980-96AC-E4D792E3160E}"/>
                </a:ext>
              </a:extLst>
            </p:cNvPr>
            <p:cNvGrpSpPr/>
            <p:nvPr/>
          </p:nvGrpSpPr>
          <p:grpSpPr>
            <a:xfrm>
              <a:off x="8248650" y="2767375"/>
              <a:ext cx="255270" cy="113210"/>
              <a:chOff x="8248650" y="2767375"/>
              <a:chExt cx="255270" cy="113210"/>
            </a:xfrm>
          </p:grpSpPr>
          <p:grpSp>
            <p:nvGrpSpPr>
              <p:cNvPr id="182" name="群組 181">
                <a:extLst>
                  <a:ext uri="{FF2B5EF4-FFF2-40B4-BE49-F238E27FC236}">
                    <a16:creationId xmlns:a16="http://schemas.microsoft.com/office/drawing/2014/main" id="{7F3301F0-EB92-4605-9BD4-BBF3ED8DEA9A}"/>
                  </a:ext>
                </a:extLst>
              </p:cNvPr>
              <p:cNvGrpSpPr/>
              <p:nvPr/>
            </p:nvGrpSpPr>
            <p:grpSpPr>
              <a:xfrm>
                <a:off x="8309505" y="2767375"/>
                <a:ext cx="113210" cy="113210"/>
                <a:chOff x="9372801" y="4005141"/>
                <a:chExt cx="113210" cy="113210"/>
              </a:xfrm>
            </p:grpSpPr>
            <p:cxnSp>
              <p:nvCxnSpPr>
                <p:cNvPr id="183" name="直線接點 182">
                  <a:extLst>
                    <a:ext uri="{FF2B5EF4-FFF2-40B4-BE49-F238E27FC236}">
                      <a16:creationId xmlns:a16="http://schemas.microsoft.com/office/drawing/2014/main" id="{0B799468-3538-41BD-AB91-5C04813DCD39}"/>
                    </a:ext>
                  </a:extLst>
                </p:cNvPr>
                <p:cNvCxnSpPr>
                  <a:cxnSpLocks/>
                </p:cNvCxnSpPr>
                <p:nvPr/>
              </p:nvCxnSpPr>
              <p:spPr>
                <a:xfrm rot="8100000">
                  <a:off x="9372801" y="4057936"/>
                  <a:ext cx="11321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4" name="直線接點 183">
                  <a:extLst>
                    <a:ext uri="{FF2B5EF4-FFF2-40B4-BE49-F238E27FC236}">
                      <a16:creationId xmlns:a16="http://schemas.microsoft.com/office/drawing/2014/main" id="{8B31313B-23A5-4131-B2CB-05B3C1DB8AB9}"/>
                    </a:ext>
                  </a:extLst>
                </p:cNvPr>
                <p:cNvCxnSpPr>
                  <a:cxnSpLocks/>
                </p:cNvCxnSpPr>
                <p:nvPr/>
              </p:nvCxnSpPr>
              <p:spPr>
                <a:xfrm rot="2700000">
                  <a:off x="9372801" y="4061746"/>
                  <a:ext cx="11321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185" name="直線接點 184">
                <a:extLst>
                  <a:ext uri="{FF2B5EF4-FFF2-40B4-BE49-F238E27FC236}">
                    <a16:creationId xmlns:a16="http://schemas.microsoft.com/office/drawing/2014/main" id="{7AE17381-0B52-48FC-8582-3B17FCDB22FC}"/>
                  </a:ext>
                </a:extLst>
              </p:cNvPr>
              <p:cNvCxnSpPr/>
              <p:nvPr/>
            </p:nvCxnSpPr>
            <p:spPr>
              <a:xfrm>
                <a:off x="8248650" y="2820170"/>
                <a:ext cx="25527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245" name="文字方塊 244">
              <a:extLst>
                <a:ext uri="{FF2B5EF4-FFF2-40B4-BE49-F238E27FC236}">
                  <a16:creationId xmlns:a16="http://schemas.microsoft.com/office/drawing/2014/main" id="{AB8A9339-A77F-4E25-9405-6C860F7CC831}"/>
                </a:ext>
              </a:extLst>
            </p:cNvPr>
            <p:cNvSpPr txBox="1"/>
            <p:nvPr/>
          </p:nvSpPr>
          <p:spPr>
            <a:xfrm>
              <a:off x="8572395" y="2598730"/>
              <a:ext cx="756938" cy="461665"/>
            </a:xfrm>
            <a:prstGeom prst="rect">
              <a:avLst/>
            </a:prstGeom>
            <a:noFill/>
          </p:spPr>
          <p:txBody>
            <a:bodyPr wrap="none" rtlCol="0">
              <a:spAutoFit/>
            </a:bodyPr>
            <a:lstStyle/>
            <a:p>
              <a:r>
                <a:rPr lang="en-US" altLang="zh-TW" sz="2400" dirty="0"/>
                <a:t>Hula</a:t>
              </a:r>
              <a:endParaRPr lang="zh-TW" altLang="en-US" sz="2400" dirty="0"/>
            </a:p>
          </p:txBody>
        </p:sp>
      </p:grpSp>
      <p:grpSp>
        <p:nvGrpSpPr>
          <p:cNvPr id="250" name="群組 249">
            <a:extLst>
              <a:ext uri="{FF2B5EF4-FFF2-40B4-BE49-F238E27FC236}">
                <a16:creationId xmlns:a16="http://schemas.microsoft.com/office/drawing/2014/main" id="{23FAD007-79F3-4C8B-BF37-6D342D006605}"/>
              </a:ext>
            </a:extLst>
          </p:cNvPr>
          <p:cNvGrpSpPr/>
          <p:nvPr/>
        </p:nvGrpSpPr>
        <p:grpSpPr>
          <a:xfrm>
            <a:off x="8238475" y="2855901"/>
            <a:ext cx="1250774" cy="461665"/>
            <a:chOff x="8238475" y="2855901"/>
            <a:chExt cx="1250774" cy="461665"/>
          </a:xfrm>
        </p:grpSpPr>
        <p:grpSp>
          <p:nvGrpSpPr>
            <p:cNvPr id="201" name="群組 200">
              <a:extLst>
                <a:ext uri="{FF2B5EF4-FFF2-40B4-BE49-F238E27FC236}">
                  <a16:creationId xmlns:a16="http://schemas.microsoft.com/office/drawing/2014/main" id="{C6D50A30-E46C-41D7-AE33-E55C44B54E71}"/>
                </a:ext>
              </a:extLst>
            </p:cNvPr>
            <p:cNvGrpSpPr/>
            <p:nvPr/>
          </p:nvGrpSpPr>
          <p:grpSpPr>
            <a:xfrm>
              <a:off x="8238475" y="3027309"/>
              <a:ext cx="255270" cy="101951"/>
              <a:chOff x="8238475" y="3027309"/>
              <a:chExt cx="255270" cy="101951"/>
            </a:xfrm>
          </p:grpSpPr>
          <p:cxnSp>
            <p:nvCxnSpPr>
              <p:cNvPr id="198" name="直線接點 197">
                <a:extLst>
                  <a:ext uri="{FF2B5EF4-FFF2-40B4-BE49-F238E27FC236}">
                    <a16:creationId xmlns:a16="http://schemas.microsoft.com/office/drawing/2014/main" id="{18AA372D-8F8A-4EA6-B431-910C04933426}"/>
                  </a:ext>
                </a:extLst>
              </p:cNvPr>
              <p:cNvCxnSpPr/>
              <p:nvPr/>
            </p:nvCxnSpPr>
            <p:spPr>
              <a:xfrm>
                <a:off x="8238475" y="3078284"/>
                <a:ext cx="25527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9" name="橢圓 198">
                <a:extLst>
                  <a:ext uri="{FF2B5EF4-FFF2-40B4-BE49-F238E27FC236}">
                    <a16:creationId xmlns:a16="http://schemas.microsoft.com/office/drawing/2014/main" id="{BB73286C-72A2-416D-BF2B-A3047D4C5A8B}"/>
                  </a:ext>
                </a:extLst>
              </p:cNvPr>
              <p:cNvSpPr/>
              <p:nvPr/>
            </p:nvSpPr>
            <p:spPr>
              <a:xfrm>
                <a:off x="8327756" y="3027309"/>
                <a:ext cx="101951" cy="1019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46" name="文字方塊 245">
              <a:extLst>
                <a:ext uri="{FF2B5EF4-FFF2-40B4-BE49-F238E27FC236}">
                  <a16:creationId xmlns:a16="http://schemas.microsoft.com/office/drawing/2014/main" id="{C330712E-B0EA-4066-A64A-51240A411557}"/>
                </a:ext>
              </a:extLst>
            </p:cNvPr>
            <p:cNvSpPr txBox="1"/>
            <p:nvPr/>
          </p:nvSpPr>
          <p:spPr>
            <a:xfrm>
              <a:off x="8572395" y="2855901"/>
              <a:ext cx="916854" cy="461665"/>
            </a:xfrm>
            <a:prstGeom prst="rect">
              <a:avLst/>
            </a:prstGeom>
            <a:noFill/>
          </p:spPr>
          <p:txBody>
            <a:bodyPr wrap="none" rtlCol="0">
              <a:spAutoFit/>
            </a:bodyPr>
            <a:lstStyle/>
            <a:p>
              <a:r>
                <a:rPr lang="en-US" altLang="zh-TW" sz="2400" dirty="0"/>
                <a:t>ECMP</a:t>
              </a:r>
              <a:endParaRPr lang="zh-TW" altLang="en-US" sz="2400" dirty="0"/>
            </a:p>
          </p:txBody>
        </p:sp>
      </p:grpSp>
      <p:grpSp>
        <p:nvGrpSpPr>
          <p:cNvPr id="251" name="群組 250">
            <a:extLst>
              <a:ext uri="{FF2B5EF4-FFF2-40B4-BE49-F238E27FC236}">
                <a16:creationId xmlns:a16="http://schemas.microsoft.com/office/drawing/2014/main" id="{072F4538-A378-4806-8485-A64FF48833B8}"/>
              </a:ext>
            </a:extLst>
          </p:cNvPr>
          <p:cNvGrpSpPr/>
          <p:nvPr/>
        </p:nvGrpSpPr>
        <p:grpSpPr>
          <a:xfrm>
            <a:off x="8248650" y="3115312"/>
            <a:ext cx="1204435" cy="461665"/>
            <a:chOff x="8248650" y="3115312"/>
            <a:chExt cx="1204435" cy="461665"/>
          </a:xfrm>
        </p:grpSpPr>
        <p:grpSp>
          <p:nvGrpSpPr>
            <p:cNvPr id="81" name="群組 80">
              <a:extLst>
                <a:ext uri="{FF2B5EF4-FFF2-40B4-BE49-F238E27FC236}">
                  <a16:creationId xmlns:a16="http://schemas.microsoft.com/office/drawing/2014/main" id="{AEE6B03A-B11E-40A8-8E50-D02DD415228E}"/>
                </a:ext>
              </a:extLst>
            </p:cNvPr>
            <p:cNvGrpSpPr/>
            <p:nvPr/>
          </p:nvGrpSpPr>
          <p:grpSpPr>
            <a:xfrm>
              <a:off x="8248650" y="3288311"/>
              <a:ext cx="255270" cy="97290"/>
              <a:chOff x="8248650" y="3288311"/>
              <a:chExt cx="255270" cy="97290"/>
            </a:xfrm>
          </p:grpSpPr>
          <p:sp>
            <p:nvSpPr>
              <p:cNvPr id="76" name="矩形 75">
                <a:extLst>
                  <a:ext uri="{FF2B5EF4-FFF2-40B4-BE49-F238E27FC236}">
                    <a16:creationId xmlns:a16="http://schemas.microsoft.com/office/drawing/2014/main" id="{9811DCB2-FD78-4991-BC2F-66F9605C8379}"/>
                  </a:ext>
                </a:extLst>
              </p:cNvPr>
              <p:cNvSpPr/>
              <p:nvPr/>
            </p:nvSpPr>
            <p:spPr>
              <a:xfrm>
                <a:off x="8323015" y="3288311"/>
                <a:ext cx="97290" cy="9729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0" name="直線接點 79">
                <a:extLst>
                  <a:ext uri="{FF2B5EF4-FFF2-40B4-BE49-F238E27FC236}">
                    <a16:creationId xmlns:a16="http://schemas.microsoft.com/office/drawing/2014/main" id="{2488CEAD-7616-4DAA-9469-B2A1420DCE78}"/>
                  </a:ext>
                </a:extLst>
              </p:cNvPr>
              <p:cNvCxnSpPr/>
              <p:nvPr/>
            </p:nvCxnSpPr>
            <p:spPr>
              <a:xfrm>
                <a:off x="8248650" y="3337560"/>
                <a:ext cx="25527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247" name="文字方塊 246">
              <a:extLst>
                <a:ext uri="{FF2B5EF4-FFF2-40B4-BE49-F238E27FC236}">
                  <a16:creationId xmlns:a16="http://schemas.microsoft.com/office/drawing/2014/main" id="{6A1AB704-F148-440A-A2FD-B2949DFA9907}"/>
                </a:ext>
              </a:extLst>
            </p:cNvPr>
            <p:cNvSpPr txBox="1"/>
            <p:nvPr/>
          </p:nvSpPr>
          <p:spPr>
            <a:xfrm>
              <a:off x="8572395" y="3115312"/>
              <a:ext cx="880690" cy="461665"/>
            </a:xfrm>
            <a:prstGeom prst="rect">
              <a:avLst/>
            </a:prstGeom>
            <a:noFill/>
          </p:spPr>
          <p:txBody>
            <a:bodyPr wrap="none" rtlCol="0">
              <a:spAutoFit/>
            </a:bodyPr>
            <a:lstStyle/>
            <a:p>
              <a:r>
                <a:rPr lang="en-US" altLang="zh-TW" sz="2400" dirty="0"/>
                <a:t>DASH</a:t>
              </a:r>
              <a:endParaRPr lang="zh-TW" altLang="en-US" sz="2400" dirty="0"/>
            </a:p>
          </p:txBody>
        </p:sp>
      </p:grpSp>
    </p:spTree>
    <p:extLst>
      <p:ext uri="{BB962C8B-B14F-4D97-AF65-F5344CB8AC3E}">
        <p14:creationId xmlns:p14="http://schemas.microsoft.com/office/powerpoint/2010/main" val="213741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F9D11-A715-1A4F-A15D-B43E6DC375DF}"/>
              </a:ext>
            </a:extLst>
          </p:cNvPr>
          <p:cNvSpPr>
            <a:spLocks noGrp="1"/>
          </p:cNvSpPr>
          <p:nvPr>
            <p:ph type="title"/>
          </p:nvPr>
        </p:nvSpPr>
        <p:spPr/>
        <p:txBody>
          <a:bodyPr/>
          <a:lstStyle/>
          <a:p>
            <a:r>
              <a:rPr lang="en-US" dirty="0"/>
              <a:t>Summary and future work</a:t>
            </a:r>
          </a:p>
        </p:txBody>
      </p:sp>
      <p:sp>
        <p:nvSpPr>
          <p:cNvPr id="3" name="Content Placeholder 2">
            <a:extLst>
              <a:ext uri="{FF2B5EF4-FFF2-40B4-BE49-F238E27FC236}">
                <a16:creationId xmlns:a16="http://schemas.microsoft.com/office/drawing/2014/main" id="{DDBEFC42-8407-1F46-9A59-7B6C341C658D}"/>
              </a:ext>
            </a:extLst>
          </p:cNvPr>
          <p:cNvSpPr>
            <a:spLocks noGrp="1"/>
          </p:cNvSpPr>
          <p:nvPr>
            <p:ph idx="1"/>
          </p:nvPr>
        </p:nvSpPr>
        <p:spPr>
          <a:xfrm>
            <a:off x="838200" y="1472664"/>
            <a:ext cx="10731500" cy="4883685"/>
          </a:xfrm>
        </p:spPr>
        <p:txBody>
          <a:bodyPr>
            <a:normAutofit/>
          </a:bodyPr>
          <a:lstStyle/>
          <a:p>
            <a:pPr>
              <a:lnSpc>
                <a:spcPct val="200000"/>
              </a:lnSpc>
            </a:pPr>
            <a:r>
              <a:rPr lang="en-US" dirty="0"/>
              <a:t>Adaptive weighted traffic splitting in the data plane</a:t>
            </a:r>
          </a:p>
          <a:p>
            <a:pPr>
              <a:lnSpc>
                <a:spcPct val="200000"/>
              </a:lnSpc>
            </a:pPr>
            <a:r>
              <a:rPr lang="en-US" b="1" dirty="0"/>
              <a:t>DASH</a:t>
            </a:r>
            <a:r>
              <a:rPr lang="en-US" dirty="0"/>
              <a:t> is fast and efficient </a:t>
            </a:r>
          </a:p>
          <a:p>
            <a:pPr>
              <a:lnSpc>
                <a:spcPct val="200000"/>
              </a:lnSpc>
            </a:pPr>
            <a:r>
              <a:rPr lang="en-US" dirty="0"/>
              <a:t>Future work: </a:t>
            </a:r>
          </a:p>
          <a:p>
            <a:pPr lvl="1">
              <a:lnSpc>
                <a:spcPct val="150000"/>
              </a:lnSpc>
              <a:spcBef>
                <a:spcPts val="0"/>
              </a:spcBef>
            </a:pPr>
            <a:r>
              <a:rPr lang="en-US" altLang="zh-TW" dirty="0"/>
              <a:t>Implementation in commodity switches (e.g., P4-Tofino)</a:t>
            </a:r>
            <a:endParaRPr lang="en-US" dirty="0"/>
          </a:p>
          <a:p>
            <a:pPr lvl="1">
              <a:lnSpc>
                <a:spcPct val="150000"/>
              </a:lnSpc>
              <a:spcBef>
                <a:spcPts val="0"/>
              </a:spcBef>
            </a:pPr>
            <a:r>
              <a:rPr lang="en-US" dirty="0"/>
              <a:t>Building a distributed online traffic engineering system</a:t>
            </a:r>
          </a:p>
          <a:p>
            <a:pPr lvl="1"/>
            <a:endParaRPr lang="en-US" dirty="0"/>
          </a:p>
        </p:txBody>
      </p:sp>
      <p:sp>
        <p:nvSpPr>
          <p:cNvPr id="4" name="Slide Number Placeholder 3">
            <a:extLst>
              <a:ext uri="{FF2B5EF4-FFF2-40B4-BE49-F238E27FC236}">
                <a16:creationId xmlns:a16="http://schemas.microsoft.com/office/drawing/2014/main" id="{B347F085-FBC0-EE4C-AB33-37F560A8D924}"/>
              </a:ext>
            </a:extLst>
          </p:cNvPr>
          <p:cNvSpPr>
            <a:spLocks noGrp="1"/>
          </p:cNvSpPr>
          <p:nvPr>
            <p:ph type="sldNum" sz="quarter" idx="12"/>
          </p:nvPr>
        </p:nvSpPr>
        <p:spPr/>
        <p:txBody>
          <a:bodyPr/>
          <a:lstStyle/>
          <a:p>
            <a:fld id="{926CDB58-585B-A242-B264-C36E4D70C38E}" type="slidenum">
              <a:rPr lang="en-US" smtClean="0"/>
              <a:pPr/>
              <a:t>15</a:t>
            </a:fld>
            <a:endParaRPr lang="en-US" dirty="0"/>
          </a:p>
        </p:txBody>
      </p:sp>
    </p:spTree>
    <p:extLst>
      <p:ext uri="{BB962C8B-B14F-4D97-AF65-F5344CB8AC3E}">
        <p14:creationId xmlns:p14="http://schemas.microsoft.com/office/powerpoint/2010/main" val="3454327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B0203-9B13-E943-A9B1-FDDF6B051425}"/>
              </a:ext>
            </a:extLst>
          </p:cNvPr>
          <p:cNvSpPr>
            <a:spLocks noGrp="1"/>
          </p:cNvSpPr>
          <p:nvPr>
            <p:ph type="title"/>
          </p:nvPr>
        </p:nvSpPr>
        <p:spPr>
          <a:xfrm>
            <a:off x="1102895" y="2648719"/>
            <a:ext cx="10515600" cy="780281"/>
          </a:xfrm>
        </p:spPr>
        <p:txBody>
          <a:bodyPr/>
          <a:lstStyle/>
          <a:p>
            <a:r>
              <a:rPr lang="en-US" dirty="0"/>
              <a:t>Thank you</a:t>
            </a:r>
          </a:p>
        </p:txBody>
      </p:sp>
      <p:sp>
        <p:nvSpPr>
          <p:cNvPr id="6" name="Slide Number Placeholder 5">
            <a:extLst>
              <a:ext uri="{FF2B5EF4-FFF2-40B4-BE49-F238E27FC236}">
                <a16:creationId xmlns:a16="http://schemas.microsoft.com/office/drawing/2014/main" id="{09958D5D-78A4-9A42-81F7-836A91832AF6}"/>
              </a:ext>
            </a:extLst>
          </p:cNvPr>
          <p:cNvSpPr>
            <a:spLocks noGrp="1"/>
          </p:cNvSpPr>
          <p:nvPr>
            <p:ph type="sldNum" sz="quarter" idx="12"/>
          </p:nvPr>
        </p:nvSpPr>
        <p:spPr/>
        <p:txBody>
          <a:bodyPr/>
          <a:lstStyle/>
          <a:p>
            <a:fld id="{926CDB58-585B-A242-B264-C36E4D70C38E}" type="slidenum">
              <a:rPr lang="en-US" smtClean="0"/>
              <a:pPr/>
              <a:t>16</a:t>
            </a:fld>
            <a:endParaRPr lang="en-US" dirty="0"/>
          </a:p>
        </p:txBody>
      </p:sp>
    </p:spTree>
    <p:extLst>
      <p:ext uri="{BB962C8B-B14F-4D97-AF65-F5344CB8AC3E}">
        <p14:creationId xmlns:p14="http://schemas.microsoft.com/office/powerpoint/2010/main" val="64709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74888-30B2-944E-B8C1-B2BEFBA25B36}"/>
              </a:ext>
            </a:extLst>
          </p:cNvPr>
          <p:cNvSpPr>
            <a:spLocks noGrp="1"/>
          </p:cNvSpPr>
          <p:nvPr>
            <p:ph type="title"/>
          </p:nvPr>
        </p:nvSpPr>
        <p:spPr/>
        <p:txBody>
          <a:bodyPr/>
          <a:lstStyle/>
          <a:p>
            <a:r>
              <a:rPr lang="en-US" dirty="0"/>
              <a:t>Traffic splitting schemes (today)</a:t>
            </a:r>
          </a:p>
        </p:txBody>
      </p:sp>
      <p:sp>
        <p:nvSpPr>
          <p:cNvPr id="3" name="Content Placeholder 2">
            <a:extLst>
              <a:ext uri="{FF2B5EF4-FFF2-40B4-BE49-F238E27FC236}">
                <a16:creationId xmlns:a16="http://schemas.microsoft.com/office/drawing/2014/main" id="{2C4C91E1-B75B-DE4F-A10B-D3667FCE34F8}"/>
              </a:ext>
            </a:extLst>
          </p:cNvPr>
          <p:cNvSpPr>
            <a:spLocks noGrp="1"/>
          </p:cNvSpPr>
          <p:nvPr>
            <p:ph idx="1"/>
          </p:nvPr>
        </p:nvSpPr>
        <p:spPr/>
        <p:txBody>
          <a:bodyPr/>
          <a:lstStyle/>
          <a:p>
            <a:pPr>
              <a:lnSpc>
                <a:spcPct val="150000"/>
              </a:lnSpc>
            </a:pPr>
            <a:r>
              <a:rPr lang="en-US" dirty="0"/>
              <a:t>Using traditional switches</a:t>
            </a:r>
          </a:p>
          <a:p>
            <a:pPr lvl="1">
              <a:lnSpc>
                <a:spcPct val="150000"/>
              </a:lnSpc>
            </a:pPr>
            <a:r>
              <a:rPr lang="en-US" dirty="0"/>
              <a:t>ECMP or WCMP with static path weights</a:t>
            </a:r>
          </a:p>
          <a:p>
            <a:pPr lvl="1">
              <a:lnSpc>
                <a:spcPct val="150000"/>
              </a:lnSpc>
            </a:pPr>
            <a:r>
              <a:rPr lang="en-US" dirty="0">
                <a:solidFill>
                  <a:srgbClr val="FF0000"/>
                </a:solidFill>
              </a:rPr>
              <a:t>Cannot adapt quickly to dynamic traffic conditions</a:t>
            </a:r>
          </a:p>
          <a:p>
            <a:endParaRPr lang="en-US" dirty="0"/>
          </a:p>
          <a:p>
            <a:pPr>
              <a:lnSpc>
                <a:spcPct val="150000"/>
              </a:lnSpc>
            </a:pPr>
            <a:r>
              <a:rPr lang="en-US" dirty="0"/>
              <a:t>Using P4 based switches</a:t>
            </a:r>
          </a:p>
          <a:p>
            <a:pPr lvl="1">
              <a:lnSpc>
                <a:spcPct val="150000"/>
              </a:lnSpc>
            </a:pPr>
            <a:r>
              <a:rPr lang="en-US" dirty="0">
                <a:solidFill>
                  <a:srgbClr val="00B050"/>
                </a:solidFill>
              </a:rPr>
              <a:t>Enables a new range of possible solutions for fast adaptation</a:t>
            </a:r>
          </a:p>
          <a:p>
            <a:pPr lvl="1">
              <a:lnSpc>
                <a:spcPct val="150000"/>
              </a:lnSpc>
            </a:pPr>
            <a:r>
              <a:rPr lang="en-US" dirty="0" err="1"/>
              <a:t>E.g</a:t>
            </a:r>
            <a:r>
              <a:rPr lang="en-US" dirty="0"/>
              <a:t>: HULA </a:t>
            </a:r>
            <a:r>
              <a:rPr lang="en-US" sz="2000" dirty="0">
                <a:solidFill>
                  <a:schemeClr val="accent2"/>
                </a:solidFill>
              </a:rPr>
              <a:t>[SOSR’16]</a:t>
            </a:r>
          </a:p>
        </p:txBody>
      </p:sp>
      <p:sp>
        <p:nvSpPr>
          <p:cNvPr id="4" name="Slide Number Placeholder 3">
            <a:extLst>
              <a:ext uri="{FF2B5EF4-FFF2-40B4-BE49-F238E27FC236}">
                <a16:creationId xmlns:a16="http://schemas.microsoft.com/office/drawing/2014/main" id="{32B01727-FA0C-6845-81BE-95ADFCF2B8AF}"/>
              </a:ext>
            </a:extLst>
          </p:cNvPr>
          <p:cNvSpPr>
            <a:spLocks noGrp="1"/>
          </p:cNvSpPr>
          <p:nvPr>
            <p:ph type="sldNum" sz="quarter" idx="12"/>
          </p:nvPr>
        </p:nvSpPr>
        <p:spPr/>
        <p:txBody>
          <a:bodyPr/>
          <a:lstStyle/>
          <a:p>
            <a:fld id="{926CDB58-585B-A242-B264-C36E4D70C38E}" type="slidenum">
              <a:rPr lang="en-US" smtClean="0"/>
              <a:pPr/>
              <a:t>17</a:t>
            </a:fld>
            <a:endParaRPr lang="en-US" dirty="0"/>
          </a:p>
        </p:txBody>
      </p:sp>
    </p:spTree>
    <p:custDataLst>
      <p:tags r:id="rId1"/>
    </p:custDataLst>
    <p:extLst>
      <p:ext uri="{BB962C8B-B14F-4D97-AF65-F5344CB8AC3E}">
        <p14:creationId xmlns:p14="http://schemas.microsoft.com/office/powerpoint/2010/main" val="378117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478BC-BF63-A447-AD89-FDCB653D2110}"/>
              </a:ext>
            </a:extLst>
          </p:cNvPr>
          <p:cNvSpPr>
            <a:spLocks noGrp="1"/>
          </p:cNvSpPr>
          <p:nvPr>
            <p:ph type="title"/>
          </p:nvPr>
        </p:nvSpPr>
        <p:spPr/>
        <p:txBody>
          <a:bodyPr/>
          <a:lstStyle/>
          <a:p>
            <a:r>
              <a:rPr lang="en-US" dirty="0"/>
              <a:t>Contra tradeoffs</a:t>
            </a:r>
          </a:p>
        </p:txBody>
      </p:sp>
      <p:sp>
        <p:nvSpPr>
          <p:cNvPr id="4" name="Slide Number Placeholder 3">
            <a:extLst>
              <a:ext uri="{FF2B5EF4-FFF2-40B4-BE49-F238E27FC236}">
                <a16:creationId xmlns:a16="http://schemas.microsoft.com/office/drawing/2014/main" id="{2241C160-666B-3F45-853D-13E1F81925A8}"/>
              </a:ext>
            </a:extLst>
          </p:cNvPr>
          <p:cNvSpPr>
            <a:spLocks noGrp="1"/>
          </p:cNvSpPr>
          <p:nvPr>
            <p:ph type="sldNum" sz="quarter" idx="12"/>
          </p:nvPr>
        </p:nvSpPr>
        <p:spPr/>
        <p:txBody>
          <a:bodyPr/>
          <a:lstStyle/>
          <a:p>
            <a:fld id="{926CDB58-585B-A242-B264-C36E4D70C38E}" type="slidenum">
              <a:rPr lang="en-US" smtClean="0"/>
              <a:pPr/>
              <a:t>18</a:t>
            </a:fld>
            <a:endParaRPr lang="en-US" dirty="0"/>
          </a:p>
        </p:txBody>
      </p:sp>
      <p:sp>
        <p:nvSpPr>
          <p:cNvPr id="5" name="Rectangle 4">
            <a:extLst>
              <a:ext uri="{FF2B5EF4-FFF2-40B4-BE49-F238E27FC236}">
                <a16:creationId xmlns:a16="http://schemas.microsoft.com/office/drawing/2014/main" id="{76D084A5-DCCA-F84B-8182-EE6CACAE2D17}"/>
              </a:ext>
            </a:extLst>
          </p:cNvPr>
          <p:cNvSpPr/>
          <p:nvPr/>
        </p:nvSpPr>
        <p:spPr>
          <a:xfrm>
            <a:off x="906545" y="1223892"/>
            <a:ext cx="10378910" cy="523220"/>
          </a:xfrm>
          <a:prstGeom prst="rect">
            <a:avLst/>
          </a:prstGeom>
        </p:spPr>
        <p:txBody>
          <a:bodyPr wrap="square">
            <a:spAutoFit/>
          </a:bodyPr>
          <a:lstStyle/>
          <a:p>
            <a:r>
              <a:rPr lang="en-US" sz="2800" i="1" dirty="0"/>
              <a:t>Contra chooses 1 best path and updates the best path as probes arrive</a:t>
            </a:r>
          </a:p>
        </p:txBody>
      </p:sp>
      <p:sp>
        <p:nvSpPr>
          <p:cNvPr id="6" name="Rectangle 5">
            <a:extLst>
              <a:ext uri="{FF2B5EF4-FFF2-40B4-BE49-F238E27FC236}">
                <a16:creationId xmlns:a16="http://schemas.microsoft.com/office/drawing/2014/main" id="{39087467-CD73-3A45-A804-4C38526C8F7C}"/>
              </a:ext>
            </a:extLst>
          </p:cNvPr>
          <p:cNvSpPr/>
          <p:nvPr/>
        </p:nvSpPr>
        <p:spPr>
          <a:xfrm>
            <a:off x="594674" y="2280031"/>
            <a:ext cx="5570456" cy="1200329"/>
          </a:xfrm>
          <a:prstGeom prst="rect">
            <a:avLst/>
          </a:prstGeom>
          <a:solidFill>
            <a:srgbClr val="00B050"/>
          </a:solidFill>
        </p:spPr>
        <p:txBody>
          <a:bodyPr wrap="square">
            <a:spAutoFit/>
          </a:bodyPr>
          <a:lstStyle/>
          <a:p>
            <a:pPr algn="ctr"/>
            <a:r>
              <a:rPr lang="en-US" sz="2400" dirty="0">
                <a:solidFill>
                  <a:schemeClr val="bg1"/>
                </a:solidFill>
              </a:rPr>
              <a:t>If </a:t>
            </a:r>
            <a:r>
              <a:rPr lang="en-US" sz="2400" i="1" dirty="0">
                <a:solidFill>
                  <a:schemeClr val="bg1"/>
                </a:solidFill>
              </a:rPr>
              <a:t>probe frequency &gt;  new flows arrival rate</a:t>
            </a:r>
          </a:p>
          <a:p>
            <a:pPr algn="ctr"/>
            <a:r>
              <a:rPr lang="en-US" sz="2400" dirty="0">
                <a:solidFill>
                  <a:schemeClr val="bg1"/>
                </a:solidFill>
              </a:rPr>
              <a:t>then</a:t>
            </a:r>
          </a:p>
          <a:p>
            <a:pPr algn="ctr"/>
            <a:r>
              <a:rPr lang="en-US" sz="2400" dirty="0">
                <a:solidFill>
                  <a:schemeClr val="bg1"/>
                </a:solidFill>
              </a:rPr>
              <a:t>Contra gives new flows the best routes</a:t>
            </a:r>
          </a:p>
        </p:txBody>
      </p:sp>
      <p:sp>
        <p:nvSpPr>
          <p:cNvPr id="7" name="Rectangle 6">
            <a:extLst>
              <a:ext uri="{FF2B5EF4-FFF2-40B4-BE49-F238E27FC236}">
                <a16:creationId xmlns:a16="http://schemas.microsoft.com/office/drawing/2014/main" id="{41C398F3-8EB2-6242-A777-48192DC69F4C}"/>
              </a:ext>
            </a:extLst>
          </p:cNvPr>
          <p:cNvSpPr/>
          <p:nvPr/>
        </p:nvSpPr>
        <p:spPr>
          <a:xfrm>
            <a:off x="519262" y="4183057"/>
            <a:ext cx="5645868" cy="1569660"/>
          </a:xfrm>
          <a:prstGeom prst="rect">
            <a:avLst/>
          </a:prstGeom>
          <a:solidFill>
            <a:srgbClr val="C00000"/>
          </a:solidFill>
        </p:spPr>
        <p:txBody>
          <a:bodyPr wrap="square">
            <a:spAutoFit/>
          </a:bodyPr>
          <a:lstStyle/>
          <a:p>
            <a:r>
              <a:rPr lang="en-US" sz="2400" dirty="0">
                <a:solidFill>
                  <a:schemeClr val="bg1"/>
                </a:solidFill>
              </a:rPr>
              <a:t>If </a:t>
            </a:r>
            <a:r>
              <a:rPr lang="en-US" sz="2400" i="1" dirty="0">
                <a:solidFill>
                  <a:schemeClr val="bg1"/>
                </a:solidFill>
              </a:rPr>
              <a:t>probe frequency &lt;&lt;  new flows arrival rate</a:t>
            </a:r>
          </a:p>
          <a:p>
            <a:pPr algn="ctr"/>
            <a:r>
              <a:rPr lang="en-US" sz="2400" dirty="0">
                <a:solidFill>
                  <a:schemeClr val="bg1"/>
                </a:solidFill>
              </a:rPr>
              <a:t>then</a:t>
            </a:r>
          </a:p>
          <a:p>
            <a:pPr algn="ctr"/>
            <a:r>
              <a:rPr lang="en-US" sz="2400" dirty="0">
                <a:solidFill>
                  <a:schemeClr val="bg1"/>
                </a:solidFill>
              </a:rPr>
              <a:t>Multiple new flows take the same path and overload the path</a:t>
            </a:r>
          </a:p>
        </p:txBody>
      </p:sp>
      <p:sp>
        <p:nvSpPr>
          <p:cNvPr id="8" name="Rectangle 7">
            <a:extLst>
              <a:ext uri="{FF2B5EF4-FFF2-40B4-BE49-F238E27FC236}">
                <a16:creationId xmlns:a16="http://schemas.microsoft.com/office/drawing/2014/main" id="{3D65DD9A-DC6A-F040-96B7-8F1690885693}"/>
              </a:ext>
            </a:extLst>
          </p:cNvPr>
          <p:cNvSpPr/>
          <p:nvPr/>
        </p:nvSpPr>
        <p:spPr>
          <a:xfrm>
            <a:off x="6441648" y="2415029"/>
            <a:ext cx="5304149" cy="461665"/>
          </a:xfrm>
          <a:prstGeom prst="rect">
            <a:avLst/>
          </a:prstGeom>
          <a:noFill/>
        </p:spPr>
        <p:txBody>
          <a:bodyPr wrap="square">
            <a:spAutoFit/>
          </a:bodyPr>
          <a:lstStyle/>
          <a:p>
            <a:pPr algn="ctr"/>
            <a:r>
              <a:rPr lang="en-US" sz="2400" i="1" dirty="0"/>
              <a:t>DC: Small RTTs and high probe frequency</a:t>
            </a:r>
          </a:p>
        </p:txBody>
      </p:sp>
      <p:sp>
        <p:nvSpPr>
          <p:cNvPr id="12" name="TextBox 11">
            <a:extLst>
              <a:ext uri="{FF2B5EF4-FFF2-40B4-BE49-F238E27FC236}">
                <a16:creationId xmlns:a16="http://schemas.microsoft.com/office/drawing/2014/main" id="{83FE5412-DC74-C843-8325-70A4FE71A6D8}"/>
              </a:ext>
            </a:extLst>
          </p:cNvPr>
          <p:cNvSpPr txBox="1"/>
          <p:nvPr/>
        </p:nvSpPr>
        <p:spPr>
          <a:xfrm>
            <a:off x="8583582" y="2967335"/>
            <a:ext cx="1089209" cy="461665"/>
          </a:xfrm>
          <a:prstGeom prst="rect">
            <a:avLst/>
          </a:prstGeom>
          <a:noFill/>
        </p:spPr>
        <p:txBody>
          <a:bodyPr wrap="none" rtlCol="0">
            <a:spAutoFit/>
          </a:bodyPr>
          <a:lstStyle/>
          <a:p>
            <a:r>
              <a:rPr lang="en-US" sz="2400" dirty="0"/>
              <a:t>Contra </a:t>
            </a:r>
          </a:p>
        </p:txBody>
      </p:sp>
      <p:pic>
        <p:nvPicPr>
          <p:cNvPr id="19" name="Graphic 18" descr="Checkmark">
            <a:extLst>
              <a:ext uri="{FF2B5EF4-FFF2-40B4-BE49-F238E27FC236}">
                <a16:creationId xmlns:a16="http://schemas.microsoft.com/office/drawing/2014/main" id="{9766D4F9-B72E-6741-86A7-FCD6163F82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08703" y="2856280"/>
            <a:ext cx="606913" cy="606913"/>
          </a:xfrm>
          <a:prstGeom prst="rect">
            <a:avLst/>
          </a:prstGeom>
        </p:spPr>
      </p:pic>
      <p:sp>
        <p:nvSpPr>
          <p:cNvPr id="20" name="Rectangle 19">
            <a:extLst>
              <a:ext uri="{FF2B5EF4-FFF2-40B4-BE49-F238E27FC236}">
                <a16:creationId xmlns:a16="http://schemas.microsoft.com/office/drawing/2014/main" id="{2CD058F5-98E4-C34D-BCA9-833F8F10DA05}"/>
              </a:ext>
            </a:extLst>
          </p:cNvPr>
          <p:cNvSpPr/>
          <p:nvPr/>
        </p:nvSpPr>
        <p:spPr>
          <a:xfrm>
            <a:off x="5923303" y="4485139"/>
            <a:ext cx="6340838" cy="461665"/>
          </a:xfrm>
          <a:prstGeom prst="rect">
            <a:avLst/>
          </a:prstGeom>
          <a:noFill/>
        </p:spPr>
        <p:txBody>
          <a:bodyPr wrap="square">
            <a:spAutoFit/>
          </a:bodyPr>
          <a:lstStyle/>
          <a:p>
            <a:pPr algn="ctr"/>
            <a:r>
              <a:rPr lang="en-US" sz="2400" i="1" dirty="0"/>
              <a:t>WAN: Large  RTTs and low probe frequency</a:t>
            </a:r>
          </a:p>
        </p:txBody>
      </p:sp>
      <p:sp>
        <p:nvSpPr>
          <p:cNvPr id="21" name="TextBox 20">
            <a:extLst>
              <a:ext uri="{FF2B5EF4-FFF2-40B4-BE49-F238E27FC236}">
                <a16:creationId xmlns:a16="http://schemas.microsoft.com/office/drawing/2014/main" id="{1DEC49BE-F8B1-4140-BA9F-E7E836BBEE51}"/>
              </a:ext>
            </a:extLst>
          </p:cNvPr>
          <p:cNvSpPr txBox="1"/>
          <p:nvPr/>
        </p:nvSpPr>
        <p:spPr>
          <a:xfrm>
            <a:off x="8610600" y="4988326"/>
            <a:ext cx="1089209" cy="461665"/>
          </a:xfrm>
          <a:prstGeom prst="rect">
            <a:avLst/>
          </a:prstGeom>
          <a:noFill/>
        </p:spPr>
        <p:txBody>
          <a:bodyPr wrap="none" rtlCol="0">
            <a:spAutoFit/>
          </a:bodyPr>
          <a:lstStyle/>
          <a:p>
            <a:r>
              <a:rPr lang="en-US" sz="2400" dirty="0"/>
              <a:t>Contra </a:t>
            </a:r>
          </a:p>
        </p:txBody>
      </p:sp>
      <p:pic>
        <p:nvPicPr>
          <p:cNvPr id="24" name="Graphic 23" descr="Close">
            <a:extLst>
              <a:ext uri="{FF2B5EF4-FFF2-40B4-BE49-F238E27FC236}">
                <a16:creationId xmlns:a16="http://schemas.microsoft.com/office/drawing/2014/main" id="{121C44C1-8494-614D-95ED-6261E7C95F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59599" y="4966599"/>
            <a:ext cx="505120" cy="505120"/>
          </a:xfrm>
          <a:prstGeom prst="rect">
            <a:avLst/>
          </a:prstGeom>
        </p:spPr>
      </p:pic>
    </p:spTree>
    <p:extLst>
      <p:ext uri="{BB962C8B-B14F-4D97-AF65-F5344CB8AC3E}">
        <p14:creationId xmlns:p14="http://schemas.microsoft.com/office/powerpoint/2010/main" val="215035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12"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0F647-B292-4547-9B0F-15EB3A1D55CB}"/>
              </a:ext>
            </a:extLst>
          </p:cNvPr>
          <p:cNvSpPr>
            <a:spLocks noGrp="1"/>
          </p:cNvSpPr>
          <p:nvPr>
            <p:ph type="title"/>
          </p:nvPr>
        </p:nvSpPr>
        <p:spPr/>
        <p:txBody>
          <a:bodyPr/>
          <a:lstStyle/>
          <a:p>
            <a:r>
              <a:rPr lang="en-US" dirty="0"/>
              <a:t>Current research</a:t>
            </a:r>
          </a:p>
        </p:txBody>
      </p:sp>
      <p:sp>
        <p:nvSpPr>
          <p:cNvPr id="4" name="Slide Number Placeholder 3">
            <a:extLst>
              <a:ext uri="{FF2B5EF4-FFF2-40B4-BE49-F238E27FC236}">
                <a16:creationId xmlns:a16="http://schemas.microsoft.com/office/drawing/2014/main" id="{EF3F1AD1-F654-EE4B-969B-8AB065F66334}"/>
              </a:ext>
            </a:extLst>
          </p:cNvPr>
          <p:cNvSpPr>
            <a:spLocks noGrp="1"/>
          </p:cNvSpPr>
          <p:nvPr>
            <p:ph type="sldNum" sz="quarter" idx="12"/>
          </p:nvPr>
        </p:nvSpPr>
        <p:spPr/>
        <p:txBody>
          <a:bodyPr/>
          <a:lstStyle/>
          <a:p>
            <a:fld id="{926CDB58-585B-A242-B264-C36E4D70C38E}" type="slidenum">
              <a:rPr lang="en-US" smtClean="0"/>
              <a:pPr/>
              <a:t>19</a:t>
            </a:fld>
            <a:endParaRPr lang="en-US" dirty="0"/>
          </a:p>
        </p:txBody>
      </p:sp>
      <p:sp>
        <p:nvSpPr>
          <p:cNvPr id="8" name="TextBox 7">
            <a:extLst>
              <a:ext uri="{FF2B5EF4-FFF2-40B4-BE49-F238E27FC236}">
                <a16:creationId xmlns:a16="http://schemas.microsoft.com/office/drawing/2014/main" id="{1A52025C-363B-0842-853F-E0AD9D5C898B}"/>
              </a:ext>
            </a:extLst>
          </p:cNvPr>
          <p:cNvSpPr txBox="1"/>
          <p:nvPr/>
        </p:nvSpPr>
        <p:spPr>
          <a:xfrm>
            <a:off x="1224442" y="2828836"/>
            <a:ext cx="9743116" cy="1200329"/>
          </a:xfrm>
          <a:prstGeom prst="rect">
            <a:avLst/>
          </a:prstGeom>
          <a:noFill/>
        </p:spPr>
        <p:txBody>
          <a:bodyPr wrap="none" rtlCol="0">
            <a:spAutoFit/>
          </a:bodyPr>
          <a:lstStyle/>
          <a:p>
            <a:r>
              <a:rPr lang="en-US" sz="3600" i="1" dirty="0"/>
              <a:t>How to extend Contra to the multi-path WAN case?</a:t>
            </a:r>
          </a:p>
          <a:p>
            <a:endParaRPr lang="en-US" sz="3600" dirty="0"/>
          </a:p>
        </p:txBody>
      </p:sp>
    </p:spTree>
    <p:extLst>
      <p:ext uri="{BB962C8B-B14F-4D97-AF65-F5344CB8AC3E}">
        <p14:creationId xmlns:p14="http://schemas.microsoft.com/office/powerpoint/2010/main" val="861533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CD50-EF9A-2A44-BC0A-942A21A6C96A}"/>
              </a:ext>
            </a:extLst>
          </p:cNvPr>
          <p:cNvSpPr>
            <a:spLocks noGrp="1"/>
          </p:cNvSpPr>
          <p:nvPr>
            <p:ph type="title"/>
          </p:nvPr>
        </p:nvSpPr>
        <p:spPr>
          <a:xfrm>
            <a:off x="838200" y="365125"/>
            <a:ext cx="10515600" cy="780281"/>
          </a:xfrm>
        </p:spPr>
        <p:txBody>
          <a:bodyPr/>
          <a:lstStyle/>
          <a:p>
            <a:r>
              <a:rPr lang="en-US" dirty="0"/>
              <a:t>Multiple paths between source-destination pairs</a:t>
            </a:r>
          </a:p>
        </p:txBody>
      </p:sp>
      <p:sp>
        <p:nvSpPr>
          <p:cNvPr id="4" name="Slide Number Placeholder 3">
            <a:extLst>
              <a:ext uri="{FF2B5EF4-FFF2-40B4-BE49-F238E27FC236}">
                <a16:creationId xmlns:a16="http://schemas.microsoft.com/office/drawing/2014/main" id="{F8C62A40-89F5-364F-AB8B-83D5675B413C}"/>
              </a:ext>
            </a:extLst>
          </p:cNvPr>
          <p:cNvSpPr>
            <a:spLocks noGrp="1"/>
          </p:cNvSpPr>
          <p:nvPr>
            <p:ph type="sldNum" sz="quarter" idx="12"/>
          </p:nvPr>
        </p:nvSpPr>
        <p:spPr>
          <a:xfrm>
            <a:off x="8610600" y="6356350"/>
            <a:ext cx="2743200" cy="365125"/>
          </a:xfrm>
        </p:spPr>
        <p:txBody>
          <a:bodyPr/>
          <a:lstStyle/>
          <a:p>
            <a:fld id="{926CDB58-585B-A242-B264-C36E4D70C38E}" type="slidenum">
              <a:rPr lang="en-US" smtClean="0"/>
              <a:pPr/>
              <a:t>2</a:t>
            </a:fld>
            <a:endParaRPr lang="en-US" dirty="0"/>
          </a:p>
        </p:txBody>
      </p:sp>
      <p:grpSp>
        <p:nvGrpSpPr>
          <p:cNvPr id="5" name="群組 4">
            <a:extLst>
              <a:ext uri="{FF2B5EF4-FFF2-40B4-BE49-F238E27FC236}">
                <a16:creationId xmlns:a16="http://schemas.microsoft.com/office/drawing/2014/main" id="{5DB1FB99-5FDB-4B56-8A2C-A5BDF531AFEC}"/>
              </a:ext>
            </a:extLst>
          </p:cNvPr>
          <p:cNvGrpSpPr/>
          <p:nvPr/>
        </p:nvGrpSpPr>
        <p:grpSpPr>
          <a:xfrm>
            <a:off x="535423" y="1629837"/>
            <a:ext cx="4682963" cy="3473324"/>
            <a:chOff x="535423" y="1629837"/>
            <a:chExt cx="4682963" cy="3473324"/>
          </a:xfrm>
        </p:grpSpPr>
        <p:sp>
          <p:nvSpPr>
            <p:cNvPr id="6" name="TextBox 5">
              <a:extLst>
                <a:ext uri="{FF2B5EF4-FFF2-40B4-BE49-F238E27FC236}">
                  <a16:creationId xmlns:a16="http://schemas.microsoft.com/office/drawing/2014/main" id="{46656D8E-59BB-784E-A88A-71EC1B58D277}"/>
                </a:ext>
              </a:extLst>
            </p:cNvPr>
            <p:cNvSpPr txBox="1"/>
            <p:nvPr/>
          </p:nvSpPr>
          <p:spPr>
            <a:xfrm>
              <a:off x="1321928" y="1629837"/>
              <a:ext cx="3896458" cy="8097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800" dirty="0">
                  <a:solidFill>
                    <a:schemeClr val="tx1"/>
                  </a:solidFill>
                  <a:latin typeface="Helvetica" pitchFamily="2" charset="0"/>
                </a:rPr>
                <a:t>Datacenter networks</a:t>
              </a:r>
            </a:p>
          </p:txBody>
        </p:sp>
        <p:pic>
          <p:nvPicPr>
            <p:cNvPr id="10" name="Picture 9">
              <a:extLst>
                <a:ext uri="{FF2B5EF4-FFF2-40B4-BE49-F238E27FC236}">
                  <a16:creationId xmlns:a16="http://schemas.microsoft.com/office/drawing/2014/main" id="{ADBF52E7-4643-0849-A542-835EC0734ABE}"/>
                </a:ext>
              </a:extLst>
            </p:cNvPr>
            <p:cNvPicPr>
              <a:picLocks noChangeAspect="1"/>
            </p:cNvPicPr>
            <p:nvPr/>
          </p:nvPicPr>
          <p:blipFill>
            <a:blip r:embed="rId4">
              <a:duotone>
                <a:schemeClr val="accent3">
                  <a:shade val="45000"/>
                  <a:satMod val="135000"/>
                </a:schemeClr>
                <a:prstClr val="white"/>
              </a:duotone>
            </a:blip>
            <a:stretch>
              <a:fillRect/>
            </a:stretch>
          </p:blipFill>
          <p:spPr>
            <a:xfrm>
              <a:off x="1136187" y="4052937"/>
              <a:ext cx="479450" cy="432361"/>
            </a:xfrm>
            <a:prstGeom prst="rect">
              <a:avLst/>
            </a:prstGeom>
            <a:noFill/>
            <a:ln>
              <a:noFill/>
            </a:ln>
          </p:spPr>
        </p:pic>
        <p:pic>
          <p:nvPicPr>
            <p:cNvPr id="11" name="Picture 10">
              <a:extLst>
                <a:ext uri="{FF2B5EF4-FFF2-40B4-BE49-F238E27FC236}">
                  <a16:creationId xmlns:a16="http://schemas.microsoft.com/office/drawing/2014/main" id="{CA9FA901-FAA0-C24E-92CF-C2C89D0F005C}"/>
                </a:ext>
              </a:extLst>
            </p:cNvPr>
            <p:cNvPicPr>
              <a:picLocks noChangeAspect="1"/>
            </p:cNvPicPr>
            <p:nvPr/>
          </p:nvPicPr>
          <p:blipFill>
            <a:blip r:embed="rId4">
              <a:duotone>
                <a:schemeClr val="accent3">
                  <a:shade val="45000"/>
                  <a:satMod val="135000"/>
                </a:schemeClr>
                <a:prstClr val="white"/>
              </a:duotone>
            </a:blip>
            <a:stretch>
              <a:fillRect/>
            </a:stretch>
          </p:blipFill>
          <p:spPr>
            <a:xfrm>
              <a:off x="3280764" y="4092664"/>
              <a:ext cx="479450" cy="432361"/>
            </a:xfrm>
            <a:prstGeom prst="rect">
              <a:avLst/>
            </a:prstGeom>
            <a:noFill/>
            <a:ln>
              <a:noFill/>
            </a:ln>
          </p:spPr>
        </p:pic>
        <p:pic>
          <p:nvPicPr>
            <p:cNvPr id="12" name="Picture 11">
              <a:extLst>
                <a:ext uri="{FF2B5EF4-FFF2-40B4-BE49-F238E27FC236}">
                  <a16:creationId xmlns:a16="http://schemas.microsoft.com/office/drawing/2014/main" id="{F39D08FD-BB80-F848-9614-9B6498C6857A}"/>
                </a:ext>
              </a:extLst>
            </p:cNvPr>
            <p:cNvPicPr>
              <a:picLocks noChangeAspect="1"/>
            </p:cNvPicPr>
            <p:nvPr/>
          </p:nvPicPr>
          <p:blipFill>
            <a:blip r:embed="rId4">
              <a:duotone>
                <a:schemeClr val="accent3">
                  <a:shade val="45000"/>
                  <a:satMod val="135000"/>
                </a:schemeClr>
                <a:prstClr val="white"/>
              </a:duotone>
            </a:blip>
            <a:stretch>
              <a:fillRect/>
            </a:stretch>
          </p:blipFill>
          <p:spPr>
            <a:xfrm>
              <a:off x="2132850" y="4085288"/>
              <a:ext cx="479450" cy="432361"/>
            </a:xfrm>
            <a:prstGeom prst="rect">
              <a:avLst/>
            </a:prstGeom>
            <a:noFill/>
            <a:ln>
              <a:noFill/>
            </a:ln>
          </p:spPr>
        </p:pic>
        <p:pic>
          <p:nvPicPr>
            <p:cNvPr id="13" name="Picture 12">
              <a:extLst>
                <a:ext uri="{FF2B5EF4-FFF2-40B4-BE49-F238E27FC236}">
                  <a16:creationId xmlns:a16="http://schemas.microsoft.com/office/drawing/2014/main" id="{96512FE3-7460-EC46-B86E-D5E336D3D653}"/>
                </a:ext>
              </a:extLst>
            </p:cNvPr>
            <p:cNvPicPr>
              <a:picLocks noChangeAspect="1"/>
            </p:cNvPicPr>
            <p:nvPr/>
          </p:nvPicPr>
          <p:blipFill>
            <a:blip r:embed="rId4">
              <a:duotone>
                <a:schemeClr val="accent3">
                  <a:shade val="45000"/>
                  <a:satMod val="135000"/>
                </a:schemeClr>
                <a:prstClr val="white"/>
              </a:duotone>
            </a:blip>
            <a:stretch>
              <a:fillRect/>
            </a:stretch>
          </p:blipFill>
          <p:spPr>
            <a:xfrm>
              <a:off x="2044376" y="3124569"/>
              <a:ext cx="479450" cy="432361"/>
            </a:xfrm>
            <a:prstGeom prst="rect">
              <a:avLst/>
            </a:prstGeom>
            <a:noFill/>
            <a:ln>
              <a:noFill/>
            </a:ln>
          </p:spPr>
        </p:pic>
        <p:pic>
          <p:nvPicPr>
            <p:cNvPr id="14" name="Picture 13">
              <a:extLst>
                <a:ext uri="{FF2B5EF4-FFF2-40B4-BE49-F238E27FC236}">
                  <a16:creationId xmlns:a16="http://schemas.microsoft.com/office/drawing/2014/main" id="{63C540F1-63BF-C946-AA32-5E8E12B56623}"/>
                </a:ext>
              </a:extLst>
            </p:cNvPr>
            <p:cNvPicPr>
              <a:picLocks noChangeAspect="1"/>
            </p:cNvPicPr>
            <p:nvPr/>
          </p:nvPicPr>
          <p:blipFill>
            <a:blip r:embed="rId4">
              <a:duotone>
                <a:schemeClr val="accent3">
                  <a:shade val="45000"/>
                  <a:satMod val="135000"/>
                </a:schemeClr>
                <a:prstClr val="white"/>
              </a:duotone>
            </a:blip>
            <a:stretch>
              <a:fillRect/>
            </a:stretch>
          </p:blipFill>
          <p:spPr>
            <a:xfrm>
              <a:off x="3216352" y="3102492"/>
              <a:ext cx="479450" cy="432361"/>
            </a:xfrm>
            <a:prstGeom prst="rect">
              <a:avLst/>
            </a:prstGeom>
            <a:noFill/>
            <a:ln>
              <a:noFill/>
            </a:ln>
          </p:spPr>
        </p:pic>
        <p:cxnSp>
          <p:nvCxnSpPr>
            <p:cNvPr id="15" name="Straight Connector 14">
              <a:extLst>
                <a:ext uri="{FF2B5EF4-FFF2-40B4-BE49-F238E27FC236}">
                  <a16:creationId xmlns:a16="http://schemas.microsoft.com/office/drawing/2014/main" id="{F56050C8-B2FB-2E4F-AD37-8BFA7B758465}"/>
                </a:ext>
              </a:extLst>
            </p:cNvPr>
            <p:cNvCxnSpPr>
              <a:cxnSpLocks/>
              <a:stCxn id="10" idx="0"/>
              <a:endCxn id="13" idx="2"/>
            </p:cNvCxnSpPr>
            <p:nvPr/>
          </p:nvCxnSpPr>
          <p:spPr>
            <a:xfrm flipV="1">
              <a:off x="1375912" y="3556930"/>
              <a:ext cx="908189" cy="49600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E3C9E58-6B3B-1A4A-AE8F-9FE27AD65C04}"/>
                </a:ext>
              </a:extLst>
            </p:cNvPr>
            <p:cNvCxnSpPr>
              <a:cxnSpLocks/>
              <a:stCxn id="10" idx="0"/>
              <a:endCxn id="14" idx="2"/>
            </p:cNvCxnSpPr>
            <p:nvPr/>
          </p:nvCxnSpPr>
          <p:spPr>
            <a:xfrm flipV="1">
              <a:off x="1375912" y="3534853"/>
              <a:ext cx="2080165" cy="518084"/>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8A5E848-CC8A-3741-AE06-55CDB9178C68}"/>
                </a:ext>
              </a:extLst>
            </p:cNvPr>
            <p:cNvCxnSpPr>
              <a:cxnSpLocks/>
              <a:stCxn id="12" idx="0"/>
              <a:endCxn id="13" idx="2"/>
            </p:cNvCxnSpPr>
            <p:nvPr/>
          </p:nvCxnSpPr>
          <p:spPr>
            <a:xfrm flipH="1" flipV="1">
              <a:off x="2284101" y="3556930"/>
              <a:ext cx="88474" cy="528358"/>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44033F8-B12C-7346-83AC-00C0EFF777DB}"/>
                </a:ext>
              </a:extLst>
            </p:cNvPr>
            <p:cNvCxnSpPr>
              <a:cxnSpLocks/>
              <a:stCxn id="12" idx="0"/>
              <a:endCxn id="14" idx="2"/>
            </p:cNvCxnSpPr>
            <p:nvPr/>
          </p:nvCxnSpPr>
          <p:spPr>
            <a:xfrm flipV="1">
              <a:off x="2372575" y="3534853"/>
              <a:ext cx="1083502" cy="550435"/>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065346A-6900-2848-B11E-8C6D5BB09FFC}"/>
                </a:ext>
              </a:extLst>
            </p:cNvPr>
            <p:cNvCxnSpPr>
              <a:cxnSpLocks/>
              <a:stCxn id="11" idx="0"/>
              <a:endCxn id="14" idx="2"/>
            </p:cNvCxnSpPr>
            <p:nvPr/>
          </p:nvCxnSpPr>
          <p:spPr>
            <a:xfrm flipH="1" flipV="1">
              <a:off x="3456077" y="3534853"/>
              <a:ext cx="64412" cy="557811"/>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DFCFFFA-8901-484A-A01C-7A74E83ECEEF}"/>
                </a:ext>
              </a:extLst>
            </p:cNvPr>
            <p:cNvCxnSpPr>
              <a:cxnSpLocks/>
              <a:stCxn id="11" idx="0"/>
              <a:endCxn id="13" idx="2"/>
            </p:cNvCxnSpPr>
            <p:nvPr/>
          </p:nvCxnSpPr>
          <p:spPr>
            <a:xfrm flipH="1" flipV="1">
              <a:off x="2284101" y="3556930"/>
              <a:ext cx="1236388" cy="535734"/>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AEEA1D8D-FEF7-C241-9B24-838A335A0E68}"/>
                </a:ext>
              </a:extLst>
            </p:cNvPr>
            <p:cNvPicPr>
              <a:picLocks noChangeAspect="1"/>
            </p:cNvPicPr>
            <p:nvPr/>
          </p:nvPicPr>
          <p:blipFill>
            <a:blip r:embed="rId4">
              <a:duotone>
                <a:schemeClr val="accent3">
                  <a:shade val="45000"/>
                  <a:satMod val="135000"/>
                </a:schemeClr>
                <a:prstClr val="white"/>
              </a:duotone>
            </a:blip>
            <a:stretch>
              <a:fillRect/>
            </a:stretch>
          </p:blipFill>
          <p:spPr>
            <a:xfrm>
              <a:off x="4424456" y="4103227"/>
              <a:ext cx="479450" cy="432361"/>
            </a:xfrm>
            <a:prstGeom prst="rect">
              <a:avLst/>
            </a:prstGeom>
            <a:noFill/>
            <a:ln>
              <a:noFill/>
            </a:ln>
          </p:spPr>
        </p:pic>
        <p:cxnSp>
          <p:nvCxnSpPr>
            <p:cNvPr id="22" name="Straight Connector 21">
              <a:extLst>
                <a:ext uri="{FF2B5EF4-FFF2-40B4-BE49-F238E27FC236}">
                  <a16:creationId xmlns:a16="http://schemas.microsoft.com/office/drawing/2014/main" id="{B35FC036-BFC2-8247-8622-8904C504BF4D}"/>
                </a:ext>
              </a:extLst>
            </p:cNvPr>
            <p:cNvCxnSpPr>
              <a:cxnSpLocks/>
              <a:stCxn id="21" idx="0"/>
              <a:endCxn id="13" idx="2"/>
            </p:cNvCxnSpPr>
            <p:nvPr/>
          </p:nvCxnSpPr>
          <p:spPr>
            <a:xfrm flipH="1" flipV="1">
              <a:off x="2284101" y="3556930"/>
              <a:ext cx="2380080" cy="54629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D3DB7C2-3BE7-BD4D-A4DC-B6494D6D13D8}"/>
                </a:ext>
              </a:extLst>
            </p:cNvPr>
            <p:cNvCxnSpPr>
              <a:cxnSpLocks/>
              <a:stCxn id="21" idx="0"/>
              <a:endCxn id="14" idx="2"/>
            </p:cNvCxnSpPr>
            <p:nvPr/>
          </p:nvCxnSpPr>
          <p:spPr>
            <a:xfrm flipH="1" flipV="1">
              <a:off x="3456077" y="3534853"/>
              <a:ext cx="1208104" cy="568374"/>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90C0F46-4307-D24D-86FE-5E9ED73373D4}"/>
                </a:ext>
              </a:extLst>
            </p:cNvPr>
            <p:cNvCxnSpPr>
              <a:cxnSpLocks/>
            </p:cNvCxnSpPr>
            <p:nvPr/>
          </p:nvCxnSpPr>
          <p:spPr>
            <a:xfrm>
              <a:off x="2618279" y="3323098"/>
              <a:ext cx="524961" cy="0"/>
            </a:xfrm>
            <a:prstGeom prst="line">
              <a:avLst/>
            </a:prstGeom>
            <a:ln w="63500" cap="rnd">
              <a:solidFill>
                <a:schemeClr val="tx1">
                  <a:lumMod val="65000"/>
                  <a:lumOff val="35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3371EC0-DBCB-3142-9F46-C5B182EBA369}"/>
                </a:ext>
              </a:extLst>
            </p:cNvPr>
            <p:cNvCxnSpPr>
              <a:cxnSpLocks/>
            </p:cNvCxnSpPr>
            <p:nvPr/>
          </p:nvCxnSpPr>
          <p:spPr>
            <a:xfrm>
              <a:off x="1746752" y="4301468"/>
              <a:ext cx="275923" cy="7376"/>
            </a:xfrm>
            <a:prstGeom prst="line">
              <a:avLst/>
            </a:prstGeom>
            <a:ln w="63500" cap="rnd">
              <a:solidFill>
                <a:schemeClr val="tx1">
                  <a:lumMod val="65000"/>
                  <a:lumOff val="35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E0F25037-B6ED-5045-9AC3-0F4D391455A8}"/>
                </a:ext>
              </a:extLst>
            </p:cNvPr>
            <p:cNvPicPr>
              <a:picLocks noChangeAspect="1"/>
            </p:cNvPicPr>
            <p:nvPr/>
          </p:nvPicPr>
          <p:blipFill>
            <a:blip r:embed="rId5">
              <a:duotone>
                <a:schemeClr val="bg2">
                  <a:shade val="45000"/>
                  <a:satMod val="135000"/>
                </a:schemeClr>
                <a:prstClr val="white"/>
              </a:duotone>
            </a:blip>
            <a:stretch>
              <a:fillRect/>
            </a:stretch>
          </p:blipFill>
          <p:spPr>
            <a:xfrm>
              <a:off x="2766194" y="4292005"/>
              <a:ext cx="342900" cy="76200"/>
            </a:xfrm>
            <a:prstGeom prst="rect">
              <a:avLst/>
            </a:prstGeom>
            <a:noFill/>
            <a:ln>
              <a:noFill/>
            </a:ln>
          </p:spPr>
        </p:pic>
        <p:cxnSp>
          <p:nvCxnSpPr>
            <p:cNvPr id="27" name="Straight Connector 26">
              <a:extLst>
                <a:ext uri="{FF2B5EF4-FFF2-40B4-BE49-F238E27FC236}">
                  <a16:creationId xmlns:a16="http://schemas.microsoft.com/office/drawing/2014/main" id="{978DAFEF-4A4D-DD41-97BC-7E67CE551853}"/>
                </a:ext>
              </a:extLst>
            </p:cNvPr>
            <p:cNvCxnSpPr>
              <a:cxnSpLocks/>
            </p:cNvCxnSpPr>
            <p:nvPr/>
          </p:nvCxnSpPr>
          <p:spPr>
            <a:xfrm>
              <a:off x="3948676" y="4343506"/>
              <a:ext cx="330555" cy="0"/>
            </a:xfrm>
            <a:prstGeom prst="line">
              <a:avLst/>
            </a:prstGeom>
            <a:ln w="63500" cap="rnd">
              <a:solidFill>
                <a:schemeClr val="tx1">
                  <a:lumMod val="65000"/>
                  <a:lumOff val="3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B422F5DC-A8C0-1341-AD7E-9D91D43A6EEF}"/>
                </a:ext>
              </a:extLst>
            </p:cNvPr>
            <p:cNvSpPr/>
            <p:nvPr/>
          </p:nvSpPr>
          <p:spPr>
            <a:xfrm>
              <a:off x="2022675" y="2503047"/>
              <a:ext cx="2172390" cy="369332"/>
            </a:xfrm>
            <a:prstGeom prst="rect">
              <a:avLst/>
            </a:prstGeom>
          </p:spPr>
          <p:txBody>
            <a:bodyPr wrap="none">
              <a:spAutoFit/>
            </a:bodyPr>
            <a:lstStyle/>
            <a:p>
              <a:r>
                <a:rPr lang="en-US" dirty="0">
                  <a:latin typeface="Helvetica" pitchFamily="2" charset="0"/>
                </a:rPr>
                <a:t>Capacity: 20.4Tbps</a:t>
              </a:r>
              <a:endParaRPr lang="en-US" dirty="0"/>
            </a:p>
          </p:txBody>
        </p:sp>
        <p:sp>
          <p:nvSpPr>
            <p:cNvPr id="29" name="Rectangle 28">
              <a:extLst>
                <a:ext uri="{FF2B5EF4-FFF2-40B4-BE49-F238E27FC236}">
                  <a16:creationId xmlns:a16="http://schemas.microsoft.com/office/drawing/2014/main" id="{D5A8747D-BE8E-0740-8658-B8165CF36BD5}"/>
                </a:ext>
              </a:extLst>
            </p:cNvPr>
            <p:cNvSpPr/>
            <p:nvPr/>
          </p:nvSpPr>
          <p:spPr>
            <a:xfrm>
              <a:off x="1303783" y="4733829"/>
              <a:ext cx="3197024" cy="369332"/>
            </a:xfrm>
            <a:prstGeom prst="rect">
              <a:avLst/>
            </a:prstGeom>
          </p:spPr>
          <p:txBody>
            <a:bodyPr wrap="square">
              <a:spAutoFit/>
            </a:bodyPr>
            <a:lstStyle/>
            <a:p>
              <a:pPr algn="ctr"/>
              <a:r>
                <a:rPr lang="en-US" dirty="0">
                  <a:latin typeface="Helvetica" pitchFamily="2" charset="0"/>
                </a:rPr>
                <a:t>16 rack switches*</a:t>
              </a:r>
              <a:endParaRPr lang="en-US" dirty="0"/>
            </a:p>
          </p:txBody>
        </p:sp>
        <p:cxnSp>
          <p:nvCxnSpPr>
            <p:cNvPr id="31" name="Straight Connector 30">
              <a:extLst>
                <a:ext uri="{FF2B5EF4-FFF2-40B4-BE49-F238E27FC236}">
                  <a16:creationId xmlns:a16="http://schemas.microsoft.com/office/drawing/2014/main" id="{743A5B29-CE90-6043-8E60-F81E014F89E8}"/>
                </a:ext>
              </a:extLst>
            </p:cNvPr>
            <p:cNvCxnSpPr>
              <a:cxnSpLocks/>
            </p:cNvCxnSpPr>
            <p:nvPr/>
          </p:nvCxnSpPr>
          <p:spPr>
            <a:xfrm>
              <a:off x="1136187" y="3556930"/>
              <a:ext cx="64412" cy="4960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B8220CC9-2C57-2249-8E3C-CA194DF92C9B}"/>
                </a:ext>
              </a:extLst>
            </p:cNvPr>
            <p:cNvSpPr/>
            <p:nvPr/>
          </p:nvSpPr>
          <p:spPr>
            <a:xfrm>
              <a:off x="535423" y="2985233"/>
              <a:ext cx="1455358" cy="646331"/>
            </a:xfrm>
            <a:prstGeom prst="rect">
              <a:avLst/>
            </a:prstGeom>
          </p:spPr>
          <p:txBody>
            <a:bodyPr wrap="square">
              <a:spAutoFit/>
            </a:bodyPr>
            <a:lstStyle/>
            <a:p>
              <a:r>
                <a:rPr lang="en-US" dirty="0">
                  <a:latin typeface="Helvetica" pitchFamily="2" charset="0"/>
                </a:rPr>
                <a:t>Switch chip:</a:t>
              </a:r>
            </a:p>
            <a:p>
              <a:pPr algn="ctr"/>
              <a:r>
                <a:rPr lang="en-US" dirty="0">
                  <a:latin typeface="Helvetica" pitchFamily="2" charset="0"/>
                </a:rPr>
                <a:t>32X40G</a:t>
              </a:r>
            </a:p>
          </p:txBody>
        </p:sp>
      </p:grpSp>
      <p:grpSp>
        <p:nvGrpSpPr>
          <p:cNvPr id="7" name="群組 6">
            <a:extLst>
              <a:ext uri="{FF2B5EF4-FFF2-40B4-BE49-F238E27FC236}">
                <a16:creationId xmlns:a16="http://schemas.microsoft.com/office/drawing/2014/main" id="{CEC6964A-F0A4-4E15-B5F6-D51D6BD52DBF}"/>
              </a:ext>
            </a:extLst>
          </p:cNvPr>
          <p:cNvGrpSpPr/>
          <p:nvPr/>
        </p:nvGrpSpPr>
        <p:grpSpPr>
          <a:xfrm>
            <a:off x="6614800" y="1675179"/>
            <a:ext cx="5145686" cy="3507642"/>
            <a:chOff x="6614800" y="1675179"/>
            <a:chExt cx="5145686" cy="3507642"/>
          </a:xfrm>
        </p:grpSpPr>
        <p:pic>
          <p:nvPicPr>
            <p:cNvPr id="39" name="Picture 38">
              <a:extLst>
                <a:ext uri="{FF2B5EF4-FFF2-40B4-BE49-F238E27FC236}">
                  <a16:creationId xmlns:a16="http://schemas.microsoft.com/office/drawing/2014/main" id="{9AED5479-9715-9D43-BE06-3A0232C1EDB8}"/>
                </a:ext>
              </a:extLst>
            </p:cNvPr>
            <p:cNvPicPr>
              <a:picLocks noChangeAspect="1"/>
            </p:cNvPicPr>
            <p:nvPr/>
          </p:nvPicPr>
          <p:blipFill>
            <a:blip r:embed="rId6"/>
            <a:stretch>
              <a:fillRect/>
            </a:stretch>
          </p:blipFill>
          <p:spPr>
            <a:xfrm>
              <a:off x="6614800" y="2469135"/>
              <a:ext cx="5145686" cy="2324858"/>
            </a:xfrm>
            <a:prstGeom prst="rect">
              <a:avLst/>
            </a:prstGeom>
          </p:spPr>
        </p:pic>
        <p:sp>
          <p:nvSpPr>
            <p:cNvPr id="40" name="TextBox 39">
              <a:extLst>
                <a:ext uri="{FF2B5EF4-FFF2-40B4-BE49-F238E27FC236}">
                  <a16:creationId xmlns:a16="http://schemas.microsoft.com/office/drawing/2014/main" id="{19221FB2-1768-274E-BD90-8548D3CDE87D}"/>
                </a:ext>
              </a:extLst>
            </p:cNvPr>
            <p:cNvSpPr txBox="1"/>
            <p:nvPr/>
          </p:nvSpPr>
          <p:spPr>
            <a:xfrm>
              <a:off x="7276552" y="1675179"/>
              <a:ext cx="3390978" cy="7644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800" dirty="0">
                  <a:solidFill>
                    <a:schemeClr val="tx1"/>
                  </a:solidFill>
                  <a:latin typeface="Helvetica" pitchFamily="2" charset="0"/>
                </a:rPr>
                <a:t>Private WANs</a:t>
              </a:r>
            </a:p>
            <a:p>
              <a:r>
                <a:rPr lang="en-US" sz="2000" dirty="0" err="1">
                  <a:solidFill>
                    <a:schemeClr val="tx1"/>
                  </a:solidFill>
                  <a:latin typeface="Helvetica" pitchFamily="2" charset="0"/>
                </a:rPr>
                <a:t>E.g</a:t>
              </a:r>
              <a:r>
                <a:rPr lang="en-US" sz="2000" dirty="0">
                  <a:solidFill>
                    <a:schemeClr val="tx1"/>
                  </a:solidFill>
                  <a:latin typeface="Helvetica" pitchFamily="2" charset="0"/>
                </a:rPr>
                <a:t>: B4, SWAN</a:t>
              </a:r>
            </a:p>
          </p:txBody>
        </p:sp>
        <p:sp>
          <p:nvSpPr>
            <p:cNvPr id="30" name="Rectangle 29">
              <a:extLst>
                <a:ext uri="{FF2B5EF4-FFF2-40B4-BE49-F238E27FC236}">
                  <a16:creationId xmlns:a16="http://schemas.microsoft.com/office/drawing/2014/main" id="{A2435A72-6ACB-A348-B8BD-EDAA9E8B6406}"/>
                </a:ext>
              </a:extLst>
            </p:cNvPr>
            <p:cNvSpPr/>
            <p:nvPr/>
          </p:nvSpPr>
          <p:spPr>
            <a:xfrm>
              <a:off x="7038753" y="4813489"/>
              <a:ext cx="3747402" cy="369332"/>
            </a:xfrm>
            <a:prstGeom prst="rect">
              <a:avLst/>
            </a:prstGeom>
          </p:spPr>
          <p:txBody>
            <a:bodyPr wrap="square">
              <a:spAutoFit/>
            </a:bodyPr>
            <a:lstStyle/>
            <a:p>
              <a:pPr algn="ctr"/>
              <a:r>
                <a:rPr lang="en-US" dirty="0">
                  <a:latin typeface="Helvetica" pitchFamily="2" charset="0"/>
                </a:rPr>
                <a:t>33 datacenter sites* and growing..</a:t>
              </a:r>
            </a:p>
          </p:txBody>
        </p:sp>
      </p:grpSp>
      <p:sp>
        <p:nvSpPr>
          <p:cNvPr id="33" name="Rectangle 32">
            <a:extLst>
              <a:ext uri="{FF2B5EF4-FFF2-40B4-BE49-F238E27FC236}">
                <a16:creationId xmlns:a16="http://schemas.microsoft.com/office/drawing/2014/main" id="{17245901-EFCF-2F43-9E13-C78FF3E4FE2D}"/>
              </a:ext>
            </a:extLst>
          </p:cNvPr>
          <p:cNvSpPr/>
          <p:nvPr/>
        </p:nvSpPr>
        <p:spPr>
          <a:xfrm>
            <a:off x="7038753" y="5987018"/>
            <a:ext cx="3747402" cy="369332"/>
          </a:xfrm>
          <a:prstGeom prst="rect">
            <a:avLst/>
          </a:prstGeom>
        </p:spPr>
        <p:txBody>
          <a:bodyPr wrap="square">
            <a:spAutoFit/>
          </a:bodyPr>
          <a:lstStyle/>
          <a:p>
            <a:pPr algn="ctr"/>
            <a:r>
              <a:rPr lang="en-US" dirty="0">
                <a:latin typeface="Helvetica" pitchFamily="2" charset="0"/>
              </a:rPr>
              <a:t>*</a:t>
            </a:r>
            <a:r>
              <a:rPr lang="en-US" dirty="0" err="1">
                <a:latin typeface="Helvetica" pitchFamily="2" charset="0"/>
              </a:rPr>
              <a:t>src</a:t>
            </a:r>
            <a:r>
              <a:rPr lang="en-US" dirty="0">
                <a:latin typeface="Helvetica" pitchFamily="2" charset="0"/>
              </a:rPr>
              <a:t>: B4andAfter </a:t>
            </a:r>
            <a:r>
              <a:rPr lang="en-US" dirty="0">
                <a:solidFill>
                  <a:schemeClr val="accent2"/>
                </a:solidFill>
                <a:latin typeface="Helvetica" pitchFamily="2" charset="0"/>
              </a:rPr>
              <a:t>[SIGCOMM’18].</a:t>
            </a:r>
          </a:p>
        </p:txBody>
      </p:sp>
      <p:sp>
        <p:nvSpPr>
          <p:cNvPr id="34" name="Content Placeholder 6">
            <a:extLst>
              <a:ext uri="{FF2B5EF4-FFF2-40B4-BE49-F238E27FC236}">
                <a16:creationId xmlns:a16="http://schemas.microsoft.com/office/drawing/2014/main" id="{70993DE3-2E6E-6349-A281-1FD4F3799777}"/>
              </a:ext>
            </a:extLst>
          </p:cNvPr>
          <p:cNvSpPr>
            <a:spLocks noGrp="1"/>
          </p:cNvSpPr>
          <p:nvPr>
            <p:ph idx="1"/>
          </p:nvPr>
        </p:nvSpPr>
        <p:spPr>
          <a:xfrm>
            <a:off x="272959" y="5266193"/>
            <a:ext cx="11646081" cy="1068541"/>
          </a:xfrm>
        </p:spPr>
        <p:txBody>
          <a:bodyPr>
            <a:normAutofit/>
          </a:bodyPr>
          <a:lstStyle/>
          <a:p>
            <a:pPr marL="0" indent="0" algn="ctr">
              <a:buNone/>
            </a:pPr>
            <a:r>
              <a:rPr lang="en-US" sz="2400" b="1" dirty="0"/>
              <a:t>Efficient load balancing is crucial to achieve good performance</a:t>
            </a:r>
            <a:endParaRPr lang="en-US" b="1" dirty="0"/>
          </a:p>
        </p:txBody>
      </p:sp>
    </p:spTree>
    <p:custDataLst>
      <p:tags r:id="rId1"/>
    </p:custDataLst>
    <p:extLst>
      <p:ext uri="{BB962C8B-B14F-4D97-AF65-F5344CB8AC3E}">
        <p14:creationId xmlns:p14="http://schemas.microsoft.com/office/powerpoint/2010/main" val="293828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0F98D-8C58-EE4B-A1D7-F033D7F2C787}"/>
              </a:ext>
            </a:extLst>
          </p:cNvPr>
          <p:cNvSpPr>
            <a:spLocks noGrp="1"/>
          </p:cNvSpPr>
          <p:nvPr>
            <p:ph type="title"/>
          </p:nvPr>
        </p:nvSpPr>
        <p:spPr>
          <a:xfrm>
            <a:off x="838200" y="365125"/>
            <a:ext cx="10515600" cy="780281"/>
          </a:xfrm>
        </p:spPr>
        <p:txBody>
          <a:bodyPr>
            <a:normAutofit/>
          </a:bodyPr>
          <a:lstStyle/>
          <a:p>
            <a:r>
              <a:rPr lang="en-US" dirty="0"/>
              <a:t>Why in the data plane?</a:t>
            </a:r>
          </a:p>
        </p:txBody>
      </p:sp>
      <p:sp>
        <p:nvSpPr>
          <p:cNvPr id="39" name="Slide Number Placeholder 38">
            <a:extLst>
              <a:ext uri="{FF2B5EF4-FFF2-40B4-BE49-F238E27FC236}">
                <a16:creationId xmlns:a16="http://schemas.microsoft.com/office/drawing/2014/main" id="{7784D733-0D75-504F-A8F8-4DA872482227}"/>
              </a:ext>
            </a:extLst>
          </p:cNvPr>
          <p:cNvSpPr>
            <a:spLocks noGrp="1"/>
          </p:cNvSpPr>
          <p:nvPr>
            <p:ph type="sldNum" sz="quarter" idx="12"/>
          </p:nvPr>
        </p:nvSpPr>
        <p:spPr>
          <a:xfrm>
            <a:off x="8194433" y="5944001"/>
            <a:ext cx="2743200" cy="365125"/>
          </a:xfrm>
        </p:spPr>
        <p:txBody>
          <a:bodyPr/>
          <a:lstStyle/>
          <a:p>
            <a:fld id="{926CDB58-585B-A242-B264-C36E4D70C38E}" type="slidenum">
              <a:rPr lang="en-US" smtClean="0"/>
              <a:pPr/>
              <a:t>20</a:t>
            </a:fld>
            <a:endParaRPr lang="en-US" dirty="0"/>
          </a:p>
        </p:txBody>
      </p:sp>
      <p:sp>
        <p:nvSpPr>
          <p:cNvPr id="42" name="Rectangle 41">
            <a:extLst>
              <a:ext uri="{FF2B5EF4-FFF2-40B4-BE49-F238E27FC236}">
                <a16:creationId xmlns:a16="http://schemas.microsoft.com/office/drawing/2014/main" id="{1FB9753F-5276-6B47-BB6B-F773C5849C25}"/>
              </a:ext>
            </a:extLst>
          </p:cNvPr>
          <p:cNvSpPr/>
          <p:nvPr/>
        </p:nvSpPr>
        <p:spPr>
          <a:xfrm>
            <a:off x="2028751" y="1280634"/>
            <a:ext cx="266420" cy="523220"/>
          </a:xfrm>
          <a:prstGeom prst="rect">
            <a:avLst/>
          </a:prstGeom>
        </p:spPr>
        <p:txBody>
          <a:bodyPr wrap="none">
            <a:spAutoFit/>
          </a:bodyPr>
          <a:lstStyle/>
          <a:p>
            <a:r>
              <a:rPr lang="en-US" sz="2800" dirty="0"/>
              <a:t> </a:t>
            </a:r>
          </a:p>
        </p:txBody>
      </p:sp>
      <p:sp>
        <p:nvSpPr>
          <p:cNvPr id="43" name="Rectangle 42">
            <a:extLst>
              <a:ext uri="{FF2B5EF4-FFF2-40B4-BE49-F238E27FC236}">
                <a16:creationId xmlns:a16="http://schemas.microsoft.com/office/drawing/2014/main" id="{93C12097-0942-1E41-8B87-473BBEF939C9}"/>
              </a:ext>
            </a:extLst>
          </p:cNvPr>
          <p:cNvSpPr/>
          <p:nvPr/>
        </p:nvSpPr>
        <p:spPr>
          <a:xfrm>
            <a:off x="1454167" y="1301764"/>
            <a:ext cx="8840946" cy="1384995"/>
          </a:xfrm>
          <a:prstGeom prst="rect">
            <a:avLst/>
          </a:prstGeom>
        </p:spPr>
        <p:txBody>
          <a:bodyPr wrap="none">
            <a:spAutoFit/>
          </a:bodyPr>
          <a:lstStyle/>
          <a:p>
            <a:pPr marL="457200" indent="-457200">
              <a:buFont typeface="Arial" panose="020B0604020202020204" pitchFamily="34" charset="0"/>
              <a:buChar char="•"/>
            </a:pPr>
            <a:r>
              <a:rPr lang="en-US" sz="2800" dirty="0"/>
              <a:t>Use case: Performance-aware distributed load balancing</a:t>
            </a:r>
          </a:p>
          <a:p>
            <a:pPr marL="914400" lvl="1" indent="-457200">
              <a:buFont typeface="Arial" panose="020B0604020202020204" pitchFamily="34" charset="0"/>
              <a:buChar char="•"/>
            </a:pPr>
            <a:r>
              <a:rPr lang="en-US" sz="2800" dirty="0"/>
              <a:t>Quickly adapts to real-time network conditions</a:t>
            </a:r>
          </a:p>
          <a:p>
            <a:pPr marL="914400" lvl="1" indent="-457200">
              <a:buFont typeface="Arial" panose="020B0604020202020204" pitchFamily="34" charset="0"/>
              <a:buChar char="•"/>
            </a:pPr>
            <a:r>
              <a:rPr lang="en-US" sz="2800" dirty="0"/>
              <a:t>E.g.: load spikes, failures</a:t>
            </a:r>
          </a:p>
        </p:txBody>
      </p:sp>
      <p:sp>
        <p:nvSpPr>
          <p:cNvPr id="48" name="Rounded Rectangle 47">
            <a:extLst>
              <a:ext uri="{FF2B5EF4-FFF2-40B4-BE49-F238E27FC236}">
                <a16:creationId xmlns:a16="http://schemas.microsoft.com/office/drawing/2014/main" id="{AE3CAD01-7A8F-9A40-A198-A5123B323ECD}"/>
              </a:ext>
            </a:extLst>
          </p:cNvPr>
          <p:cNvSpPr/>
          <p:nvPr/>
        </p:nvSpPr>
        <p:spPr>
          <a:xfrm>
            <a:off x="1549386" y="3654502"/>
            <a:ext cx="2857533" cy="120475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endParaRPr>
          </a:p>
          <a:p>
            <a:pPr algn="ctr"/>
            <a:r>
              <a:rPr lang="en-US" sz="2400" dirty="0">
                <a:solidFill>
                  <a:schemeClr val="bg1"/>
                </a:solidFill>
              </a:rPr>
              <a:t>Process probes and update path weights</a:t>
            </a:r>
          </a:p>
          <a:p>
            <a:pPr algn="ctr"/>
            <a:r>
              <a:rPr lang="en-US" sz="2400" strike="sngStrike" dirty="0">
                <a:solidFill>
                  <a:schemeClr val="bg1"/>
                </a:solidFill>
              </a:rPr>
              <a:t>2: 2</a:t>
            </a:r>
            <a:r>
              <a:rPr lang="en-US" sz="2400" dirty="0">
                <a:solidFill>
                  <a:schemeClr val="bg1"/>
                </a:solidFill>
              </a:rPr>
              <a:t>  1:3</a:t>
            </a:r>
          </a:p>
          <a:p>
            <a:pPr algn="ctr"/>
            <a:endParaRPr lang="en-US" sz="2400" dirty="0">
              <a:solidFill>
                <a:schemeClr val="tx1"/>
              </a:solidFill>
            </a:endParaRPr>
          </a:p>
        </p:txBody>
      </p:sp>
      <p:cxnSp>
        <p:nvCxnSpPr>
          <p:cNvPr id="49" name="Straight Arrow Connector 48">
            <a:extLst>
              <a:ext uri="{FF2B5EF4-FFF2-40B4-BE49-F238E27FC236}">
                <a16:creationId xmlns:a16="http://schemas.microsoft.com/office/drawing/2014/main" id="{A2A48543-C93F-2246-912D-EBA941E68541}"/>
              </a:ext>
            </a:extLst>
          </p:cNvPr>
          <p:cNvCxnSpPr>
            <a:cxnSpLocks/>
            <a:endCxn id="48" idx="1"/>
          </p:cNvCxnSpPr>
          <p:nvPr/>
        </p:nvCxnSpPr>
        <p:spPr>
          <a:xfrm>
            <a:off x="741816" y="4256881"/>
            <a:ext cx="807570" cy="0"/>
          </a:xfrm>
          <a:prstGeom prst="straightConnector1">
            <a:avLst/>
          </a:prstGeom>
          <a:ln w="38100">
            <a:solidFill>
              <a:schemeClr val="tx1"/>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7D5B50E-E188-D741-9115-2646EF984E02}"/>
              </a:ext>
            </a:extLst>
          </p:cNvPr>
          <p:cNvCxnSpPr>
            <a:cxnSpLocks/>
            <a:stCxn id="48" idx="3"/>
          </p:cNvCxnSpPr>
          <p:nvPr/>
        </p:nvCxnSpPr>
        <p:spPr>
          <a:xfrm flipV="1">
            <a:off x="4406919" y="3615485"/>
            <a:ext cx="889000" cy="6413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B32EAEC-3638-F341-8B33-7AE701138036}"/>
              </a:ext>
            </a:extLst>
          </p:cNvPr>
          <p:cNvCxnSpPr>
            <a:cxnSpLocks/>
            <a:stCxn id="48" idx="3"/>
          </p:cNvCxnSpPr>
          <p:nvPr/>
        </p:nvCxnSpPr>
        <p:spPr>
          <a:xfrm>
            <a:off x="4406919" y="4256881"/>
            <a:ext cx="889000" cy="6023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50EBA8C2-BA7E-654B-A65A-AD302134F2FA}"/>
              </a:ext>
            </a:extLst>
          </p:cNvPr>
          <p:cNvCxnSpPr>
            <a:cxnSpLocks/>
          </p:cNvCxnSpPr>
          <p:nvPr/>
        </p:nvCxnSpPr>
        <p:spPr>
          <a:xfrm flipH="1">
            <a:off x="4487212" y="3602334"/>
            <a:ext cx="598836" cy="381474"/>
          </a:xfrm>
          <a:prstGeom prst="straightConnector1">
            <a:avLst/>
          </a:prstGeom>
          <a:ln w="76200">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88" name="TextBox 87">
            <a:extLst>
              <a:ext uri="{FF2B5EF4-FFF2-40B4-BE49-F238E27FC236}">
                <a16:creationId xmlns:a16="http://schemas.microsoft.com/office/drawing/2014/main" id="{E8F7AEB9-BC6B-6D4F-8D62-2B99EECF15F9}"/>
              </a:ext>
            </a:extLst>
          </p:cNvPr>
          <p:cNvSpPr txBox="1"/>
          <p:nvPr/>
        </p:nvSpPr>
        <p:spPr>
          <a:xfrm>
            <a:off x="4205251" y="3240135"/>
            <a:ext cx="2275551" cy="461665"/>
          </a:xfrm>
          <a:prstGeom prst="rect">
            <a:avLst/>
          </a:prstGeom>
          <a:noFill/>
          <a:ln>
            <a:noFill/>
          </a:ln>
        </p:spPr>
        <p:txBody>
          <a:bodyPr wrap="square" rtlCol="0">
            <a:spAutoFit/>
          </a:bodyPr>
          <a:lstStyle/>
          <a:p>
            <a:r>
              <a:rPr lang="en-US" sz="2400" b="1" dirty="0">
                <a:solidFill>
                  <a:srgbClr val="7030A0"/>
                </a:solidFill>
              </a:rPr>
              <a:t>Probe</a:t>
            </a:r>
          </a:p>
        </p:txBody>
      </p:sp>
      <p:cxnSp>
        <p:nvCxnSpPr>
          <p:cNvPr id="100" name="Straight Arrow Connector 99">
            <a:extLst>
              <a:ext uri="{FF2B5EF4-FFF2-40B4-BE49-F238E27FC236}">
                <a16:creationId xmlns:a16="http://schemas.microsoft.com/office/drawing/2014/main" id="{CF1879AF-F436-B347-9739-4C4A0B644EE1}"/>
              </a:ext>
            </a:extLst>
          </p:cNvPr>
          <p:cNvCxnSpPr>
            <a:cxnSpLocks/>
          </p:cNvCxnSpPr>
          <p:nvPr/>
        </p:nvCxnSpPr>
        <p:spPr>
          <a:xfrm flipH="1" flipV="1">
            <a:off x="4523095" y="4512385"/>
            <a:ext cx="550253" cy="347555"/>
          </a:xfrm>
          <a:prstGeom prst="straightConnector1">
            <a:avLst/>
          </a:prstGeom>
          <a:ln w="76200">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101" name="TextBox 100">
            <a:extLst>
              <a:ext uri="{FF2B5EF4-FFF2-40B4-BE49-F238E27FC236}">
                <a16:creationId xmlns:a16="http://schemas.microsoft.com/office/drawing/2014/main" id="{CEB961FB-4621-E846-917A-1FE1B641D593}"/>
              </a:ext>
            </a:extLst>
          </p:cNvPr>
          <p:cNvSpPr txBox="1"/>
          <p:nvPr/>
        </p:nvSpPr>
        <p:spPr>
          <a:xfrm>
            <a:off x="4200219" y="4786479"/>
            <a:ext cx="1188743" cy="461665"/>
          </a:xfrm>
          <a:prstGeom prst="rect">
            <a:avLst/>
          </a:prstGeom>
          <a:noFill/>
          <a:ln>
            <a:noFill/>
          </a:ln>
        </p:spPr>
        <p:txBody>
          <a:bodyPr wrap="square" rtlCol="0">
            <a:spAutoFit/>
          </a:bodyPr>
          <a:lstStyle/>
          <a:p>
            <a:r>
              <a:rPr lang="en-US" sz="2400" b="1" dirty="0">
                <a:solidFill>
                  <a:srgbClr val="7030A0"/>
                </a:solidFill>
              </a:rPr>
              <a:t>Probe</a:t>
            </a:r>
          </a:p>
        </p:txBody>
      </p:sp>
      <p:cxnSp>
        <p:nvCxnSpPr>
          <p:cNvPr id="108" name="Straight Arrow Connector 107">
            <a:extLst>
              <a:ext uri="{FF2B5EF4-FFF2-40B4-BE49-F238E27FC236}">
                <a16:creationId xmlns:a16="http://schemas.microsoft.com/office/drawing/2014/main" id="{41FFB031-70A1-F64D-AED1-0ADB2584B002}"/>
              </a:ext>
            </a:extLst>
          </p:cNvPr>
          <p:cNvCxnSpPr>
            <a:cxnSpLocks/>
          </p:cNvCxnSpPr>
          <p:nvPr/>
        </p:nvCxnSpPr>
        <p:spPr>
          <a:xfrm flipH="1" flipV="1">
            <a:off x="741816" y="4451325"/>
            <a:ext cx="682843" cy="4432"/>
          </a:xfrm>
          <a:prstGeom prst="straightConnector1">
            <a:avLst/>
          </a:prstGeom>
          <a:ln w="76200">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109" name="TextBox 108">
            <a:extLst>
              <a:ext uri="{FF2B5EF4-FFF2-40B4-BE49-F238E27FC236}">
                <a16:creationId xmlns:a16="http://schemas.microsoft.com/office/drawing/2014/main" id="{CE5F332E-249E-7A4E-BFB0-1D77510A443D}"/>
              </a:ext>
            </a:extLst>
          </p:cNvPr>
          <p:cNvSpPr txBox="1"/>
          <p:nvPr/>
        </p:nvSpPr>
        <p:spPr>
          <a:xfrm>
            <a:off x="660386" y="4515419"/>
            <a:ext cx="1188743" cy="461665"/>
          </a:xfrm>
          <a:prstGeom prst="rect">
            <a:avLst/>
          </a:prstGeom>
          <a:noFill/>
          <a:ln>
            <a:noFill/>
          </a:ln>
        </p:spPr>
        <p:txBody>
          <a:bodyPr wrap="square" rtlCol="0">
            <a:spAutoFit/>
          </a:bodyPr>
          <a:lstStyle/>
          <a:p>
            <a:r>
              <a:rPr lang="en-US" sz="2400" b="1" dirty="0">
                <a:solidFill>
                  <a:srgbClr val="7030A0"/>
                </a:solidFill>
              </a:rPr>
              <a:t>Probe</a:t>
            </a:r>
          </a:p>
        </p:txBody>
      </p:sp>
      <p:sp>
        <p:nvSpPr>
          <p:cNvPr id="115" name="Rounded Rectangle 114">
            <a:extLst>
              <a:ext uri="{FF2B5EF4-FFF2-40B4-BE49-F238E27FC236}">
                <a16:creationId xmlns:a16="http://schemas.microsoft.com/office/drawing/2014/main" id="{DAFCC2DA-4240-004B-AE14-C9AC82FF7725}"/>
              </a:ext>
            </a:extLst>
          </p:cNvPr>
          <p:cNvSpPr/>
          <p:nvPr/>
        </p:nvSpPr>
        <p:spPr>
          <a:xfrm>
            <a:off x="6993080" y="3650070"/>
            <a:ext cx="2857533" cy="120475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a:p>
            <a:pPr algn="ctr"/>
            <a:r>
              <a:rPr lang="en-US" sz="2400" dirty="0">
                <a:solidFill>
                  <a:schemeClr val="bg1"/>
                </a:solidFill>
              </a:rPr>
              <a:t>Packet to path</a:t>
            </a:r>
          </a:p>
          <a:p>
            <a:pPr algn="ctr"/>
            <a:r>
              <a:rPr lang="en-US" sz="2400" dirty="0">
                <a:solidFill>
                  <a:schemeClr val="bg1"/>
                </a:solidFill>
              </a:rPr>
              <a:t>assignment as per weights (1:3)</a:t>
            </a:r>
          </a:p>
          <a:p>
            <a:pPr algn="ctr"/>
            <a:endParaRPr lang="en-US" sz="2400" dirty="0">
              <a:solidFill>
                <a:schemeClr val="tx1"/>
              </a:solidFill>
            </a:endParaRPr>
          </a:p>
        </p:txBody>
      </p:sp>
      <p:cxnSp>
        <p:nvCxnSpPr>
          <p:cNvPr id="116" name="Straight Arrow Connector 115">
            <a:extLst>
              <a:ext uri="{FF2B5EF4-FFF2-40B4-BE49-F238E27FC236}">
                <a16:creationId xmlns:a16="http://schemas.microsoft.com/office/drawing/2014/main" id="{BF4F3B75-E6BB-9040-9950-7BEB9080634E}"/>
              </a:ext>
            </a:extLst>
          </p:cNvPr>
          <p:cNvCxnSpPr>
            <a:cxnSpLocks/>
            <a:endCxn id="115" idx="1"/>
          </p:cNvCxnSpPr>
          <p:nvPr/>
        </p:nvCxnSpPr>
        <p:spPr>
          <a:xfrm>
            <a:off x="6362700" y="4252449"/>
            <a:ext cx="630380" cy="0"/>
          </a:xfrm>
          <a:prstGeom prst="straightConnector1">
            <a:avLst/>
          </a:prstGeom>
          <a:ln w="38100">
            <a:solidFill>
              <a:schemeClr val="tx1"/>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69F12233-AF04-C242-92BE-0A42721516AB}"/>
              </a:ext>
            </a:extLst>
          </p:cNvPr>
          <p:cNvCxnSpPr>
            <a:cxnSpLocks/>
            <a:stCxn id="115" idx="3"/>
          </p:cNvCxnSpPr>
          <p:nvPr/>
        </p:nvCxnSpPr>
        <p:spPr>
          <a:xfrm flipV="1">
            <a:off x="9850613" y="3611053"/>
            <a:ext cx="889000" cy="6413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0DECCE78-2E2B-FE4F-A994-13A5EDCB70DE}"/>
              </a:ext>
            </a:extLst>
          </p:cNvPr>
          <p:cNvCxnSpPr>
            <a:cxnSpLocks/>
            <a:stCxn id="115" idx="3"/>
          </p:cNvCxnSpPr>
          <p:nvPr/>
        </p:nvCxnSpPr>
        <p:spPr>
          <a:xfrm>
            <a:off x="9850613" y="4252449"/>
            <a:ext cx="889000" cy="6023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CA649525-A6A5-3948-8E70-E62E780D6985}"/>
              </a:ext>
            </a:extLst>
          </p:cNvPr>
          <p:cNvCxnSpPr>
            <a:cxnSpLocks/>
          </p:cNvCxnSpPr>
          <p:nvPr/>
        </p:nvCxnSpPr>
        <p:spPr>
          <a:xfrm flipH="1">
            <a:off x="9975340" y="3597902"/>
            <a:ext cx="554403" cy="385906"/>
          </a:xfrm>
          <a:prstGeom prst="straightConnector1">
            <a:avLst/>
          </a:prstGeom>
          <a:ln w="44450">
            <a:solidFill>
              <a:schemeClr val="accent4"/>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20" name="TextBox 119">
            <a:extLst>
              <a:ext uri="{FF2B5EF4-FFF2-40B4-BE49-F238E27FC236}">
                <a16:creationId xmlns:a16="http://schemas.microsoft.com/office/drawing/2014/main" id="{4989CB8D-9D4A-494C-89E7-4040AC6819FE}"/>
              </a:ext>
            </a:extLst>
          </p:cNvPr>
          <p:cNvSpPr txBox="1"/>
          <p:nvPr/>
        </p:nvSpPr>
        <p:spPr>
          <a:xfrm>
            <a:off x="9975340" y="3196146"/>
            <a:ext cx="1066681" cy="461665"/>
          </a:xfrm>
          <a:prstGeom prst="rect">
            <a:avLst/>
          </a:prstGeom>
          <a:noFill/>
          <a:ln>
            <a:noFill/>
          </a:ln>
        </p:spPr>
        <p:txBody>
          <a:bodyPr wrap="square" rtlCol="0">
            <a:spAutoFit/>
          </a:bodyPr>
          <a:lstStyle/>
          <a:p>
            <a:r>
              <a:rPr lang="en-US" sz="2400" b="1" dirty="0">
                <a:solidFill>
                  <a:schemeClr val="accent4"/>
                </a:solidFill>
              </a:rPr>
              <a:t>Data</a:t>
            </a:r>
          </a:p>
        </p:txBody>
      </p:sp>
      <p:cxnSp>
        <p:nvCxnSpPr>
          <p:cNvPr id="121" name="Straight Arrow Connector 120">
            <a:extLst>
              <a:ext uri="{FF2B5EF4-FFF2-40B4-BE49-F238E27FC236}">
                <a16:creationId xmlns:a16="http://schemas.microsoft.com/office/drawing/2014/main" id="{16718938-B029-7343-AEFF-A1C409E715F9}"/>
              </a:ext>
            </a:extLst>
          </p:cNvPr>
          <p:cNvCxnSpPr>
            <a:cxnSpLocks/>
          </p:cNvCxnSpPr>
          <p:nvPr/>
        </p:nvCxnSpPr>
        <p:spPr>
          <a:xfrm flipH="1" flipV="1">
            <a:off x="9975340" y="4512385"/>
            <a:ext cx="554403" cy="406625"/>
          </a:xfrm>
          <a:prstGeom prst="straightConnector1">
            <a:avLst/>
          </a:prstGeom>
          <a:ln w="101600">
            <a:solidFill>
              <a:schemeClr val="accent4"/>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22" name="TextBox 121">
            <a:extLst>
              <a:ext uri="{FF2B5EF4-FFF2-40B4-BE49-F238E27FC236}">
                <a16:creationId xmlns:a16="http://schemas.microsoft.com/office/drawing/2014/main" id="{C2E26CA1-739F-324A-86F3-7A16C176567F}"/>
              </a:ext>
            </a:extLst>
          </p:cNvPr>
          <p:cNvSpPr txBox="1"/>
          <p:nvPr/>
        </p:nvSpPr>
        <p:spPr>
          <a:xfrm>
            <a:off x="10116343" y="4872250"/>
            <a:ext cx="1188743" cy="461665"/>
          </a:xfrm>
          <a:prstGeom prst="rect">
            <a:avLst/>
          </a:prstGeom>
          <a:noFill/>
          <a:ln>
            <a:noFill/>
          </a:ln>
        </p:spPr>
        <p:txBody>
          <a:bodyPr wrap="square" rtlCol="0">
            <a:spAutoFit/>
          </a:bodyPr>
          <a:lstStyle/>
          <a:p>
            <a:r>
              <a:rPr lang="en-US" sz="2400" b="1" dirty="0">
                <a:solidFill>
                  <a:schemeClr val="accent4"/>
                </a:solidFill>
              </a:rPr>
              <a:t>Data</a:t>
            </a:r>
          </a:p>
        </p:txBody>
      </p:sp>
      <p:cxnSp>
        <p:nvCxnSpPr>
          <p:cNvPr id="123" name="Straight Arrow Connector 122">
            <a:extLst>
              <a:ext uri="{FF2B5EF4-FFF2-40B4-BE49-F238E27FC236}">
                <a16:creationId xmlns:a16="http://schemas.microsoft.com/office/drawing/2014/main" id="{76C4283F-975E-B74F-9EF7-1E17BF95E9CF}"/>
              </a:ext>
            </a:extLst>
          </p:cNvPr>
          <p:cNvCxnSpPr>
            <a:cxnSpLocks/>
          </p:cNvCxnSpPr>
          <p:nvPr/>
        </p:nvCxnSpPr>
        <p:spPr>
          <a:xfrm flipH="1">
            <a:off x="6259268" y="4451325"/>
            <a:ext cx="609086" cy="0"/>
          </a:xfrm>
          <a:prstGeom prst="straightConnector1">
            <a:avLst/>
          </a:prstGeom>
          <a:ln w="114300">
            <a:solidFill>
              <a:schemeClr val="accent4"/>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24" name="TextBox 123">
            <a:extLst>
              <a:ext uri="{FF2B5EF4-FFF2-40B4-BE49-F238E27FC236}">
                <a16:creationId xmlns:a16="http://schemas.microsoft.com/office/drawing/2014/main" id="{18E5A7B8-7DD0-1C4A-966A-ABB5C23A136F}"/>
              </a:ext>
            </a:extLst>
          </p:cNvPr>
          <p:cNvSpPr txBox="1"/>
          <p:nvPr/>
        </p:nvSpPr>
        <p:spPr>
          <a:xfrm>
            <a:off x="6259268" y="4514397"/>
            <a:ext cx="1188743" cy="461665"/>
          </a:xfrm>
          <a:prstGeom prst="rect">
            <a:avLst/>
          </a:prstGeom>
          <a:noFill/>
          <a:ln>
            <a:noFill/>
          </a:ln>
        </p:spPr>
        <p:txBody>
          <a:bodyPr wrap="square" rtlCol="0">
            <a:spAutoFit/>
          </a:bodyPr>
          <a:lstStyle/>
          <a:p>
            <a:r>
              <a:rPr lang="en-US" sz="2400" b="1" dirty="0">
                <a:solidFill>
                  <a:schemeClr val="accent4"/>
                </a:solidFill>
              </a:rPr>
              <a:t>Data</a:t>
            </a:r>
          </a:p>
        </p:txBody>
      </p:sp>
      <p:sp>
        <p:nvSpPr>
          <p:cNvPr id="137" name="TextBox 136">
            <a:extLst>
              <a:ext uri="{FF2B5EF4-FFF2-40B4-BE49-F238E27FC236}">
                <a16:creationId xmlns:a16="http://schemas.microsoft.com/office/drawing/2014/main" id="{975ABEE7-87E9-054C-B352-B999997F0BBC}"/>
              </a:ext>
            </a:extLst>
          </p:cNvPr>
          <p:cNvSpPr txBox="1"/>
          <p:nvPr/>
        </p:nvSpPr>
        <p:spPr>
          <a:xfrm>
            <a:off x="1521125" y="5771612"/>
            <a:ext cx="9149749" cy="523220"/>
          </a:xfrm>
          <a:prstGeom prst="rect">
            <a:avLst/>
          </a:prstGeom>
        </p:spPr>
        <p:txBody>
          <a:bodyPr wrap="none">
            <a:spAutoFit/>
          </a:bodyPr>
          <a:lstStyle>
            <a:defPPr>
              <a:defRPr lang="en-US"/>
            </a:defPPr>
            <a:lvl1pPr>
              <a:defRPr sz="3200"/>
            </a:lvl1pPr>
          </a:lstStyle>
          <a:p>
            <a:r>
              <a:rPr lang="en-US" sz="2800" i="1" dirty="0"/>
              <a:t>Time to react can be kept close to the probe propagation time</a:t>
            </a:r>
          </a:p>
        </p:txBody>
      </p:sp>
    </p:spTree>
    <p:extLst>
      <p:ext uri="{BB962C8B-B14F-4D97-AF65-F5344CB8AC3E}">
        <p14:creationId xmlns:p14="http://schemas.microsoft.com/office/powerpoint/2010/main" val="195936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88" grpId="0"/>
      <p:bldP spid="101" grpId="0"/>
      <p:bldP spid="109" grpId="0"/>
      <p:bldP spid="115" grpId="0" animBg="1"/>
      <p:bldP spid="120" grpId="0"/>
      <p:bldP spid="122" grpId="0"/>
      <p:bldP spid="124" grpId="0"/>
      <p:bldP spid="137"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B1C96-7835-1F4E-8436-BCFC9EFFE673}"/>
              </a:ext>
            </a:extLst>
          </p:cNvPr>
          <p:cNvSpPr>
            <a:spLocks noGrp="1"/>
          </p:cNvSpPr>
          <p:nvPr>
            <p:ph type="title"/>
          </p:nvPr>
        </p:nvSpPr>
        <p:spPr/>
        <p:txBody>
          <a:bodyPr>
            <a:normAutofit/>
          </a:bodyPr>
          <a:lstStyle/>
          <a:p>
            <a:r>
              <a:rPr lang="en-US" dirty="0"/>
              <a:t>Updating Weighted Cost Multipath Table</a:t>
            </a:r>
          </a:p>
        </p:txBody>
      </p:sp>
      <p:sp>
        <p:nvSpPr>
          <p:cNvPr id="10" name="TextBox 9">
            <a:extLst>
              <a:ext uri="{FF2B5EF4-FFF2-40B4-BE49-F238E27FC236}">
                <a16:creationId xmlns:a16="http://schemas.microsoft.com/office/drawing/2014/main" id="{0F3A4432-D368-6D44-BC79-0D3821477608}"/>
              </a:ext>
            </a:extLst>
          </p:cNvPr>
          <p:cNvSpPr txBox="1"/>
          <p:nvPr/>
        </p:nvSpPr>
        <p:spPr>
          <a:xfrm>
            <a:off x="1597716" y="5976016"/>
            <a:ext cx="8622360" cy="523220"/>
          </a:xfrm>
          <a:prstGeom prst="rect">
            <a:avLst/>
          </a:prstGeom>
          <a:noFill/>
        </p:spPr>
        <p:txBody>
          <a:bodyPr wrap="none" rtlCol="0">
            <a:spAutoFit/>
          </a:bodyPr>
          <a:lstStyle/>
          <a:p>
            <a:r>
              <a:rPr lang="en-US" sz="2800" dirty="0"/>
              <a:t>Simple, </a:t>
            </a:r>
            <a:r>
              <a:rPr lang="en-US" sz="2800" dirty="0">
                <a:solidFill>
                  <a:srgbClr val="FF0000"/>
                </a:solidFill>
              </a:rPr>
              <a:t>but slow because update time is non-deterministic</a:t>
            </a:r>
          </a:p>
        </p:txBody>
      </p:sp>
      <p:sp>
        <p:nvSpPr>
          <p:cNvPr id="20" name="Rectangle 19">
            <a:extLst>
              <a:ext uri="{FF2B5EF4-FFF2-40B4-BE49-F238E27FC236}">
                <a16:creationId xmlns:a16="http://schemas.microsoft.com/office/drawing/2014/main" id="{916108E0-081A-A740-B84D-93A5E06FFFB2}"/>
              </a:ext>
            </a:extLst>
          </p:cNvPr>
          <p:cNvSpPr/>
          <p:nvPr/>
        </p:nvSpPr>
        <p:spPr>
          <a:xfrm>
            <a:off x="1011724" y="1084396"/>
            <a:ext cx="10075376" cy="1077218"/>
          </a:xfrm>
          <a:prstGeom prst="rect">
            <a:avLst/>
          </a:prstGeom>
        </p:spPr>
        <p:txBody>
          <a:bodyPr wrap="square">
            <a:spAutoFit/>
          </a:bodyPr>
          <a:lstStyle/>
          <a:p>
            <a:pPr algn="ctr"/>
            <a:r>
              <a:rPr lang="en-US" sz="3200" dirty="0">
                <a:solidFill>
                  <a:schemeClr val="accent2">
                    <a:lumMod val="75000"/>
                  </a:schemeClr>
                </a:solidFill>
              </a:rPr>
              <a:t>Approach 2: Assign entries with probability </a:t>
            </a:r>
          </a:p>
          <a:p>
            <a:pPr algn="ctr"/>
            <a:r>
              <a:rPr lang="en-US" sz="3200" dirty="0">
                <a:solidFill>
                  <a:schemeClr val="accent2">
                    <a:lumMod val="75000"/>
                  </a:schemeClr>
                </a:solidFill>
              </a:rPr>
              <a:t>proportional to the desired vector</a:t>
            </a:r>
          </a:p>
        </p:txBody>
      </p:sp>
      <p:sp>
        <p:nvSpPr>
          <p:cNvPr id="13" name="Rectangle 12">
            <a:extLst>
              <a:ext uri="{FF2B5EF4-FFF2-40B4-BE49-F238E27FC236}">
                <a16:creationId xmlns:a16="http://schemas.microsoft.com/office/drawing/2014/main" id="{26D43483-6C1A-5943-9C8D-4A3C52E4F368}"/>
              </a:ext>
            </a:extLst>
          </p:cNvPr>
          <p:cNvSpPr/>
          <p:nvPr/>
        </p:nvSpPr>
        <p:spPr>
          <a:xfrm>
            <a:off x="2281625" y="2671195"/>
            <a:ext cx="2340704" cy="461665"/>
          </a:xfrm>
          <a:prstGeom prst="rect">
            <a:avLst/>
          </a:prstGeom>
        </p:spPr>
        <p:txBody>
          <a:bodyPr wrap="none">
            <a:spAutoFit/>
          </a:bodyPr>
          <a:lstStyle/>
          <a:p>
            <a:pPr algn="ctr"/>
            <a:r>
              <a:rPr lang="en-US" sz="2400" dirty="0">
                <a:latin typeface="Helvetica" pitchFamily="2" charset="0"/>
              </a:rPr>
              <a:t>Desired vector </a:t>
            </a:r>
          </a:p>
        </p:txBody>
      </p:sp>
      <p:graphicFrame>
        <p:nvGraphicFramePr>
          <p:cNvPr id="3" name="Table 2">
            <a:extLst>
              <a:ext uri="{FF2B5EF4-FFF2-40B4-BE49-F238E27FC236}">
                <a16:creationId xmlns:a16="http://schemas.microsoft.com/office/drawing/2014/main" id="{BA202BE2-A876-CE4B-8BF8-CAE03DE24E33}"/>
              </a:ext>
            </a:extLst>
          </p:cNvPr>
          <p:cNvGraphicFramePr>
            <a:graphicFrameLocks noGrp="1"/>
          </p:cNvGraphicFramePr>
          <p:nvPr/>
        </p:nvGraphicFramePr>
        <p:xfrm>
          <a:off x="2580235" y="3179253"/>
          <a:ext cx="1511300" cy="1371600"/>
        </p:xfrm>
        <a:graphic>
          <a:graphicData uri="http://schemas.openxmlformats.org/drawingml/2006/table">
            <a:tbl>
              <a:tblPr firstRow="1" bandRow="1">
                <a:tableStyleId>{5C22544A-7EE6-4342-B048-85BDC9FD1C3A}</a:tableStyleId>
              </a:tblPr>
              <a:tblGrid>
                <a:gridCol w="755650">
                  <a:extLst>
                    <a:ext uri="{9D8B030D-6E8A-4147-A177-3AD203B41FA5}">
                      <a16:colId xmlns:a16="http://schemas.microsoft.com/office/drawing/2014/main" val="189199650"/>
                    </a:ext>
                  </a:extLst>
                </a:gridCol>
                <a:gridCol w="755650">
                  <a:extLst>
                    <a:ext uri="{9D8B030D-6E8A-4147-A177-3AD203B41FA5}">
                      <a16:colId xmlns:a16="http://schemas.microsoft.com/office/drawing/2014/main" val="1912804639"/>
                    </a:ext>
                  </a:extLst>
                </a:gridCol>
              </a:tblGrid>
              <a:tr h="415242">
                <a:tc>
                  <a:txBody>
                    <a:bodyPr/>
                    <a:lstStyle/>
                    <a:p>
                      <a:pPr algn="ctr"/>
                      <a:r>
                        <a:rPr lang="en-US" sz="2400" b="0" dirty="0">
                          <a:solidFill>
                            <a:schemeClr val="tx1"/>
                          </a:solidFill>
                        </a:rPr>
                        <a:t>A</a:t>
                      </a: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3</a:t>
                      </a: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7854156"/>
                  </a:ext>
                </a:extLst>
              </a:tr>
              <a:tr h="415242">
                <a:tc>
                  <a:txBody>
                    <a:bodyPr/>
                    <a:lstStyle/>
                    <a:p>
                      <a:pPr algn="ctr"/>
                      <a:r>
                        <a:rPr lang="en-US" sz="2400" b="0" dirty="0">
                          <a:solidFill>
                            <a:schemeClr val="tx1"/>
                          </a:solidFill>
                        </a:rPr>
                        <a:t>B</a:t>
                      </a: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2</a:t>
                      </a: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3515596"/>
                  </a:ext>
                </a:extLst>
              </a:tr>
              <a:tr h="415242">
                <a:tc>
                  <a:txBody>
                    <a:bodyPr/>
                    <a:lstStyle/>
                    <a:p>
                      <a:pPr algn="ctr"/>
                      <a:r>
                        <a:rPr lang="en-US" sz="2400" b="0" dirty="0">
                          <a:solidFill>
                            <a:schemeClr val="tx1"/>
                          </a:solidFill>
                        </a:rPr>
                        <a:t>C</a:t>
                      </a: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1</a:t>
                      </a: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18577430"/>
                  </a:ext>
                </a:extLst>
              </a:tr>
            </a:tbl>
          </a:graphicData>
        </a:graphic>
      </p:graphicFrame>
      <p:cxnSp>
        <p:nvCxnSpPr>
          <p:cNvPr id="6" name="Straight Arrow Connector 5">
            <a:extLst>
              <a:ext uri="{FF2B5EF4-FFF2-40B4-BE49-F238E27FC236}">
                <a16:creationId xmlns:a16="http://schemas.microsoft.com/office/drawing/2014/main" id="{6BC6A5E7-2475-BE4B-9225-25375CAF7A84}"/>
              </a:ext>
            </a:extLst>
          </p:cNvPr>
          <p:cNvCxnSpPr>
            <a:cxnSpLocks/>
          </p:cNvCxnSpPr>
          <p:nvPr/>
        </p:nvCxnSpPr>
        <p:spPr>
          <a:xfrm>
            <a:off x="575788" y="3400849"/>
            <a:ext cx="1913695" cy="0"/>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0F9D6A38-AD88-9F46-8B49-FA6302B0761D}"/>
              </a:ext>
            </a:extLst>
          </p:cNvPr>
          <p:cNvGrpSpPr/>
          <p:nvPr/>
        </p:nvGrpSpPr>
        <p:grpSpPr>
          <a:xfrm>
            <a:off x="952375" y="3544167"/>
            <a:ext cx="998415" cy="493609"/>
            <a:chOff x="937368" y="3223573"/>
            <a:chExt cx="998415" cy="493609"/>
          </a:xfrm>
        </p:grpSpPr>
        <p:sp>
          <p:nvSpPr>
            <p:cNvPr id="23" name="Rectangle 22">
              <a:extLst>
                <a:ext uri="{FF2B5EF4-FFF2-40B4-BE49-F238E27FC236}">
                  <a16:creationId xmlns:a16="http://schemas.microsoft.com/office/drawing/2014/main" id="{BF5A75C8-E8FE-5743-B19D-90A9AFD9120E}"/>
                </a:ext>
              </a:extLst>
            </p:cNvPr>
            <p:cNvSpPr>
              <a:spLocks noChangeAspect="1"/>
            </p:cNvSpPr>
            <p:nvPr/>
          </p:nvSpPr>
          <p:spPr>
            <a:xfrm>
              <a:off x="996717" y="3223573"/>
              <a:ext cx="903706" cy="493609"/>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8FE0936-1A42-B549-93A5-E196A6B53062}"/>
                </a:ext>
              </a:extLst>
            </p:cNvPr>
            <p:cNvSpPr txBox="1"/>
            <p:nvPr/>
          </p:nvSpPr>
          <p:spPr>
            <a:xfrm>
              <a:off x="937368" y="3229888"/>
              <a:ext cx="998415" cy="461665"/>
            </a:xfrm>
            <a:prstGeom prst="rect">
              <a:avLst/>
            </a:prstGeom>
            <a:noFill/>
          </p:spPr>
          <p:txBody>
            <a:bodyPr wrap="none" rtlCol="0">
              <a:spAutoFit/>
            </a:bodyPr>
            <a:lstStyle/>
            <a:p>
              <a:r>
                <a:rPr lang="en-US" sz="2400" dirty="0"/>
                <a:t>Packet</a:t>
              </a:r>
            </a:p>
          </p:txBody>
        </p:sp>
      </p:grpSp>
      <p:sp>
        <p:nvSpPr>
          <p:cNvPr id="18" name="TextBox 17">
            <a:extLst>
              <a:ext uri="{FF2B5EF4-FFF2-40B4-BE49-F238E27FC236}">
                <a16:creationId xmlns:a16="http://schemas.microsoft.com/office/drawing/2014/main" id="{DF4A81AC-BC2C-8848-A2AC-96D4F025C740}"/>
              </a:ext>
            </a:extLst>
          </p:cNvPr>
          <p:cNvSpPr txBox="1"/>
          <p:nvPr/>
        </p:nvSpPr>
        <p:spPr>
          <a:xfrm>
            <a:off x="1747108" y="5000216"/>
            <a:ext cx="3183500" cy="523220"/>
          </a:xfrm>
          <a:prstGeom prst="rect">
            <a:avLst/>
          </a:prstGeom>
          <a:solidFill>
            <a:schemeClr val="bg2">
              <a:lumMod val="90000"/>
            </a:schemeClr>
          </a:solidFill>
        </p:spPr>
        <p:style>
          <a:lnRef idx="1">
            <a:schemeClr val="dk1"/>
          </a:lnRef>
          <a:fillRef idx="2">
            <a:schemeClr val="dk1"/>
          </a:fillRef>
          <a:effectRef idx="1">
            <a:schemeClr val="dk1"/>
          </a:effectRef>
          <a:fontRef idx="minor">
            <a:schemeClr val="dk1"/>
          </a:fontRef>
        </p:style>
        <p:txBody>
          <a:bodyPr wrap="none" rtlCol="0">
            <a:spAutoFit/>
          </a:bodyPr>
          <a:lstStyle/>
          <a:p>
            <a:r>
              <a:rPr lang="en-US" sz="2800" dirty="0"/>
              <a:t>1. Pick a path (say A)</a:t>
            </a:r>
          </a:p>
        </p:txBody>
      </p:sp>
      <p:graphicFrame>
        <p:nvGraphicFramePr>
          <p:cNvPr id="25" name="Table 24">
            <a:extLst>
              <a:ext uri="{FF2B5EF4-FFF2-40B4-BE49-F238E27FC236}">
                <a16:creationId xmlns:a16="http://schemas.microsoft.com/office/drawing/2014/main" id="{E762A0E4-2734-C94F-94CC-BC69740CD410}"/>
              </a:ext>
            </a:extLst>
          </p:cNvPr>
          <p:cNvGraphicFramePr>
            <a:graphicFrameLocks noGrp="1"/>
          </p:cNvGraphicFramePr>
          <p:nvPr/>
        </p:nvGraphicFramePr>
        <p:xfrm>
          <a:off x="6315833" y="2725689"/>
          <a:ext cx="683448" cy="2194560"/>
        </p:xfrm>
        <a:graphic>
          <a:graphicData uri="http://schemas.openxmlformats.org/drawingml/2006/table">
            <a:tbl>
              <a:tblPr firstRow="1" bandRow="1">
                <a:tableStyleId>{5C22544A-7EE6-4342-B048-85BDC9FD1C3A}</a:tableStyleId>
              </a:tblPr>
              <a:tblGrid>
                <a:gridCol w="683448">
                  <a:extLst>
                    <a:ext uri="{9D8B030D-6E8A-4147-A177-3AD203B41FA5}">
                      <a16:colId xmlns:a16="http://schemas.microsoft.com/office/drawing/2014/main" val="42447266"/>
                    </a:ext>
                  </a:extLst>
                </a:gridCol>
              </a:tblGrid>
              <a:tr h="323539">
                <a:tc>
                  <a:txBody>
                    <a:bodyPr/>
                    <a:lstStyle/>
                    <a:p>
                      <a:pPr algn="ctr"/>
                      <a:r>
                        <a:rPr lang="en-US" sz="2400" b="0" dirty="0">
                          <a:solidFill>
                            <a:schemeClr val="tx1"/>
                          </a:solidFill>
                        </a:rPr>
                        <a:t>A</a:t>
                      </a:r>
                    </a:p>
                  </a:txBody>
                  <a:tcPr marL="0" marR="0" marT="0" marB="0">
                    <a:lnB w="38100" cmpd="sng">
                      <a:noFill/>
                    </a:lnB>
                    <a:solidFill>
                      <a:schemeClr val="accent1"/>
                    </a:solidFill>
                  </a:tcPr>
                </a:tc>
                <a:extLst>
                  <a:ext uri="{0D108BD9-81ED-4DB2-BD59-A6C34878D82A}">
                    <a16:rowId xmlns:a16="http://schemas.microsoft.com/office/drawing/2014/main" val="554462424"/>
                  </a:ext>
                </a:extLst>
              </a:tr>
              <a:tr h="323539">
                <a:tc>
                  <a:txBody>
                    <a:bodyPr/>
                    <a:lstStyle/>
                    <a:p>
                      <a:pPr algn="ctr"/>
                      <a:r>
                        <a:rPr lang="en-US" sz="2400" dirty="0">
                          <a:solidFill>
                            <a:schemeClr val="tx1"/>
                          </a:solidFill>
                        </a:rPr>
                        <a:t>B</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824338386"/>
                  </a:ext>
                </a:extLst>
              </a:tr>
              <a:tr h="323539">
                <a:tc>
                  <a:txBody>
                    <a:bodyPr/>
                    <a:lstStyle/>
                    <a:p>
                      <a:pPr algn="ctr"/>
                      <a:r>
                        <a:rPr lang="en-US" sz="2400" dirty="0"/>
                        <a:t>B</a:t>
                      </a:r>
                    </a:p>
                  </a:txBody>
                  <a:tcPr marL="0" marR="0" marT="0" marB="0">
                    <a:lnT w="12700" cmpd="sng">
                      <a:noFill/>
                    </a:lnT>
                    <a:solidFill>
                      <a:schemeClr val="accent2"/>
                    </a:solidFill>
                  </a:tcPr>
                </a:tc>
                <a:extLst>
                  <a:ext uri="{0D108BD9-81ED-4DB2-BD59-A6C34878D82A}">
                    <a16:rowId xmlns:a16="http://schemas.microsoft.com/office/drawing/2014/main" val="2891268694"/>
                  </a:ext>
                </a:extLst>
              </a:tr>
              <a:tr h="323539">
                <a:tc>
                  <a:txBody>
                    <a:bodyPr/>
                    <a:lstStyle/>
                    <a:p>
                      <a:pPr algn="ctr"/>
                      <a:r>
                        <a:rPr lang="en-US" sz="2400" dirty="0"/>
                        <a:t>C</a:t>
                      </a:r>
                    </a:p>
                  </a:txBody>
                  <a:tcPr marL="0" marR="0" marT="0" marB="0">
                    <a:solidFill>
                      <a:srgbClr val="00B050"/>
                    </a:solidFill>
                  </a:tcPr>
                </a:tc>
                <a:extLst>
                  <a:ext uri="{0D108BD9-81ED-4DB2-BD59-A6C34878D82A}">
                    <a16:rowId xmlns:a16="http://schemas.microsoft.com/office/drawing/2014/main" val="1007852218"/>
                  </a:ext>
                </a:extLst>
              </a:tr>
              <a:tr h="323539">
                <a:tc>
                  <a:txBody>
                    <a:bodyPr/>
                    <a:lstStyle/>
                    <a:p>
                      <a:pPr algn="ctr"/>
                      <a:r>
                        <a:rPr lang="en-US" sz="2400" dirty="0"/>
                        <a:t>C</a:t>
                      </a:r>
                    </a:p>
                  </a:txBody>
                  <a:tcPr marL="0" marR="0" marT="0" marB="0">
                    <a:solidFill>
                      <a:srgbClr val="00B050"/>
                    </a:solidFill>
                  </a:tcPr>
                </a:tc>
                <a:extLst>
                  <a:ext uri="{0D108BD9-81ED-4DB2-BD59-A6C34878D82A}">
                    <a16:rowId xmlns:a16="http://schemas.microsoft.com/office/drawing/2014/main" val="1247368126"/>
                  </a:ext>
                </a:extLst>
              </a:tr>
              <a:tr h="323539">
                <a:tc>
                  <a:txBody>
                    <a:bodyPr/>
                    <a:lstStyle/>
                    <a:p>
                      <a:pPr algn="ctr"/>
                      <a:r>
                        <a:rPr lang="en-US" sz="2400" dirty="0"/>
                        <a:t>C</a:t>
                      </a:r>
                    </a:p>
                  </a:txBody>
                  <a:tcPr marL="0" marR="0" marT="0" marB="0">
                    <a:solidFill>
                      <a:srgbClr val="00B050"/>
                    </a:solidFill>
                  </a:tcPr>
                </a:tc>
                <a:extLst>
                  <a:ext uri="{0D108BD9-81ED-4DB2-BD59-A6C34878D82A}">
                    <a16:rowId xmlns:a16="http://schemas.microsoft.com/office/drawing/2014/main" val="2307614831"/>
                  </a:ext>
                </a:extLst>
              </a:tr>
            </a:tbl>
          </a:graphicData>
        </a:graphic>
      </p:graphicFrame>
      <p:sp>
        <p:nvSpPr>
          <p:cNvPr id="27" name="TextBox 26">
            <a:extLst>
              <a:ext uri="{FF2B5EF4-FFF2-40B4-BE49-F238E27FC236}">
                <a16:creationId xmlns:a16="http://schemas.microsoft.com/office/drawing/2014/main" id="{DD3CCF06-9EF8-3D40-B1A5-37BD012F78D5}"/>
              </a:ext>
            </a:extLst>
          </p:cNvPr>
          <p:cNvSpPr txBox="1"/>
          <p:nvPr/>
        </p:nvSpPr>
        <p:spPr>
          <a:xfrm>
            <a:off x="5285187" y="4980102"/>
            <a:ext cx="2420856" cy="523220"/>
          </a:xfrm>
          <a:prstGeom prst="rect">
            <a:avLst/>
          </a:prstGeom>
          <a:solidFill>
            <a:schemeClr val="bg2">
              <a:lumMod val="90000"/>
            </a:schemeClr>
          </a:solidFill>
        </p:spPr>
        <p:style>
          <a:lnRef idx="1">
            <a:schemeClr val="dk1"/>
          </a:lnRef>
          <a:fillRef idx="2">
            <a:schemeClr val="dk1"/>
          </a:fillRef>
          <a:effectRef idx="1">
            <a:schemeClr val="dk1"/>
          </a:effectRef>
          <a:fontRef idx="minor">
            <a:schemeClr val="dk1"/>
          </a:fontRef>
        </p:style>
        <p:txBody>
          <a:bodyPr wrap="none" rtlCol="0">
            <a:spAutoFit/>
          </a:bodyPr>
          <a:lstStyle/>
          <a:p>
            <a:r>
              <a:rPr lang="en-US" sz="2800" dirty="0"/>
              <a:t>2. Pick an entry</a:t>
            </a:r>
          </a:p>
        </p:txBody>
      </p:sp>
      <p:cxnSp>
        <p:nvCxnSpPr>
          <p:cNvPr id="28" name="Straight Arrow Connector 27">
            <a:extLst>
              <a:ext uri="{FF2B5EF4-FFF2-40B4-BE49-F238E27FC236}">
                <a16:creationId xmlns:a16="http://schemas.microsoft.com/office/drawing/2014/main" id="{04EDCD85-4C19-7F4D-93DC-C8CA88AD3387}"/>
              </a:ext>
            </a:extLst>
          </p:cNvPr>
          <p:cNvCxnSpPr>
            <a:cxnSpLocks/>
          </p:cNvCxnSpPr>
          <p:nvPr/>
        </p:nvCxnSpPr>
        <p:spPr>
          <a:xfrm>
            <a:off x="5524500" y="4371635"/>
            <a:ext cx="763593" cy="0"/>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984CFFB-B6B4-F24F-BFCF-F703D04E6372}"/>
              </a:ext>
            </a:extLst>
          </p:cNvPr>
          <p:cNvGraphicFramePr>
            <a:graphicFrameLocks noGrp="1"/>
          </p:cNvGraphicFramePr>
          <p:nvPr/>
        </p:nvGraphicFramePr>
        <p:xfrm>
          <a:off x="8761674" y="2729795"/>
          <a:ext cx="683448" cy="2194560"/>
        </p:xfrm>
        <a:graphic>
          <a:graphicData uri="http://schemas.openxmlformats.org/drawingml/2006/table">
            <a:tbl>
              <a:tblPr firstRow="1" bandRow="1">
                <a:tableStyleId>{5C22544A-7EE6-4342-B048-85BDC9FD1C3A}</a:tableStyleId>
              </a:tblPr>
              <a:tblGrid>
                <a:gridCol w="683448">
                  <a:extLst>
                    <a:ext uri="{9D8B030D-6E8A-4147-A177-3AD203B41FA5}">
                      <a16:colId xmlns:a16="http://schemas.microsoft.com/office/drawing/2014/main" val="42447266"/>
                    </a:ext>
                  </a:extLst>
                </a:gridCol>
              </a:tblGrid>
              <a:tr h="323539">
                <a:tc>
                  <a:txBody>
                    <a:bodyPr/>
                    <a:lstStyle/>
                    <a:p>
                      <a:pPr algn="ctr"/>
                      <a:r>
                        <a:rPr lang="en-US" sz="2400" b="0" dirty="0">
                          <a:solidFill>
                            <a:schemeClr val="tx1"/>
                          </a:solidFill>
                        </a:rPr>
                        <a:t>A</a:t>
                      </a:r>
                    </a:p>
                  </a:txBody>
                  <a:tcPr marL="0" marR="0" marT="0" marB="0">
                    <a:lnB w="38100" cmpd="sng">
                      <a:noFill/>
                    </a:lnB>
                    <a:solidFill>
                      <a:schemeClr val="accent1"/>
                    </a:solidFill>
                  </a:tcPr>
                </a:tc>
                <a:extLst>
                  <a:ext uri="{0D108BD9-81ED-4DB2-BD59-A6C34878D82A}">
                    <a16:rowId xmlns:a16="http://schemas.microsoft.com/office/drawing/2014/main" val="554462424"/>
                  </a:ext>
                </a:extLst>
              </a:tr>
              <a:tr h="323539">
                <a:tc>
                  <a:txBody>
                    <a:bodyPr/>
                    <a:lstStyle/>
                    <a:p>
                      <a:pPr algn="ctr"/>
                      <a:r>
                        <a:rPr lang="en-US" sz="2400" dirty="0">
                          <a:solidFill>
                            <a:schemeClr val="tx1"/>
                          </a:solidFill>
                        </a:rPr>
                        <a:t>B</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824338386"/>
                  </a:ext>
                </a:extLst>
              </a:tr>
              <a:tr h="323539">
                <a:tc>
                  <a:txBody>
                    <a:bodyPr/>
                    <a:lstStyle/>
                    <a:p>
                      <a:pPr algn="ctr"/>
                      <a:r>
                        <a:rPr lang="en-US" sz="2400" dirty="0"/>
                        <a:t>B</a:t>
                      </a:r>
                    </a:p>
                  </a:txBody>
                  <a:tcPr marL="0" marR="0" marT="0" marB="0">
                    <a:lnT w="12700" cmpd="sng">
                      <a:noFill/>
                    </a:lnT>
                    <a:solidFill>
                      <a:schemeClr val="accent2"/>
                    </a:solidFill>
                  </a:tcPr>
                </a:tc>
                <a:extLst>
                  <a:ext uri="{0D108BD9-81ED-4DB2-BD59-A6C34878D82A}">
                    <a16:rowId xmlns:a16="http://schemas.microsoft.com/office/drawing/2014/main" val="2891268694"/>
                  </a:ext>
                </a:extLst>
              </a:tr>
              <a:tr h="323539">
                <a:tc>
                  <a:txBody>
                    <a:bodyPr/>
                    <a:lstStyle/>
                    <a:p>
                      <a:pPr algn="ctr"/>
                      <a:r>
                        <a:rPr lang="en-US" sz="2400" dirty="0"/>
                        <a:t>C</a:t>
                      </a:r>
                    </a:p>
                  </a:txBody>
                  <a:tcPr marL="0" marR="0" marT="0" marB="0">
                    <a:solidFill>
                      <a:srgbClr val="00B050"/>
                    </a:solidFill>
                  </a:tcPr>
                </a:tc>
                <a:extLst>
                  <a:ext uri="{0D108BD9-81ED-4DB2-BD59-A6C34878D82A}">
                    <a16:rowId xmlns:a16="http://schemas.microsoft.com/office/drawing/2014/main" val="1007852218"/>
                  </a:ext>
                </a:extLst>
              </a:tr>
              <a:tr h="323539">
                <a:tc>
                  <a:txBody>
                    <a:bodyPr/>
                    <a:lstStyle/>
                    <a:p>
                      <a:pPr algn="ctr"/>
                      <a:r>
                        <a:rPr lang="en-US" sz="2400" dirty="0"/>
                        <a:t>A</a:t>
                      </a:r>
                    </a:p>
                  </a:txBody>
                  <a:tcPr marL="0" marR="0" marT="0" marB="0">
                    <a:solidFill>
                      <a:schemeClr val="accent1"/>
                    </a:solidFill>
                  </a:tcPr>
                </a:tc>
                <a:extLst>
                  <a:ext uri="{0D108BD9-81ED-4DB2-BD59-A6C34878D82A}">
                    <a16:rowId xmlns:a16="http://schemas.microsoft.com/office/drawing/2014/main" val="1247368126"/>
                  </a:ext>
                </a:extLst>
              </a:tr>
              <a:tr h="323539">
                <a:tc>
                  <a:txBody>
                    <a:bodyPr/>
                    <a:lstStyle/>
                    <a:p>
                      <a:pPr algn="ctr"/>
                      <a:r>
                        <a:rPr lang="en-US" sz="2400" dirty="0"/>
                        <a:t>C</a:t>
                      </a:r>
                    </a:p>
                  </a:txBody>
                  <a:tcPr marL="0" marR="0" marT="0" marB="0">
                    <a:solidFill>
                      <a:srgbClr val="00B050"/>
                    </a:solidFill>
                  </a:tcPr>
                </a:tc>
                <a:extLst>
                  <a:ext uri="{0D108BD9-81ED-4DB2-BD59-A6C34878D82A}">
                    <a16:rowId xmlns:a16="http://schemas.microsoft.com/office/drawing/2014/main" val="2307614831"/>
                  </a:ext>
                </a:extLst>
              </a:tr>
            </a:tbl>
          </a:graphicData>
        </a:graphic>
      </p:graphicFrame>
      <p:sp>
        <p:nvSpPr>
          <p:cNvPr id="35" name="TextBox 34">
            <a:extLst>
              <a:ext uri="{FF2B5EF4-FFF2-40B4-BE49-F238E27FC236}">
                <a16:creationId xmlns:a16="http://schemas.microsoft.com/office/drawing/2014/main" id="{3B855CE1-7953-924D-944F-3A1F08F04286}"/>
              </a:ext>
            </a:extLst>
          </p:cNvPr>
          <p:cNvSpPr txBox="1"/>
          <p:nvPr/>
        </p:nvSpPr>
        <p:spPr>
          <a:xfrm>
            <a:off x="8137495" y="4959864"/>
            <a:ext cx="2607445" cy="954107"/>
          </a:xfrm>
          <a:prstGeom prst="rect">
            <a:avLst/>
          </a:prstGeom>
          <a:solidFill>
            <a:schemeClr val="bg2">
              <a:lumMod val="90000"/>
            </a:schemeClr>
          </a:solidFill>
        </p:spPr>
        <p:style>
          <a:lnRef idx="1">
            <a:schemeClr val="dk1"/>
          </a:lnRef>
          <a:fillRef idx="2">
            <a:schemeClr val="dk1"/>
          </a:fillRef>
          <a:effectRef idx="1">
            <a:schemeClr val="dk1"/>
          </a:effectRef>
          <a:fontRef idx="minor">
            <a:schemeClr val="dk1"/>
          </a:fontRef>
        </p:style>
        <p:txBody>
          <a:bodyPr wrap="none" rtlCol="0">
            <a:spAutoFit/>
          </a:bodyPr>
          <a:lstStyle/>
          <a:p>
            <a:pPr algn="ctr"/>
            <a:r>
              <a:rPr lang="en-US" sz="2800" dirty="0"/>
              <a:t>3. Update with</a:t>
            </a:r>
          </a:p>
          <a:p>
            <a:pPr algn="ctr"/>
            <a:r>
              <a:rPr lang="en-US" sz="2800" dirty="0"/>
              <a:t>probability = 2/6</a:t>
            </a:r>
          </a:p>
        </p:txBody>
      </p:sp>
      <p:sp>
        <p:nvSpPr>
          <p:cNvPr id="48" name="Rectangle 47">
            <a:extLst>
              <a:ext uri="{FF2B5EF4-FFF2-40B4-BE49-F238E27FC236}">
                <a16:creationId xmlns:a16="http://schemas.microsoft.com/office/drawing/2014/main" id="{F8BC2289-6A03-FB42-BC19-FE0274E58182}"/>
              </a:ext>
            </a:extLst>
          </p:cNvPr>
          <p:cNvSpPr/>
          <p:nvPr/>
        </p:nvSpPr>
        <p:spPr>
          <a:xfrm>
            <a:off x="6108409" y="2317475"/>
            <a:ext cx="1091967" cy="461665"/>
          </a:xfrm>
          <a:prstGeom prst="rect">
            <a:avLst/>
          </a:prstGeom>
        </p:spPr>
        <p:txBody>
          <a:bodyPr wrap="none">
            <a:spAutoFit/>
          </a:bodyPr>
          <a:lstStyle/>
          <a:p>
            <a:pPr algn="ctr"/>
            <a:r>
              <a:rPr lang="en-US" sz="2400" dirty="0">
                <a:latin typeface="Helvetica" pitchFamily="2" charset="0"/>
              </a:rPr>
              <a:t>Before</a:t>
            </a:r>
          </a:p>
        </p:txBody>
      </p:sp>
      <p:sp>
        <p:nvSpPr>
          <p:cNvPr id="49" name="Rectangle 48">
            <a:extLst>
              <a:ext uri="{FF2B5EF4-FFF2-40B4-BE49-F238E27FC236}">
                <a16:creationId xmlns:a16="http://schemas.microsoft.com/office/drawing/2014/main" id="{E727DF21-B416-5347-A3B6-A9AFEB1E3C0D}"/>
              </a:ext>
            </a:extLst>
          </p:cNvPr>
          <p:cNvSpPr/>
          <p:nvPr/>
        </p:nvSpPr>
        <p:spPr>
          <a:xfrm>
            <a:off x="8686456" y="2310274"/>
            <a:ext cx="833883" cy="461665"/>
          </a:xfrm>
          <a:prstGeom prst="rect">
            <a:avLst/>
          </a:prstGeom>
        </p:spPr>
        <p:txBody>
          <a:bodyPr wrap="none">
            <a:spAutoFit/>
          </a:bodyPr>
          <a:lstStyle/>
          <a:p>
            <a:pPr algn="ctr"/>
            <a:r>
              <a:rPr lang="en-US" sz="2400" dirty="0">
                <a:latin typeface="Helvetica" pitchFamily="2" charset="0"/>
              </a:rPr>
              <a:t>After</a:t>
            </a:r>
          </a:p>
        </p:txBody>
      </p:sp>
      <p:cxnSp>
        <p:nvCxnSpPr>
          <p:cNvPr id="51" name="Straight Arrow Connector 50">
            <a:extLst>
              <a:ext uri="{FF2B5EF4-FFF2-40B4-BE49-F238E27FC236}">
                <a16:creationId xmlns:a16="http://schemas.microsoft.com/office/drawing/2014/main" id="{6670C495-1C7E-3D4E-8E64-DB33D3F8AB6E}"/>
              </a:ext>
            </a:extLst>
          </p:cNvPr>
          <p:cNvCxnSpPr>
            <a:cxnSpLocks/>
          </p:cNvCxnSpPr>
          <p:nvPr/>
        </p:nvCxnSpPr>
        <p:spPr>
          <a:xfrm>
            <a:off x="7922863" y="4399870"/>
            <a:ext cx="763593" cy="0"/>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52" name="Slide Number Placeholder 51">
            <a:extLst>
              <a:ext uri="{FF2B5EF4-FFF2-40B4-BE49-F238E27FC236}">
                <a16:creationId xmlns:a16="http://schemas.microsoft.com/office/drawing/2014/main" id="{8715065A-9793-E744-929F-026343754A4D}"/>
              </a:ext>
            </a:extLst>
          </p:cNvPr>
          <p:cNvSpPr>
            <a:spLocks noGrp="1"/>
          </p:cNvSpPr>
          <p:nvPr>
            <p:ph type="sldNum" sz="quarter" idx="12"/>
          </p:nvPr>
        </p:nvSpPr>
        <p:spPr/>
        <p:txBody>
          <a:bodyPr/>
          <a:lstStyle/>
          <a:p>
            <a:fld id="{926CDB58-585B-A242-B264-C36E4D70C38E}" type="slidenum">
              <a:rPr lang="en-US" smtClean="0"/>
              <a:pPr/>
              <a:t>21</a:t>
            </a:fld>
            <a:endParaRPr lang="en-US" dirty="0"/>
          </a:p>
        </p:txBody>
      </p:sp>
    </p:spTree>
    <p:extLst>
      <p:ext uri="{BB962C8B-B14F-4D97-AF65-F5344CB8AC3E}">
        <p14:creationId xmlns:p14="http://schemas.microsoft.com/office/powerpoint/2010/main" val="21975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8" grpId="0" animBg="1"/>
      <p:bldP spid="27" grpId="0" animBg="1"/>
      <p:bldP spid="35" grpId="0" animBg="1"/>
      <p:bldP spid="48" grpId="0"/>
      <p:bldP spid="49"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B1C96-7835-1F4E-8436-BCFC9EFFE673}"/>
              </a:ext>
            </a:extLst>
          </p:cNvPr>
          <p:cNvSpPr>
            <a:spLocks noGrp="1"/>
          </p:cNvSpPr>
          <p:nvPr>
            <p:ph type="title"/>
          </p:nvPr>
        </p:nvSpPr>
        <p:spPr/>
        <p:txBody>
          <a:bodyPr>
            <a:normAutofit/>
          </a:bodyPr>
          <a:lstStyle/>
          <a:p>
            <a:r>
              <a:rPr lang="en-US" dirty="0"/>
              <a:t>Updating Weighted Cost Multipath Table</a:t>
            </a:r>
          </a:p>
        </p:txBody>
      </p:sp>
      <p:sp>
        <p:nvSpPr>
          <p:cNvPr id="10" name="TextBox 9">
            <a:extLst>
              <a:ext uri="{FF2B5EF4-FFF2-40B4-BE49-F238E27FC236}">
                <a16:creationId xmlns:a16="http://schemas.microsoft.com/office/drawing/2014/main" id="{0F3A4432-D368-6D44-BC79-0D3821477608}"/>
              </a:ext>
            </a:extLst>
          </p:cNvPr>
          <p:cNvSpPr txBox="1"/>
          <p:nvPr/>
        </p:nvSpPr>
        <p:spPr>
          <a:xfrm>
            <a:off x="1195735" y="5584805"/>
            <a:ext cx="9860776" cy="954107"/>
          </a:xfrm>
          <a:prstGeom prst="rect">
            <a:avLst/>
          </a:prstGeom>
          <a:noFill/>
        </p:spPr>
        <p:txBody>
          <a:bodyPr wrap="none" rtlCol="0">
            <a:spAutoFit/>
          </a:bodyPr>
          <a:lstStyle/>
          <a:p>
            <a:pPr marL="457200" indent="-457200">
              <a:buFontTx/>
              <a:buChar char="-"/>
            </a:pPr>
            <a:r>
              <a:rPr lang="en-US" sz="2800" dirty="0">
                <a:solidFill>
                  <a:srgbClr val="FF0000"/>
                </a:solidFill>
              </a:rPr>
              <a:t>Requires update to stateful memory at the end of the pipeline </a:t>
            </a:r>
          </a:p>
          <a:p>
            <a:pPr marL="457200" indent="-457200">
              <a:buFontTx/>
              <a:buChar char="-"/>
            </a:pPr>
            <a:r>
              <a:rPr lang="en-US" sz="2800" dirty="0">
                <a:solidFill>
                  <a:srgbClr val="FF0000"/>
                </a:solidFill>
              </a:rPr>
              <a:t>Implementable in P4 with packet recirculation, but not efficient</a:t>
            </a:r>
          </a:p>
        </p:txBody>
      </p:sp>
      <p:sp>
        <p:nvSpPr>
          <p:cNvPr id="20" name="Rectangle 19">
            <a:extLst>
              <a:ext uri="{FF2B5EF4-FFF2-40B4-BE49-F238E27FC236}">
                <a16:creationId xmlns:a16="http://schemas.microsoft.com/office/drawing/2014/main" id="{916108E0-081A-A740-B84D-93A5E06FFFB2}"/>
              </a:ext>
            </a:extLst>
          </p:cNvPr>
          <p:cNvSpPr/>
          <p:nvPr/>
        </p:nvSpPr>
        <p:spPr>
          <a:xfrm>
            <a:off x="838200" y="1084396"/>
            <a:ext cx="10515600" cy="584775"/>
          </a:xfrm>
          <a:prstGeom prst="rect">
            <a:avLst/>
          </a:prstGeom>
        </p:spPr>
        <p:txBody>
          <a:bodyPr wrap="square">
            <a:spAutoFit/>
          </a:bodyPr>
          <a:lstStyle/>
          <a:p>
            <a:pPr algn="ctr"/>
            <a:r>
              <a:rPr lang="en-US" sz="3200" dirty="0">
                <a:solidFill>
                  <a:schemeClr val="accent2">
                    <a:lumMod val="75000"/>
                  </a:schemeClr>
                </a:solidFill>
              </a:rPr>
              <a:t>Approach 2: Assign entries of non-deficit paths to deficit paths</a:t>
            </a:r>
          </a:p>
        </p:txBody>
      </p:sp>
      <p:graphicFrame>
        <p:nvGraphicFramePr>
          <p:cNvPr id="3" name="Table 2">
            <a:extLst>
              <a:ext uri="{FF2B5EF4-FFF2-40B4-BE49-F238E27FC236}">
                <a16:creationId xmlns:a16="http://schemas.microsoft.com/office/drawing/2014/main" id="{BA202BE2-A876-CE4B-8BF8-CAE03DE24E33}"/>
              </a:ext>
            </a:extLst>
          </p:cNvPr>
          <p:cNvGraphicFramePr>
            <a:graphicFrameLocks noGrp="1"/>
          </p:cNvGraphicFramePr>
          <p:nvPr>
            <p:extLst>
              <p:ext uri="{D42A27DB-BD31-4B8C-83A1-F6EECF244321}">
                <p14:modId xmlns:p14="http://schemas.microsoft.com/office/powerpoint/2010/main" val="4023481502"/>
              </p:ext>
            </p:extLst>
          </p:nvPr>
        </p:nvGraphicFramePr>
        <p:xfrm>
          <a:off x="3933194" y="1730913"/>
          <a:ext cx="2268278" cy="1463040"/>
        </p:xfrm>
        <a:graphic>
          <a:graphicData uri="http://schemas.openxmlformats.org/drawingml/2006/table">
            <a:tbl>
              <a:tblPr firstRow="1" bandRow="1">
                <a:tableStyleId>{5C22544A-7EE6-4342-B048-85BDC9FD1C3A}</a:tableStyleId>
              </a:tblPr>
              <a:tblGrid>
                <a:gridCol w="1134139">
                  <a:extLst>
                    <a:ext uri="{9D8B030D-6E8A-4147-A177-3AD203B41FA5}">
                      <a16:colId xmlns:a16="http://schemas.microsoft.com/office/drawing/2014/main" val="189199650"/>
                    </a:ext>
                  </a:extLst>
                </a:gridCol>
                <a:gridCol w="1134139">
                  <a:extLst>
                    <a:ext uri="{9D8B030D-6E8A-4147-A177-3AD203B41FA5}">
                      <a16:colId xmlns:a16="http://schemas.microsoft.com/office/drawing/2014/main" val="1912804639"/>
                    </a:ext>
                  </a:extLst>
                </a:gridCol>
              </a:tblGrid>
              <a:tr h="260094">
                <a:tc>
                  <a:txBody>
                    <a:bodyPr/>
                    <a:lstStyle/>
                    <a:p>
                      <a:pPr algn="ctr"/>
                      <a:r>
                        <a:rPr lang="en-US" sz="2400" dirty="0">
                          <a:solidFill>
                            <a:schemeClr val="tx1"/>
                          </a:solidFill>
                        </a:rPr>
                        <a:t>Path</a:t>
                      </a:r>
                    </a:p>
                  </a:txBody>
                  <a:tcPr marL="0" marR="0" marT="0" marB="0">
                    <a:lnL w="12700" cmpd="sng">
                      <a:noFill/>
                    </a:lnL>
                    <a:lnR w="12700" cmpd="sng">
                      <a:noFill/>
                    </a:lnR>
                    <a:lnT w="12700" cmpd="sng">
                      <a:noFill/>
                    </a:lnT>
                    <a:lnB w="38100" cmpd="sng">
                      <a:noFill/>
                    </a:lnB>
                    <a:noFill/>
                  </a:tcPr>
                </a:tc>
                <a:tc>
                  <a:txBody>
                    <a:bodyPr/>
                    <a:lstStyle/>
                    <a:p>
                      <a:pPr algn="ctr"/>
                      <a:r>
                        <a:rPr lang="en-US" sz="2400" dirty="0">
                          <a:solidFill>
                            <a:schemeClr val="tx1"/>
                          </a:solidFill>
                        </a:rPr>
                        <a:t>Count</a:t>
                      </a:r>
                    </a:p>
                  </a:txBody>
                  <a:tcPr marL="0" marR="0" marT="0" marB="0">
                    <a:lnL w="12700" cmpd="sng">
                      <a:noFill/>
                    </a:lnL>
                    <a:lnR w="12700" cmpd="sng">
                      <a:noFill/>
                    </a:lnR>
                    <a:lnT w="12700" cmpd="sng">
                      <a:noFill/>
                    </a:lnT>
                    <a:lnB w="38100" cmpd="sng">
                      <a:noFill/>
                    </a:lnB>
                    <a:noFill/>
                  </a:tcPr>
                </a:tc>
                <a:extLst>
                  <a:ext uri="{0D108BD9-81ED-4DB2-BD59-A6C34878D82A}">
                    <a16:rowId xmlns:a16="http://schemas.microsoft.com/office/drawing/2014/main" val="2249225232"/>
                  </a:ext>
                </a:extLst>
              </a:tr>
              <a:tr h="260094">
                <a:tc>
                  <a:txBody>
                    <a:bodyPr/>
                    <a:lstStyle/>
                    <a:p>
                      <a:pPr algn="ctr"/>
                      <a:r>
                        <a:rPr lang="en-US" sz="2400" dirty="0">
                          <a:solidFill>
                            <a:schemeClr val="tx1"/>
                          </a:solidFill>
                        </a:rPr>
                        <a:t>A</a:t>
                      </a:r>
                    </a:p>
                  </a:txBody>
                  <a:tcPr marL="0" marR="0" marT="0" marB="0">
                    <a:lnL w="12700" cmpd="sng">
                      <a:noFill/>
                    </a:lnL>
                    <a:lnR w="12700" cmpd="sng">
                      <a:noFill/>
                    </a:lnR>
                    <a:lnT w="38100" cmpd="sng">
                      <a:noFill/>
                    </a:lnT>
                    <a:lnB w="12700" cmpd="sng">
                      <a:noFill/>
                    </a:lnB>
                    <a:noFill/>
                  </a:tcPr>
                </a:tc>
                <a:tc>
                  <a:txBody>
                    <a:bodyPr/>
                    <a:lstStyle/>
                    <a:p>
                      <a:pPr algn="ctr"/>
                      <a:r>
                        <a:rPr lang="en-US" sz="2400" b="1" i="1" dirty="0">
                          <a:solidFill>
                            <a:srgbClr val="0070C0"/>
                          </a:solidFill>
                        </a:rPr>
                        <a:t>1</a:t>
                      </a:r>
                    </a:p>
                  </a:txBody>
                  <a:tcPr marL="0" marR="0" marT="0" marB="0">
                    <a:lnL w="12700" cmpd="sng">
                      <a:noFill/>
                    </a:lnL>
                    <a:lnR w="12700" cmpd="sng">
                      <a:noFill/>
                    </a:lnR>
                    <a:lnT w="38100" cmpd="sng">
                      <a:noFill/>
                    </a:lnT>
                    <a:lnB w="12700" cmpd="sng">
                      <a:noFill/>
                    </a:lnB>
                    <a:noFill/>
                  </a:tcPr>
                </a:tc>
                <a:extLst>
                  <a:ext uri="{0D108BD9-81ED-4DB2-BD59-A6C34878D82A}">
                    <a16:rowId xmlns:a16="http://schemas.microsoft.com/office/drawing/2014/main" val="2877854156"/>
                  </a:ext>
                </a:extLst>
              </a:tr>
              <a:tr h="260094">
                <a:tc>
                  <a:txBody>
                    <a:bodyPr/>
                    <a:lstStyle/>
                    <a:p>
                      <a:pPr algn="ctr"/>
                      <a:r>
                        <a:rPr lang="en-US" sz="2400" dirty="0">
                          <a:solidFill>
                            <a:schemeClr val="tx1"/>
                          </a:solidFill>
                        </a:rPr>
                        <a:t>B</a:t>
                      </a:r>
                    </a:p>
                  </a:txBody>
                  <a:tcPr marL="0" marR="0" marT="0" marB="0">
                    <a:lnL w="12700" cmpd="sng">
                      <a:noFill/>
                    </a:lnL>
                    <a:lnR w="12700" cmpd="sng">
                      <a:noFill/>
                    </a:lnR>
                    <a:lnT w="12700" cmpd="sng">
                      <a:noFill/>
                    </a:lnT>
                    <a:lnB w="12700" cmpd="sng">
                      <a:noFill/>
                    </a:lnB>
                    <a:noFill/>
                  </a:tcPr>
                </a:tc>
                <a:tc>
                  <a:txBody>
                    <a:bodyPr/>
                    <a:lstStyle/>
                    <a:p>
                      <a:pPr algn="ctr"/>
                      <a:r>
                        <a:rPr lang="en-US" sz="2400" b="0" i="1" dirty="0">
                          <a:solidFill>
                            <a:schemeClr val="tx1"/>
                          </a:solidFill>
                        </a:rPr>
                        <a:t>2</a:t>
                      </a:r>
                    </a:p>
                  </a:txBody>
                  <a:tcPr marL="0" marR="0" marT="0" marB="0">
                    <a:lnL w="12700" cmpd="sng">
                      <a:noFill/>
                    </a:lnL>
                    <a:lnR w="12700" cmpd="sng">
                      <a:noFill/>
                    </a:lnR>
                    <a:lnT w="12700" cmpd="sng">
                      <a:noFill/>
                    </a:lnT>
                    <a:lnB w="12700" cmpd="sng">
                      <a:noFill/>
                    </a:lnB>
                    <a:noFill/>
                  </a:tcPr>
                </a:tc>
                <a:extLst>
                  <a:ext uri="{0D108BD9-81ED-4DB2-BD59-A6C34878D82A}">
                    <a16:rowId xmlns:a16="http://schemas.microsoft.com/office/drawing/2014/main" val="1713515596"/>
                  </a:ext>
                </a:extLst>
              </a:tr>
              <a:tr h="260094">
                <a:tc>
                  <a:txBody>
                    <a:bodyPr/>
                    <a:lstStyle/>
                    <a:p>
                      <a:pPr algn="ctr"/>
                      <a:r>
                        <a:rPr lang="en-US" sz="2400" dirty="0">
                          <a:solidFill>
                            <a:schemeClr val="tx1"/>
                          </a:solidFill>
                        </a:rPr>
                        <a:t>C</a:t>
                      </a:r>
                    </a:p>
                  </a:txBody>
                  <a:tcPr marL="0" marR="0" marT="0" marB="0">
                    <a:lnL w="12700" cmpd="sng">
                      <a:noFill/>
                    </a:lnL>
                    <a:lnR w="12700" cmpd="sng">
                      <a:noFill/>
                    </a:lnR>
                    <a:lnT w="12700" cmpd="sng">
                      <a:noFill/>
                    </a:lnT>
                    <a:lnB w="12700" cmpd="sng">
                      <a:noFill/>
                    </a:lnB>
                    <a:noFill/>
                  </a:tcPr>
                </a:tc>
                <a:tc>
                  <a:txBody>
                    <a:bodyPr/>
                    <a:lstStyle/>
                    <a:p>
                      <a:pPr algn="ctr"/>
                      <a:r>
                        <a:rPr lang="en-US" sz="2400" b="1" i="1" dirty="0">
                          <a:solidFill>
                            <a:schemeClr val="accent1"/>
                          </a:solidFill>
                        </a:rPr>
                        <a:t>3</a:t>
                      </a:r>
                    </a:p>
                  </a:txBody>
                  <a:tcPr marL="0" marR="0" marT="0" marB="0">
                    <a:lnL w="12700" cmpd="sng">
                      <a:noFill/>
                    </a:lnL>
                    <a:lnR w="12700" cmpd="sng">
                      <a:noFill/>
                    </a:lnR>
                    <a:lnT w="12700" cmpd="sng">
                      <a:noFill/>
                    </a:lnT>
                    <a:lnB w="12700" cmpd="sng">
                      <a:noFill/>
                    </a:lnB>
                    <a:noFill/>
                  </a:tcPr>
                </a:tc>
                <a:extLst>
                  <a:ext uri="{0D108BD9-81ED-4DB2-BD59-A6C34878D82A}">
                    <a16:rowId xmlns:a16="http://schemas.microsoft.com/office/drawing/2014/main" val="1618577430"/>
                  </a:ext>
                </a:extLst>
              </a:tr>
            </a:tbl>
          </a:graphicData>
        </a:graphic>
      </p:graphicFrame>
      <p:graphicFrame>
        <p:nvGraphicFramePr>
          <p:cNvPr id="25" name="Table 24">
            <a:extLst>
              <a:ext uri="{FF2B5EF4-FFF2-40B4-BE49-F238E27FC236}">
                <a16:creationId xmlns:a16="http://schemas.microsoft.com/office/drawing/2014/main" id="{E762A0E4-2734-C94F-94CC-BC69740CD410}"/>
              </a:ext>
            </a:extLst>
          </p:cNvPr>
          <p:cNvGraphicFramePr>
            <a:graphicFrameLocks noGrp="1"/>
          </p:cNvGraphicFramePr>
          <p:nvPr>
            <p:extLst>
              <p:ext uri="{D42A27DB-BD31-4B8C-83A1-F6EECF244321}">
                <p14:modId xmlns:p14="http://schemas.microsoft.com/office/powerpoint/2010/main" val="986188835"/>
              </p:ext>
            </p:extLst>
          </p:nvPr>
        </p:nvGraphicFramePr>
        <p:xfrm>
          <a:off x="5271593" y="3374016"/>
          <a:ext cx="683448" cy="2194560"/>
        </p:xfrm>
        <a:graphic>
          <a:graphicData uri="http://schemas.openxmlformats.org/drawingml/2006/table">
            <a:tbl>
              <a:tblPr firstRow="1" bandRow="1">
                <a:tableStyleId>{5C22544A-7EE6-4342-B048-85BDC9FD1C3A}</a:tableStyleId>
              </a:tblPr>
              <a:tblGrid>
                <a:gridCol w="683448">
                  <a:extLst>
                    <a:ext uri="{9D8B030D-6E8A-4147-A177-3AD203B41FA5}">
                      <a16:colId xmlns:a16="http://schemas.microsoft.com/office/drawing/2014/main" val="42447266"/>
                    </a:ext>
                  </a:extLst>
                </a:gridCol>
              </a:tblGrid>
              <a:tr h="323539">
                <a:tc>
                  <a:txBody>
                    <a:bodyPr/>
                    <a:lstStyle/>
                    <a:p>
                      <a:pPr algn="ctr"/>
                      <a:r>
                        <a:rPr lang="en-US" sz="2400" b="0" dirty="0">
                          <a:solidFill>
                            <a:schemeClr val="tx1"/>
                          </a:solidFill>
                        </a:rPr>
                        <a:t>A</a:t>
                      </a:r>
                    </a:p>
                  </a:txBody>
                  <a:tcPr marL="0" marR="0" marT="0" marB="0">
                    <a:lnB w="38100" cmpd="sng">
                      <a:noFill/>
                    </a:lnB>
                    <a:solidFill>
                      <a:schemeClr val="accent1"/>
                    </a:solidFill>
                  </a:tcPr>
                </a:tc>
                <a:extLst>
                  <a:ext uri="{0D108BD9-81ED-4DB2-BD59-A6C34878D82A}">
                    <a16:rowId xmlns:a16="http://schemas.microsoft.com/office/drawing/2014/main" val="554462424"/>
                  </a:ext>
                </a:extLst>
              </a:tr>
              <a:tr h="323539">
                <a:tc>
                  <a:txBody>
                    <a:bodyPr/>
                    <a:lstStyle/>
                    <a:p>
                      <a:pPr algn="ctr"/>
                      <a:r>
                        <a:rPr lang="en-US" sz="2400" dirty="0">
                          <a:solidFill>
                            <a:schemeClr val="tx1"/>
                          </a:solidFill>
                        </a:rPr>
                        <a:t>C</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3824338386"/>
                  </a:ext>
                </a:extLst>
              </a:tr>
              <a:tr h="323539">
                <a:tc>
                  <a:txBody>
                    <a:bodyPr/>
                    <a:lstStyle/>
                    <a:p>
                      <a:pPr algn="ctr"/>
                      <a:r>
                        <a:rPr lang="en-US" sz="2400" dirty="0"/>
                        <a:t>B</a:t>
                      </a:r>
                    </a:p>
                  </a:txBody>
                  <a:tcPr marL="0" marR="0" marT="0" marB="0">
                    <a:lnT w="12700" cmpd="sng">
                      <a:noFill/>
                    </a:lnT>
                    <a:solidFill>
                      <a:schemeClr val="accent2"/>
                    </a:solidFill>
                  </a:tcPr>
                </a:tc>
                <a:extLst>
                  <a:ext uri="{0D108BD9-81ED-4DB2-BD59-A6C34878D82A}">
                    <a16:rowId xmlns:a16="http://schemas.microsoft.com/office/drawing/2014/main" val="2891268694"/>
                  </a:ext>
                </a:extLst>
              </a:tr>
              <a:tr h="323539">
                <a:tc>
                  <a:txBody>
                    <a:bodyPr/>
                    <a:lstStyle/>
                    <a:p>
                      <a:pPr algn="ctr"/>
                      <a:r>
                        <a:rPr lang="en-US" sz="2400" dirty="0"/>
                        <a:t>C</a:t>
                      </a:r>
                    </a:p>
                  </a:txBody>
                  <a:tcPr marL="0" marR="0" marT="0" marB="0">
                    <a:solidFill>
                      <a:srgbClr val="00B050"/>
                    </a:solidFill>
                  </a:tcPr>
                </a:tc>
                <a:extLst>
                  <a:ext uri="{0D108BD9-81ED-4DB2-BD59-A6C34878D82A}">
                    <a16:rowId xmlns:a16="http://schemas.microsoft.com/office/drawing/2014/main" val="1007852218"/>
                  </a:ext>
                </a:extLst>
              </a:tr>
              <a:tr h="323539">
                <a:tc>
                  <a:txBody>
                    <a:bodyPr/>
                    <a:lstStyle/>
                    <a:p>
                      <a:pPr algn="ctr"/>
                      <a:r>
                        <a:rPr lang="en-US" sz="2400" dirty="0"/>
                        <a:t>C</a:t>
                      </a:r>
                    </a:p>
                  </a:txBody>
                  <a:tcPr marL="0" marR="0" marT="0" marB="0">
                    <a:solidFill>
                      <a:srgbClr val="00B050"/>
                    </a:solidFill>
                  </a:tcPr>
                </a:tc>
                <a:extLst>
                  <a:ext uri="{0D108BD9-81ED-4DB2-BD59-A6C34878D82A}">
                    <a16:rowId xmlns:a16="http://schemas.microsoft.com/office/drawing/2014/main" val="1247368126"/>
                  </a:ext>
                </a:extLst>
              </a:tr>
              <a:tr h="323539">
                <a:tc>
                  <a:txBody>
                    <a:bodyPr/>
                    <a:lstStyle/>
                    <a:p>
                      <a:pPr algn="ctr"/>
                      <a:r>
                        <a:rPr lang="en-US" sz="2400" dirty="0"/>
                        <a:t>B</a:t>
                      </a:r>
                    </a:p>
                  </a:txBody>
                  <a:tcPr marL="0" marR="0" marT="0" marB="0">
                    <a:solidFill>
                      <a:schemeClr val="accent2"/>
                    </a:solidFill>
                  </a:tcPr>
                </a:tc>
                <a:extLst>
                  <a:ext uri="{0D108BD9-81ED-4DB2-BD59-A6C34878D82A}">
                    <a16:rowId xmlns:a16="http://schemas.microsoft.com/office/drawing/2014/main" val="2307614831"/>
                  </a:ext>
                </a:extLst>
              </a:tr>
            </a:tbl>
          </a:graphicData>
        </a:graphic>
      </p:graphicFrame>
      <p:sp>
        <p:nvSpPr>
          <p:cNvPr id="47" name="Right Arrow 46">
            <a:extLst>
              <a:ext uri="{FF2B5EF4-FFF2-40B4-BE49-F238E27FC236}">
                <a16:creationId xmlns:a16="http://schemas.microsoft.com/office/drawing/2014/main" id="{FA2EC658-9A93-0441-B6C3-EBC7A921D327}"/>
              </a:ext>
            </a:extLst>
          </p:cNvPr>
          <p:cNvSpPr/>
          <p:nvPr/>
        </p:nvSpPr>
        <p:spPr>
          <a:xfrm>
            <a:off x="6543965" y="4325484"/>
            <a:ext cx="519089" cy="558324"/>
          </a:xfrm>
          <a:prstGeom prst="rightArrow">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8BC2289-6A03-FB42-BC19-FE0274E58182}"/>
              </a:ext>
            </a:extLst>
          </p:cNvPr>
          <p:cNvSpPr/>
          <p:nvPr/>
        </p:nvSpPr>
        <p:spPr>
          <a:xfrm>
            <a:off x="4194809" y="5154286"/>
            <a:ext cx="1091967" cy="461665"/>
          </a:xfrm>
          <a:prstGeom prst="rect">
            <a:avLst/>
          </a:prstGeom>
        </p:spPr>
        <p:txBody>
          <a:bodyPr wrap="none">
            <a:spAutoFit/>
          </a:bodyPr>
          <a:lstStyle/>
          <a:p>
            <a:pPr algn="ctr"/>
            <a:r>
              <a:rPr lang="en-US" sz="2400" dirty="0">
                <a:latin typeface="Helvetica" pitchFamily="2" charset="0"/>
              </a:rPr>
              <a:t>Before</a:t>
            </a:r>
          </a:p>
        </p:txBody>
      </p:sp>
      <p:graphicFrame>
        <p:nvGraphicFramePr>
          <p:cNvPr id="22" name="Table 21">
            <a:extLst>
              <a:ext uri="{FF2B5EF4-FFF2-40B4-BE49-F238E27FC236}">
                <a16:creationId xmlns:a16="http://schemas.microsoft.com/office/drawing/2014/main" id="{D0080781-9B76-4445-8148-4C7D08A1719A}"/>
              </a:ext>
            </a:extLst>
          </p:cNvPr>
          <p:cNvGraphicFramePr>
            <a:graphicFrameLocks noGrp="1"/>
          </p:cNvGraphicFramePr>
          <p:nvPr>
            <p:extLst>
              <p:ext uri="{D42A27DB-BD31-4B8C-83A1-F6EECF244321}">
                <p14:modId xmlns:p14="http://schemas.microsoft.com/office/powerpoint/2010/main" val="2982813707"/>
              </p:ext>
            </p:extLst>
          </p:nvPr>
        </p:nvGraphicFramePr>
        <p:xfrm>
          <a:off x="7375980" y="1730913"/>
          <a:ext cx="833903" cy="1463040"/>
        </p:xfrm>
        <a:graphic>
          <a:graphicData uri="http://schemas.openxmlformats.org/drawingml/2006/table">
            <a:tbl>
              <a:tblPr firstRow="1" bandRow="1">
                <a:tableStyleId>{5C22544A-7EE6-4342-B048-85BDC9FD1C3A}</a:tableStyleId>
              </a:tblPr>
              <a:tblGrid>
                <a:gridCol w="833903">
                  <a:extLst>
                    <a:ext uri="{9D8B030D-6E8A-4147-A177-3AD203B41FA5}">
                      <a16:colId xmlns:a16="http://schemas.microsoft.com/office/drawing/2014/main" val="1912804639"/>
                    </a:ext>
                  </a:extLst>
                </a:gridCol>
              </a:tblGrid>
              <a:tr h="260094">
                <a:tc>
                  <a:txBody>
                    <a:bodyPr/>
                    <a:lstStyle/>
                    <a:p>
                      <a:pPr algn="ctr"/>
                      <a:r>
                        <a:rPr lang="en-US" sz="2400" dirty="0">
                          <a:solidFill>
                            <a:schemeClr val="tx1"/>
                          </a:solidFill>
                        </a:rPr>
                        <a:t>Count</a:t>
                      </a:r>
                    </a:p>
                  </a:txBody>
                  <a:tcPr marL="0" marR="0" marT="0" marB="0">
                    <a:lnL w="12700" cmpd="sng">
                      <a:noFill/>
                    </a:lnL>
                    <a:lnR w="12700" cmpd="sng">
                      <a:noFill/>
                    </a:lnR>
                    <a:lnT w="12700" cmpd="sng">
                      <a:noFill/>
                    </a:lnT>
                    <a:lnB w="38100" cmpd="sng">
                      <a:noFill/>
                    </a:lnB>
                    <a:noFill/>
                  </a:tcPr>
                </a:tc>
                <a:extLst>
                  <a:ext uri="{0D108BD9-81ED-4DB2-BD59-A6C34878D82A}">
                    <a16:rowId xmlns:a16="http://schemas.microsoft.com/office/drawing/2014/main" val="2249225232"/>
                  </a:ext>
                </a:extLst>
              </a:tr>
              <a:tr h="260094">
                <a:tc>
                  <a:txBody>
                    <a:bodyPr/>
                    <a:lstStyle/>
                    <a:p>
                      <a:pPr algn="ctr"/>
                      <a:r>
                        <a:rPr lang="en-US" sz="2400" b="1" i="1" dirty="0">
                          <a:solidFill>
                            <a:srgbClr val="0070C0"/>
                          </a:solidFill>
                        </a:rPr>
                        <a:t>2</a:t>
                      </a:r>
                    </a:p>
                  </a:txBody>
                  <a:tcPr marL="0" marR="0" marT="0" marB="0">
                    <a:lnL w="12700" cmpd="sng">
                      <a:noFill/>
                    </a:lnL>
                    <a:lnR w="12700" cmpd="sng">
                      <a:noFill/>
                    </a:lnR>
                    <a:lnT w="38100" cmpd="sng">
                      <a:noFill/>
                    </a:lnT>
                    <a:lnB w="12700" cmpd="sng">
                      <a:noFill/>
                    </a:lnB>
                    <a:noFill/>
                  </a:tcPr>
                </a:tc>
                <a:extLst>
                  <a:ext uri="{0D108BD9-81ED-4DB2-BD59-A6C34878D82A}">
                    <a16:rowId xmlns:a16="http://schemas.microsoft.com/office/drawing/2014/main" val="2877854156"/>
                  </a:ext>
                </a:extLst>
              </a:tr>
              <a:tr h="260094">
                <a:tc>
                  <a:txBody>
                    <a:bodyPr/>
                    <a:lstStyle/>
                    <a:p>
                      <a:pPr algn="ctr"/>
                      <a:r>
                        <a:rPr lang="en-US" sz="2400" b="0" i="0" dirty="0">
                          <a:solidFill>
                            <a:schemeClr val="tx1"/>
                          </a:solidFill>
                        </a:rPr>
                        <a:t>2</a:t>
                      </a:r>
                    </a:p>
                  </a:txBody>
                  <a:tcPr marL="0" marR="0" marT="0" marB="0">
                    <a:lnL w="12700" cmpd="sng">
                      <a:noFill/>
                    </a:lnL>
                    <a:lnR w="12700" cmpd="sng">
                      <a:noFill/>
                    </a:lnR>
                    <a:lnT w="12700" cmpd="sng">
                      <a:noFill/>
                    </a:lnT>
                    <a:lnB w="12700" cmpd="sng">
                      <a:noFill/>
                    </a:lnB>
                    <a:noFill/>
                  </a:tcPr>
                </a:tc>
                <a:extLst>
                  <a:ext uri="{0D108BD9-81ED-4DB2-BD59-A6C34878D82A}">
                    <a16:rowId xmlns:a16="http://schemas.microsoft.com/office/drawing/2014/main" val="1713515596"/>
                  </a:ext>
                </a:extLst>
              </a:tr>
              <a:tr h="260094">
                <a:tc>
                  <a:txBody>
                    <a:bodyPr/>
                    <a:lstStyle/>
                    <a:p>
                      <a:pPr algn="ctr"/>
                      <a:r>
                        <a:rPr lang="en-US" sz="2400" b="1" i="1" dirty="0">
                          <a:solidFill>
                            <a:schemeClr val="accent1"/>
                          </a:solidFill>
                        </a:rPr>
                        <a:t>2</a:t>
                      </a:r>
                    </a:p>
                  </a:txBody>
                  <a:tcPr marL="0" marR="0" marT="0" marB="0">
                    <a:lnL w="12700" cmpd="sng">
                      <a:noFill/>
                    </a:lnL>
                    <a:lnR w="12700" cmpd="sng">
                      <a:noFill/>
                    </a:lnR>
                    <a:lnT w="12700" cmpd="sng">
                      <a:noFill/>
                    </a:lnT>
                    <a:lnB w="12700" cmpd="sng">
                      <a:noFill/>
                    </a:lnB>
                    <a:noFill/>
                  </a:tcPr>
                </a:tc>
                <a:extLst>
                  <a:ext uri="{0D108BD9-81ED-4DB2-BD59-A6C34878D82A}">
                    <a16:rowId xmlns:a16="http://schemas.microsoft.com/office/drawing/2014/main" val="1618577430"/>
                  </a:ext>
                </a:extLst>
              </a:tr>
            </a:tbl>
          </a:graphicData>
        </a:graphic>
      </p:graphicFrame>
      <p:graphicFrame>
        <p:nvGraphicFramePr>
          <p:cNvPr id="24" name="Table 23">
            <a:extLst>
              <a:ext uri="{FF2B5EF4-FFF2-40B4-BE49-F238E27FC236}">
                <a16:creationId xmlns:a16="http://schemas.microsoft.com/office/drawing/2014/main" id="{F65B8E9F-FD3B-954E-A679-B4E0F2583116}"/>
              </a:ext>
            </a:extLst>
          </p:cNvPr>
          <p:cNvGraphicFramePr>
            <a:graphicFrameLocks noGrp="1"/>
          </p:cNvGraphicFramePr>
          <p:nvPr>
            <p:extLst>
              <p:ext uri="{D42A27DB-BD31-4B8C-83A1-F6EECF244321}">
                <p14:modId xmlns:p14="http://schemas.microsoft.com/office/powerpoint/2010/main" val="1922060401"/>
              </p:ext>
            </p:extLst>
          </p:nvPr>
        </p:nvGraphicFramePr>
        <p:xfrm>
          <a:off x="7451208" y="3393066"/>
          <a:ext cx="683448" cy="2194560"/>
        </p:xfrm>
        <a:graphic>
          <a:graphicData uri="http://schemas.openxmlformats.org/drawingml/2006/table">
            <a:tbl>
              <a:tblPr firstRow="1" bandRow="1">
                <a:tableStyleId>{5C22544A-7EE6-4342-B048-85BDC9FD1C3A}</a:tableStyleId>
              </a:tblPr>
              <a:tblGrid>
                <a:gridCol w="683448">
                  <a:extLst>
                    <a:ext uri="{9D8B030D-6E8A-4147-A177-3AD203B41FA5}">
                      <a16:colId xmlns:a16="http://schemas.microsoft.com/office/drawing/2014/main" val="42447266"/>
                    </a:ext>
                  </a:extLst>
                </a:gridCol>
              </a:tblGrid>
              <a:tr h="323539">
                <a:tc>
                  <a:txBody>
                    <a:bodyPr/>
                    <a:lstStyle/>
                    <a:p>
                      <a:pPr algn="ctr"/>
                      <a:r>
                        <a:rPr lang="en-US" sz="2400" b="0" dirty="0">
                          <a:solidFill>
                            <a:schemeClr val="tx1"/>
                          </a:solidFill>
                        </a:rPr>
                        <a:t>A</a:t>
                      </a:r>
                    </a:p>
                  </a:txBody>
                  <a:tcPr marL="0" marR="0" marT="0" marB="0">
                    <a:lnB w="38100" cmpd="sng">
                      <a:noFill/>
                    </a:lnB>
                    <a:solidFill>
                      <a:schemeClr val="accent1"/>
                    </a:solidFill>
                  </a:tcPr>
                </a:tc>
                <a:extLst>
                  <a:ext uri="{0D108BD9-81ED-4DB2-BD59-A6C34878D82A}">
                    <a16:rowId xmlns:a16="http://schemas.microsoft.com/office/drawing/2014/main" val="554462424"/>
                  </a:ext>
                </a:extLst>
              </a:tr>
              <a:tr h="323539">
                <a:tc>
                  <a:txBody>
                    <a:bodyPr/>
                    <a:lstStyle/>
                    <a:p>
                      <a:pPr algn="ctr"/>
                      <a:r>
                        <a:rPr lang="en-US" sz="2400" b="0" dirty="0">
                          <a:solidFill>
                            <a:schemeClr val="tx1"/>
                          </a:solidFill>
                        </a:rPr>
                        <a:t>A</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824338386"/>
                  </a:ext>
                </a:extLst>
              </a:tr>
              <a:tr h="323539">
                <a:tc>
                  <a:txBody>
                    <a:bodyPr/>
                    <a:lstStyle/>
                    <a:p>
                      <a:pPr algn="ctr"/>
                      <a:r>
                        <a:rPr lang="en-US" sz="2400" dirty="0"/>
                        <a:t>B</a:t>
                      </a:r>
                    </a:p>
                  </a:txBody>
                  <a:tcPr marL="0" marR="0" marT="0" marB="0">
                    <a:lnT w="12700" cmpd="sng">
                      <a:noFill/>
                    </a:lnT>
                    <a:solidFill>
                      <a:schemeClr val="accent2"/>
                    </a:solidFill>
                  </a:tcPr>
                </a:tc>
                <a:extLst>
                  <a:ext uri="{0D108BD9-81ED-4DB2-BD59-A6C34878D82A}">
                    <a16:rowId xmlns:a16="http://schemas.microsoft.com/office/drawing/2014/main" val="2891268694"/>
                  </a:ext>
                </a:extLst>
              </a:tr>
              <a:tr h="323539">
                <a:tc>
                  <a:txBody>
                    <a:bodyPr/>
                    <a:lstStyle/>
                    <a:p>
                      <a:pPr algn="ctr"/>
                      <a:r>
                        <a:rPr lang="en-US" sz="2400" dirty="0"/>
                        <a:t>C</a:t>
                      </a:r>
                    </a:p>
                  </a:txBody>
                  <a:tcPr marL="0" marR="0" marT="0" marB="0">
                    <a:solidFill>
                      <a:srgbClr val="00B050"/>
                    </a:solidFill>
                  </a:tcPr>
                </a:tc>
                <a:extLst>
                  <a:ext uri="{0D108BD9-81ED-4DB2-BD59-A6C34878D82A}">
                    <a16:rowId xmlns:a16="http://schemas.microsoft.com/office/drawing/2014/main" val="1007852218"/>
                  </a:ext>
                </a:extLst>
              </a:tr>
              <a:tr h="323539">
                <a:tc>
                  <a:txBody>
                    <a:bodyPr/>
                    <a:lstStyle/>
                    <a:p>
                      <a:pPr algn="ctr"/>
                      <a:r>
                        <a:rPr lang="en-US" sz="2400" dirty="0"/>
                        <a:t>C</a:t>
                      </a:r>
                    </a:p>
                  </a:txBody>
                  <a:tcPr marL="0" marR="0" marT="0" marB="0">
                    <a:solidFill>
                      <a:srgbClr val="00B050"/>
                    </a:solidFill>
                  </a:tcPr>
                </a:tc>
                <a:extLst>
                  <a:ext uri="{0D108BD9-81ED-4DB2-BD59-A6C34878D82A}">
                    <a16:rowId xmlns:a16="http://schemas.microsoft.com/office/drawing/2014/main" val="1247368126"/>
                  </a:ext>
                </a:extLst>
              </a:tr>
              <a:tr h="323539">
                <a:tc>
                  <a:txBody>
                    <a:bodyPr/>
                    <a:lstStyle/>
                    <a:p>
                      <a:pPr algn="ctr"/>
                      <a:r>
                        <a:rPr lang="en-US" sz="2400" dirty="0"/>
                        <a:t>B</a:t>
                      </a:r>
                    </a:p>
                  </a:txBody>
                  <a:tcPr marL="0" marR="0" marT="0" marB="0">
                    <a:solidFill>
                      <a:schemeClr val="accent2"/>
                    </a:solidFill>
                  </a:tcPr>
                </a:tc>
                <a:extLst>
                  <a:ext uri="{0D108BD9-81ED-4DB2-BD59-A6C34878D82A}">
                    <a16:rowId xmlns:a16="http://schemas.microsoft.com/office/drawing/2014/main" val="2307614831"/>
                  </a:ext>
                </a:extLst>
              </a:tr>
            </a:tbl>
          </a:graphicData>
        </a:graphic>
      </p:graphicFrame>
      <p:graphicFrame>
        <p:nvGraphicFramePr>
          <p:cNvPr id="26" name="Table 25">
            <a:extLst>
              <a:ext uri="{FF2B5EF4-FFF2-40B4-BE49-F238E27FC236}">
                <a16:creationId xmlns:a16="http://schemas.microsoft.com/office/drawing/2014/main" id="{09002BDA-DD8F-AE44-9163-918123B5C07C}"/>
              </a:ext>
            </a:extLst>
          </p:cNvPr>
          <p:cNvGraphicFramePr>
            <a:graphicFrameLocks noGrp="1"/>
          </p:cNvGraphicFramePr>
          <p:nvPr>
            <p:extLst>
              <p:ext uri="{D42A27DB-BD31-4B8C-83A1-F6EECF244321}">
                <p14:modId xmlns:p14="http://schemas.microsoft.com/office/powerpoint/2010/main" val="1583120143"/>
              </p:ext>
            </p:extLst>
          </p:nvPr>
        </p:nvGraphicFramePr>
        <p:xfrm>
          <a:off x="9463952" y="1716011"/>
          <a:ext cx="833903" cy="1463040"/>
        </p:xfrm>
        <a:graphic>
          <a:graphicData uri="http://schemas.openxmlformats.org/drawingml/2006/table">
            <a:tbl>
              <a:tblPr firstRow="1" bandRow="1">
                <a:tableStyleId>{5C22544A-7EE6-4342-B048-85BDC9FD1C3A}</a:tableStyleId>
              </a:tblPr>
              <a:tblGrid>
                <a:gridCol w="833903">
                  <a:extLst>
                    <a:ext uri="{9D8B030D-6E8A-4147-A177-3AD203B41FA5}">
                      <a16:colId xmlns:a16="http://schemas.microsoft.com/office/drawing/2014/main" val="1912804639"/>
                    </a:ext>
                  </a:extLst>
                </a:gridCol>
              </a:tblGrid>
              <a:tr h="260094">
                <a:tc>
                  <a:txBody>
                    <a:bodyPr/>
                    <a:lstStyle/>
                    <a:p>
                      <a:pPr algn="ctr"/>
                      <a:r>
                        <a:rPr lang="en-US" sz="2400" dirty="0">
                          <a:solidFill>
                            <a:schemeClr val="tx1"/>
                          </a:solidFill>
                        </a:rPr>
                        <a:t>Count</a:t>
                      </a:r>
                    </a:p>
                  </a:txBody>
                  <a:tcPr marL="0" marR="0" marT="0" marB="0">
                    <a:lnL w="12700" cmpd="sng">
                      <a:noFill/>
                    </a:lnL>
                    <a:lnR w="12700" cmpd="sng">
                      <a:noFill/>
                    </a:lnR>
                    <a:lnT w="12700" cmpd="sng">
                      <a:noFill/>
                    </a:lnT>
                    <a:lnB w="38100" cmpd="sng">
                      <a:noFill/>
                    </a:lnB>
                    <a:noFill/>
                  </a:tcPr>
                </a:tc>
                <a:extLst>
                  <a:ext uri="{0D108BD9-81ED-4DB2-BD59-A6C34878D82A}">
                    <a16:rowId xmlns:a16="http://schemas.microsoft.com/office/drawing/2014/main" val="2249225232"/>
                  </a:ext>
                </a:extLst>
              </a:tr>
              <a:tr h="260094">
                <a:tc>
                  <a:txBody>
                    <a:bodyPr/>
                    <a:lstStyle/>
                    <a:p>
                      <a:pPr algn="ctr"/>
                      <a:r>
                        <a:rPr lang="en-US" sz="2400" b="1" i="1" dirty="0">
                          <a:solidFill>
                            <a:srgbClr val="0070C0"/>
                          </a:solidFill>
                        </a:rPr>
                        <a:t>3</a:t>
                      </a:r>
                    </a:p>
                  </a:txBody>
                  <a:tcPr marL="0" marR="0" marT="0" marB="0">
                    <a:lnL w="12700" cmpd="sng">
                      <a:noFill/>
                    </a:lnL>
                    <a:lnR w="12700" cmpd="sng">
                      <a:noFill/>
                    </a:lnR>
                    <a:lnT w="38100" cmpd="sng">
                      <a:noFill/>
                    </a:lnT>
                    <a:lnB w="12700" cmpd="sng">
                      <a:noFill/>
                    </a:lnB>
                    <a:noFill/>
                  </a:tcPr>
                </a:tc>
                <a:extLst>
                  <a:ext uri="{0D108BD9-81ED-4DB2-BD59-A6C34878D82A}">
                    <a16:rowId xmlns:a16="http://schemas.microsoft.com/office/drawing/2014/main" val="2877854156"/>
                  </a:ext>
                </a:extLst>
              </a:tr>
              <a:tr h="260094">
                <a:tc>
                  <a:txBody>
                    <a:bodyPr/>
                    <a:lstStyle/>
                    <a:p>
                      <a:pPr algn="ctr"/>
                      <a:r>
                        <a:rPr lang="en-US" sz="2400" b="0" i="0" dirty="0">
                          <a:solidFill>
                            <a:schemeClr val="tx1"/>
                          </a:solidFill>
                        </a:rPr>
                        <a:t>2</a:t>
                      </a:r>
                    </a:p>
                  </a:txBody>
                  <a:tcPr marL="0" marR="0" marT="0" marB="0">
                    <a:lnL w="12700" cmpd="sng">
                      <a:noFill/>
                    </a:lnL>
                    <a:lnR w="12700" cmpd="sng">
                      <a:noFill/>
                    </a:lnR>
                    <a:lnT w="12700" cmpd="sng">
                      <a:noFill/>
                    </a:lnT>
                    <a:lnB w="12700" cmpd="sng">
                      <a:noFill/>
                    </a:lnB>
                    <a:noFill/>
                  </a:tcPr>
                </a:tc>
                <a:extLst>
                  <a:ext uri="{0D108BD9-81ED-4DB2-BD59-A6C34878D82A}">
                    <a16:rowId xmlns:a16="http://schemas.microsoft.com/office/drawing/2014/main" val="1713515596"/>
                  </a:ext>
                </a:extLst>
              </a:tr>
              <a:tr h="260094">
                <a:tc>
                  <a:txBody>
                    <a:bodyPr/>
                    <a:lstStyle/>
                    <a:p>
                      <a:pPr algn="ctr"/>
                      <a:r>
                        <a:rPr lang="en-US" sz="2400" b="1" i="1" dirty="0">
                          <a:solidFill>
                            <a:schemeClr val="accent1"/>
                          </a:solidFill>
                        </a:rPr>
                        <a:t>1</a:t>
                      </a:r>
                    </a:p>
                  </a:txBody>
                  <a:tcPr marL="0" marR="0" marT="0" marB="0">
                    <a:lnL w="12700" cmpd="sng">
                      <a:noFill/>
                    </a:lnL>
                    <a:lnR w="12700" cmpd="sng">
                      <a:noFill/>
                    </a:lnR>
                    <a:lnT w="12700" cmpd="sng">
                      <a:noFill/>
                    </a:lnT>
                    <a:lnB w="12700" cmpd="sng">
                      <a:noFill/>
                    </a:lnB>
                    <a:noFill/>
                  </a:tcPr>
                </a:tc>
                <a:extLst>
                  <a:ext uri="{0D108BD9-81ED-4DB2-BD59-A6C34878D82A}">
                    <a16:rowId xmlns:a16="http://schemas.microsoft.com/office/drawing/2014/main" val="1618577430"/>
                  </a:ext>
                </a:extLst>
              </a:tr>
            </a:tbl>
          </a:graphicData>
        </a:graphic>
      </p:graphicFrame>
      <p:graphicFrame>
        <p:nvGraphicFramePr>
          <p:cNvPr id="29" name="Table 28">
            <a:extLst>
              <a:ext uri="{FF2B5EF4-FFF2-40B4-BE49-F238E27FC236}">
                <a16:creationId xmlns:a16="http://schemas.microsoft.com/office/drawing/2014/main" id="{F209CAE1-3DC5-2B4C-ADBA-0D251D799812}"/>
              </a:ext>
            </a:extLst>
          </p:cNvPr>
          <p:cNvGraphicFramePr>
            <a:graphicFrameLocks noGrp="1"/>
          </p:cNvGraphicFramePr>
          <p:nvPr>
            <p:extLst>
              <p:ext uri="{D42A27DB-BD31-4B8C-83A1-F6EECF244321}">
                <p14:modId xmlns:p14="http://schemas.microsoft.com/office/powerpoint/2010/main" val="180399936"/>
              </p:ext>
            </p:extLst>
          </p:nvPr>
        </p:nvGraphicFramePr>
        <p:xfrm>
          <a:off x="9539180" y="3374016"/>
          <a:ext cx="683448" cy="2194560"/>
        </p:xfrm>
        <a:graphic>
          <a:graphicData uri="http://schemas.openxmlformats.org/drawingml/2006/table">
            <a:tbl>
              <a:tblPr firstRow="1" bandRow="1">
                <a:tableStyleId>{5C22544A-7EE6-4342-B048-85BDC9FD1C3A}</a:tableStyleId>
              </a:tblPr>
              <a:tblGrid>
                <a:gridCol w="683448">
                  <a:extLst>
                    <a:ext uri="{9D8B030D-6E8A-4147-A177-3AD203B41FA5}">
                      <a16:colId xmlns:a16="http://schemas.microsoft.com/office/drawing/2014/main" val="42447266"/>
                    </a:ext>
                  </a:extLst>
                </a:gridCol>
              </a:tblGrid>
              <a:tr h="323539">
                <a:tc>
                  <a:txBody>
                    <a:bodyPr/>
                    <a:lstStyle/>
                    <a:p>
                      <a:pPr algn="ctr"/>
                      <a:r>
                        <a:rPr lang="en-US" sz="2400" b="0" dirty="0">
                          <a:solidFill>
                            <a:schemeClr val="tx1"/>
                          </a:solidFill>
                        </a:rPr>
                        <a:t>A</a:t>
                      </a:r>
                    </a:p>
                  </a:txBody>
                  <a:tcPr marL="0" marR="0" marT="0" marB="0">
                    <a:lnB w="38100" cmpd="sng">
                      <a:noFill/>
                    </a:lnB>
                    <a:solidFill>
                      <a:schemeClr val="accent1"/>
                    </a:solidFill>
                  </a:tcPr>
                </a:tc>
                <a:extLst>
                  <a:ext uri="{0D108BD9-81ED-4DB2-BD59-A6C34878D82A}">
                    <a16:rowId xmlns:a16="http://schemas.microsoft.com/office/drawing/2014/main" val="554462424"/>
                  </a:ext>
                </a:extLst>
              </a:tr>
              <a:tr h="323539">
                <a:tc>
                  <a:txBody>
                    <a:bodyPr/>
                    <a:lstStyle/>
                    <a:p>
                      <a:pPr algn="ctr"/>
                      <a:r>
                        <a:rPr lang="en-US" sz="2400" dirty="0">
                          <a:solidFill>
                            <a:schemeClr val="tx1"/>
                          </a:solidFill>
                        </a:rPr>
                        <a:t>A</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824338386"/>
                  </a:ext>
                </a:extLst>
              </a:tr>
              <a:tr h="323539">
                <a:tc>
                  <a:txBody>
                    <a:bodyPr/>
                    <a:lstStyle/>
                    <a:p>
                      <a:pPr algn="ctr"/>
                      <a:r>
                        <a:rPr lang="en-US" sz="2400" dirty="0"/>
                        <a:t>B</a:t>
                      </a:r>
                    </a:p>
                  </a:txBody>
                  <a:tcPr marL="0" marR="0" marT="0" marB="0">
                    <a:lnT w="12700" cmpd="sng">
                      <a:noFill/>
                    </a:lnT>
                    <a:solidFill>
                      <a:schemeClr val="accent2"/>
                    </a:solidFill>
                  </a:tcPr>
                </a:tc>
                <a:extLst>
                  <a:ext uri="{0D108BD9-81ED-4DB2-BD59-A6C34878D82A}">
                    <a16:rowId xmlns:a16="http://schemas.microsoft.com/office/drawing/2014/main" val="2891268694"/>
                  </a:ext>
                </a:extLst>
              </a:tr>
              <a:tr h="323539">
                <a:tc>
                  <a:txBody>
                    <a:bodyPr/>
                    <a:lstStyle/>
                    <a:p>
                      <a:pPr algn="ctr"/>
                      <a:r>
                        <a:rPr lang="en-US" sz="2400" dirty="0"/>
                        <a:t>A</a:t>
                      </a:r>
                    </a:p>
                  </a:txBody>
                  <a:tcPr marL="0" marR="0" marT="0" marB="0">
                    <a:solidFill>
                      <a:schemeClr val="accent1"/>
                    </a:solidFill>
                  </a:tcPr>
                </a:tc>
                <a:extLst>
                  <a:ext uri="{0D108BD9-81ED-4DB2-BD59-A6C34878D82A}">
                    <a16:rowId xmlns:a16="http://schemas.microsoft.com/office/drawing/2014/main" val="1007852218"/>
                  </a:ext>
                </a:extLst>
              </a:tr>
              <a:tr h="323539">
                <a:tc>
                  <a:txBody>
                    <a:bodyPr/>
                    <a:lstStyle/>
                    <a:p>
                      <a:pPr algn="ctr"/>
                      <a:r>
                        <a:rPr lang="en-US" sz="2400" dirty="0"/>
                        <a:t>C</a:t>
                      </a:r>
                    </a:p>
                  </a:txBody>
                  <a:tcPr marL="0" marR="0" marT="0" marB="0">
                    <a:solidFill>
                      <a:srgbClr val="00B050"/>
                    </a:solidFill>
                  </a:tcPr>
                </a:tc>
                <a:extLst>
                  <a:ext uri="{0D108BD9-81ED-4DB2-BD59-A6C34878D82A}">
                    <a16:rowId xmlns:a16="http://schemas.microsoft.com/office/drawing/2014/main" val="1247368126"/>
                  </a:ext>
                </a:extLst>
              </a:tr>
              <a:tr h="323539">
                <a:tc>
                  <a:txBody>
                    <a:bodyPr/>
                    <a:lstStyle/>
                    <a:p>
                      <a:pPr algn="ctr"/>
                      <a:r>
                        <a:rPr lang="en-US" sz="2400" dirty="0"/>
                        <a:t>B</a:t>
                      </a:r>
                    </a:p>
                  </a:txBody>
                  <a:tcPr marL="0" marR="0" marT="0" marB="0">
                    <a:solidFill>
                      <a:schemeClr val="accent2"/>
                    </a:solidFill>
                  </a:tcPr>
                </a:tc>
                <a:extLst>
                  <a:ext uri="{0D108BD9-81ED-4DB2-BD59-A6C34878D82A}">
                    <a16:rowId xmlns:a16="http://schemas.microsoft.com/office/drawing/2014/main" val="2307614831"/>
                  </a:ext>
                </a:extLst>
              </a:tr>
            </a:tbl>
          </a:graphicData>
        </a:graphic>
      </p:graphicFrame>
      <p:sp>
        <p:nvSpPr>
          <p:cNvPr id="32" name="Right Arrow 31">
            <a:extLst>
              <a:ext uri="{FF2B5EF4-FFF2-40B4-BE49-F238E27FC236}">
                <a16:creationId xmlns:a16="http://schemas.microsoft.com/office/drawing/2014/main" id="{9FFF6A27-E61C-0648-AA77-56C312748A1D}"/>
              </a:ext>
            </a:extLst>
          </p:cNvPr>
          <p:cNvSpPr/>
          <p:nvPr/>
        </p:nvSpPr>
        <p:spPr>
          <a:xfrm>
            <a:off x="8723581" y="4337254"/>
            <a:ext cx="531190" cy="558324"/>
          </a:xfrm>
          <a:prstGeom prst="rightArrow">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74AA961-282C-0B44-971B-A007553B4FC6}"/>
              </a:ext>
            </a:extLst>
          </p:cNvPr>
          <p:cNvSpPr/>
          <p:nvPr/>
        </p:nvSpPr>
        <p:spPr>
          <a:xfrm>
            <a:off x="10222628" y="5154286"/>
            <a:ext cx="833883" cy="461665"/>
          </a:xfrm>
          <a:prstGeom prst="rect">
            <a:avLst/>
          </a:prstGeom>
        </p:spPr>
        <p:txBody>
          <a:bodyPr wrap="none">
            <a:spAutoFit/>
          </a:bodyPr>
          <a:lstStyle/>
          <a:p>
            <a:pPr algn="ctr"/>
            <a:r>
              <a:rPr lang="en-US" sz="2400" dirty="0">
                <a:latin typeface="Helvetica" pitchFamily="2" charset="0"/>
              </a:rPr>
              <a:t>After</a:t>
            </a:r>
          </a:p>
        </p:txBody>
      </p:sp>
      <p:sp>
        <p:nvSpPr>
          <p:cNvPr id="41" name="Rectangle 40">
            <a:extLst>
              <a:ext uri="{FF2B5EF4-FFF2-40B4-BE49-F238E27FC236}">
                <a16:creationId xmlns:a16="http://schemas.microsoft.com/office/drawing/2014/main" id="{21F64C0E-3EEC-4C48-8F14-327712932777}"/>
              </a:ext>
            </a:extLst>
          </p:cNvPr>
          <p:cNvSpPr/>
          <p:nvPr/>
        </p:nvSpPr>
        <p:spPr>
          <a:xfrm>
            <a:off x="1427941" y="2989447"/>
            <a:ext cx="2340704" cy="461665"/>
          </a:xfrm>
          <a:prstGeom prst="rect">
            <a:avLst/>
          </a:prstGeom>
        </p:spPr>
        <p:txBody>
          <a:bodyPr wrap="none">
            <a:spAutoFit/>
          </a:bodyPr>
          <a:lstStyle/>
          <a:p>
            <a:pPr algn="ctr"/>
            <a:r>
              <a:rPr lang="en-US" sz="2400" dirty="0">
                <a:latin typeface="Helvetica" pitchFamily="2" charset="0"/>
              </a:rPr>
              <a:t>Desired vector </a:t>
            </a:r>
          </a:p>
        </p:txBody>
      </p:sp>
      <p:graphicFrame>
        <p:nvGraphicFramePr>
          <p:cNvPr id="42" name="Table 41">
            <a:extLst>
              <a:ext uri="{FF2B5EF4-FFF2-40B4-BE49-F238E27FC236}">
                <a16:creationId xmlns:a16="http://schemas.microsoft.com/office/drawing/2014/main" id="{DC3C723F-0996-FB4F-9512-F194135A55DE}"/>
              </a:ext>
            </a:extLst>
          </p:cNvPr>
          <p:cNvGraphicFramePr>
            <a:graphicFrameLocks noGrp="1"/>
          </p:cNvGraphicFramePr>
          <p:nvPr>
            <p:extLst>
              <p:ext uri="{D42A27DB-BD31-4B8C-83A1-F6EECF244321}">
                <p14:modId xmlns:p14="http://schemas.microsoft.com/office/powerpoint/2010/main" val="3680146704"/>
              </p:ext>
            </p:extLst>
          </p:nvPr>
        </p:nvGraphicFramePr>
        <p:xfrm>
          <a:off x="1726551" y="3497505"/>
          <a:ext cx="1511300" cy="1371600"/>
        </p:xfrm>
        <a:graphic>
          <a:graphicData uri="http://schemas.openxmlformats.org/drawingml/2006/table">
            <a:tbl>
              <a:tblPr firstRow="1" bandRow="1">
                <a:tableStyleId>{5C22544A-7EE6-4342-B048-85BDC9FD1C3A}</a:tableStyleId>
              </a:tblPr>
              <a:tblGrid>
                <a:gridCol w="755650">
                  <a:extLst>
                    <a:ext uri="{9D8B030D-6E8A-4147-A177-3AD203B41FA5}">
                      <a16:colId xmlns:a16="http://schemas.microsoft.com/office/drawing/2014/main" val="189199650"/>
                    </a:ext>
                  </a:extLst>
                </a:gridCol>
                <a:gridCol w="755650">
                  <a:extLst>
                    <a:ext uri="{9D8B030D-6E8A-4147-A177-3AD203B41FA5}">
                      <a16:colId xmlns:a16="http://schemas.microsoft.com/office/drawing/2014/main" val="1912804639"/>
                    </a:ext>
                  </a:extLst>
                </a:gridCol>
              </a:tblGrid>
              <a:tr h="415242">
                <a:tc>
                  <a:txBody>
                    <a:bodyPr/>
                    <a:lstStyle/>
                    <a:p>
                      <a:pPr algn="ctr"/>
                      <a:r>
                        <a:rPr lang="en-US" sz="2400" b="0" dirty="0">
                          <a:solidFill>
                            <a:schemeClr val="tx1"/>
                          </a:solidFill>
                        </a:rPr>
                        <a:t>A</a:t>
                      </a: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3</a:t>
                      </a: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7854156"/>
                  </a:ext>
                </a:extLst>
              </a:tr>
              <a:tr h="415242">
                <a:tc>
                  <a:txBody>
                    <a:bodyPr/>
                    <a:lstStyle/>
                    <a:p>
                      <a:pPr algn="ctr"/>
                      <a:r>
                        <a:rPr lang="en-US" sz="2400" b="0" dirty="0">
                          <a:solidFill>
                            <a:schemeClr val="tx1"/>
                          </a:solidFill>
                        </a:rPr>
                        <a:t>B</a:t>
                      </a: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2</a:t>
                      </a: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3515596"/>
                  </a:ext>
                </a:extLst>
              </a:tr>
              <a:tr h="415242">
                <a:tc>
                  <a:txBody>
                    <a:bodyPr/>
                    <a:lstStyle/>
                    <a:p>
                      <a:pPr algn="ctr"/>
                      <a:r>
                        <a:rPr lang="en-US" sz="2400" b="0" dirty="0">
                          <a:solidFill>
                            <a:schemeClr val="tx1"/>
                          </a:solidFill>
                        </a:rPr>
                        <a:t>C</a:t>
                      </a: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1</a:t>
                      </a: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18577430"/>
                  </a:ext>
                </a:extLst>
              </a:tr>
            </a:tbl>
          </a:graphicData>
        </a:graphic>
      </p:graphicFrame>
      <p:sp>
        <p:nvSpPr>
          <p:cNvPr id="4" name="Oval 3">
            <a:extLst>
              <a:ext uri="{FF2B5EF4-FFF2-40B4-BE49-F238E27FC236}">
                <a16:creationId xmlns:a16="http://schemas.microsoft.com/office/drawing/2014/main" id="{3A71F56F-C91E-634E-A73B-90FBB1307209}"/>
              </a:ext>
            </a:extLst>
          </p:cNvPr>
          <p:cNvSpPr/>
          <p:nvPr/>
        </p:nvSpPr>
        <p:spPr>
          <a:xfrm>
            <a:off x="5453761" y="2092339"/>
            <a:ext cx="356489" cy="36579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EE54CCAB-BF63-FC44-950A-60348C6502B1}"/>
              </a:ext>
            </a:extLst>
          </p:cNvPr>
          <p:cNvSpPr/>
          <p:nvPr/>
        </p:nvSpPr>
        <p:spPr>
          <a:xfrm>
            <a:off x="5453761" y="2816239"/>
            <a:ext cx="356489" cy="36579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BCDAFB11-82D2-054A-8C1D-90C42218DE65}"/>
              </a:ext>
            </a:extLst>
          </p:cNvPr>
          <p:cNvSpPr/>
          <p:nvPr/>
        </p:nvSpPr>
        <p:spPr>
          <a:xfrm>
            <a:off x="7606411" y="2816239"/>
            <a:ext cx="356489" cy="36579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08442B8A-14BC-3B41-BB58-9C57F4A21B53}"/>
              </a:ext>
            </a:extLst>
          </p:cNvPr>
          <p:cNvSpPr/>
          <p:nvPr/>
        </p:nvSpPr>
        <p:spPr>
          <a:xfrm>
            <a:off x="7625461" y="2092339"/>
            <a:ext cx="356489" cy="36579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68DAC505-97F9-5E4F-ABD0-F6DE5335A3F4}"/>
              </a:ext>
            </a:extLst>
          </p:cNvPr>
          <p:cNvSpPr/>
          <p:nvPr/>
        </p:nvSpPr>
        <p:spPr>
          <a:xfrm>
            <a:off x="9701911" y="2816239"/>
            <a:ext cx="356489" cy="36579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95DE28FB-E877-964D-9705-E6D22DA845C8}"/>
              </a:ext>
            </a:extLst>
          </p:cNvPr>
          <p:cNvSpPr/>
          <p:nvPr/>
        </p:nvSpPr>
        <p:spPr>
          <a:xfrm>
            <a:off x="9701911" y="2092339"/>
            <a:ext cx="356489" cy="36579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36799057-273F-B940-AFDB-FFBA29FB7825}"/>
              </a:ext>
            </a:extLst>
          </p:cNvPr>
          <p:cNvSpPr>
            <a:spLocks noGrp="1"/>
          </p:cNvSpPr>
          <p:nvPr>
            <p:ph type="sldNum" sz="quarter" idx="12"/>
          </p:nvPr>
        </p:nvSpPr>
        <p:spPr/>
        <p:txBody>
          <a:bodyPr/>
          <a:lstStyle/>
          <a:p>
            <a:fld id="{926CDB58-585B-A242-B264-C36E4D70C38E}" type="slidenum">
              <a:rPr lang="en-US" smtClean="0"/>
              <a:pPr/>
              <a:t>22</a:t>
            </a:fld>
            <a:endParaRPr lang="en-US" dirty="0"/>
          </a:p>
        </p:txBody>
      </p:sp>
    </p:spTree>
    <p:extLst>
      <p:ext uri="{BB962C8B-B14F-4D97-AF65-F5344CB8AC3E}">
        <p14:creationId xmlns:p14="http://schemas.microsoft.com/office/powerpoint/2010/main" val="160531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7" grpId="0" animBg="1"/>
      <p:bldP spid="32" grpId="0" animBg="1"/>
      <p:bldP spid="37" grpId="0"/>
      <p:bldP spid="44" grpId="0" animBg="1"/>
      <p:bldP spid="45" grpId="0" animBg="1"/>
      <p:bldP spid="46" grpId="0" animBg="1"/>
      <p:bldP spid="50"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0F98D-8C58-EE4B-A1D7-F033D7F2C787}"/>
              </a:ext>
            </a:extLst>
          </p:cNvPr>
          <p:cNvSpPr>
            <a:spLocks noGrp="1"/>
          </p:cNvSpPr>
          <p:nvPr>
            <p:ph type="title"/>
          </p:nvPr>
        </p:nvSpPr>
        <p:spPr>
          <a:xfrm>
            <a:off x="838200" y="365125"/>
            <a:ext cx="10515600" cy="780281"/>
          </a:xfrm>
        </p:spPr>
        <p:txBody>
          <a:bodyPr>
            <a:normAutofit/>
          </a:bodyPr>
          <a:lstStyle/>
          <a:p>
            <a:r>
              <a:rPr lang="en-US" dirty="0"/>
              <a:t>Key Problems</a:t>
            </a:r>
          </a:p>
        </p:txBody>
      </p:sp>
      <p:sp>
        <p:nvSpPr>
          <p:cNvPr id="39" name="Slide Number Placeholder 38">
            <a:extLst>
              <a:ext uri="{FF2B5EF4-FFF2-40B4-BE49-F238E27FC236}">
                <a16:creationId xmlns:a16="http://schemas.microsoft.com/office/drawing/2014/main" id="{7784D733-0D75-504F-A8F8-4DA872482227}"/>
              </a:ext>
            </a:extLst>
          </p:cNvPr>
          <p:cNvSpPr>
            <a:spLocks noGrp="1"/>
          </p:cNvSpPr>
          <p:nvPr>
            <p:ph type="sldNum" sz="quarter" idx="12"/>
          </p:nvPr>
        </p:nvSpPr>
        <p:spPr>
          <a:xfrm>
            <a:off x="9192629" y="6285162"/>
            <a:ext cx="2743200" cy="365125"/>
          </a:xfrm>
        </p:spPr>
        <p:txBody>
          <a:bodyPr/>
          <a:lstStyle/>
          <a:p>
            <a:fld id="{926CDB58-585B-A242-B264-C36E4D70C38E}" type="slidenum">
              <a:rPr lang="en-US" smtClean="0"/>
              <a:pPr/>
              <a:t>23</a:t>
            </a:fld>
            <a:endParaRPr lang="en-US" dirty="0"/>
          </a:p>
        </p:txBody>
      </p:sp>
      <p:sp>
        <p:nvSpPr>
          <p:cNvPr id="46" name="Rectangle 45">
            <a:extLst>
              <a:ext uri="{FF2B5EF4-FFF2-40B4-BE49-F238E27FC236}">
                <a16:creationId xmlns:a16="http://schemas.microsoft.com/office/drawing/2014/main" id="{B7A86458-0F6F-6040-B4FC-89ABE86A3EE0}"/>
              </a:ext>
            </a:extLst>
          </p:cNvPr>
          <p:cNvSpPr/>
          <p:nvPr/>
        </p:nvSpPr>
        <p:spPr>
          <a:xfrm>
            <a:off x="186883" y="1302067"/>
            <a:ext cx="10326481" cy="1384995"/>
          </a:xfrm>
          <a:prstGeom prst="rect">
            <a:avLst/>
          </a:prstGeom>
        </p:spPr>
        <p:txBody>
          <a:bodyPr wrap="none">
            <a:spAutoFit/>
          </a:bodyPr>
          <a:lstStyle/>
          <a:p>
            <a:pPr marL="971550" lvl="1" indent="-514350" algn="ctr">
              <a:buAutoNum type="arabicParenBoth"/>
            </a:pPr>
            <a:r>
              <a:rPr lang="en-US" sz="2800" dirty="0"/>
              <a:t>Maintaining the Path-to-Weight data structure as probes arrive</a:t>
            </a:r>
          </a:p>
          <a:p>
            <a:pPr marL="971550" lvl="1" indent="-514350" algn="ctr">
              <a:buAutoNum type="arabicParenBoth"/>
            </a:pPr>
            <a:r>
              <a:rPr lang="en-US" sz="2800" dirty="0"/>
              <a:t>Splitting traffic using that data structure</a:t>
            </a:r>
          </a:p>
          <a:p>
            <a:pPr marL="971550" lvl="1" indent="-514350" algn="ctr">
              <a:buAutoNum type="arabicParenBoth"/>
            </a:pPr>
            <a:endParaRPr lang="en-US" sz="2800" dirty="0"/>
          </a:p>
        </p:txBody>
      </p:sp>
      <p:sp>
        <p:nvSpPr>
          <p:cNvPr id="16" name="TextBox 15">
            <a:extLst>
              <a:ext uri="{FF2B5EF4-FFF2-40B4-BE49-F238E27FC236}">
                <a16:creationId xmlns:a16="http://schemas.microsoft.com/office/drawing/2014/main" id="{9DAFD115-3C14-FD4C-A797-F4AE8CDDE118}"/>
              </a:ext>
            </a:extLst>
          </p:cNvPr>
          <p:cNvSpPr txBox="1"/>
          <p:nvPr/>
        </p:nvSpPr>
        <p:spPr>
          <a:xfrm>
            <a:off x="1142327" y="3147836"/>
            <a:ext cx="3881127" cy="523220"/>
          </a:xfrm>
          <a:prstGeom prst="rect">
            <a:avLst/>
          </a:prstGeom>
        </p:spPr>
        <p:txBody>
          <a:bodyPr wrap="none">
            <a:spAutoFit/>
          </a:bodyPr>
          <a:lstStyle>
            <a:defPPr>
              <a:defRPr lang="en-US"/>
            </a:defPPr>
            <a:lvl1pPr>
              <a:defRPr sz="3200"/>
            </a:lvl1pPr>
          </a:lstStyle>
          <a:p>
            <a:r>
              <a:rPr lang="en-US" sz="2800" dirty="0"/>
              <a:t>1. Split based on weights </a:t>
            </a:r>
          </a:p>
        </p:txBody>
      </p:sp>
      <p:grpSp>
        <p:nvGrpSpPr>
          <p:cNvPr id="12" name="Group 11">
            <a:extLst>
              <a:ext uri="{FF2B5EF4-FFF2-40B4-BE49-F238E27FC236}">
                <a16:creationId xmlns:a16="http://schemas.microsoft.com/office/drawing/2014/main" id="{2999AF85-3EC4-E444-91DC-57371EB08FE2}"/>
              </a:ext>
            </a:extLst>
          </p:cNvPr>
          <p:cNvGrpSpPr/>
          <p:nvPr/>
        </p:nvGrpSpPr>
        <p:grpSpPr>
          <a:xfrm>
            <a:off x="6804496" y="2469785"/>
            <a:ext cx="4235120" cy="2001288"/>
            <a:chOff x="6804496" y="2469785"/>
            <a:chExt cx="4235120" cy="2001288"/>
          </a:xfrm>
        </p:grpSpPr>
        <p:grpSp>
          <p:nvGrpSpPr>
            <p:cNvPr id="68" name="Group 67">
              <a:extLst>
                <a:ext uri="{FF2B5EF4-FFF2-40B4-BE49-F238E27FC236}">
                  <a16:creationId xmlns:a16="http://schemas.microsoft.com/office/drawing/2014/main" id="{9EDDD54C-D236-3F46-8251-737821F54283}"/>
                </a:ext>
              </a:extLst>
            </p:cNvPr>
            <p:cNvGrpSpPr/>
            <p:nvPr/>
          </p:nvGrpSpPr>
          <p:grpSpPr>
            <a:xfrm>
              <a:off x="7152406" y="2573212"/>
              <a:ext cx="3231270" cy="1501915"/>
              <a:chOff x="1955092" y="3196368"/>
              <a:chExt cx="3231270" cy="1501915"/>
            </a:xfrm>
          </p:grpSpPr>
          <p:sp>
            <p:nvSpPr>
              <p:cNvPr id="18" name="Rounded Rectangle 17">
                <a:extLst>
                  <a:ext uri="{FF2B5EF4-FFF2-40B4-BE49-F238E27FC236}">
                    <a16:creationId xmlns:a16="http://schemas.microsoft.com/office/drawing/2014/main" id="{8023E743-3BFD-FC49-90E4-BE5CBB26EB85}"/>
                  </a:ext>
                </a:extLst>
              </p:cNvPr>
              <p:cNvSpPr/>
              <p:nvPr/>
            </p:nvSpPr>
            <p:spPr>
              <a:xfrm>
                <a:off x="2519915" y="3666062"/>
                <a:ext cx="1625633" cy="852775"/>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Data structure</a:t>
                </a:r>
              </a:p>
            </p:txBody>
          </p:sp>
          <p:cxnSp>
            <p:nvCxnSpPr>
              <p:cNvPr id="21" name="Straight Arrow Connector 20">
                <a:extLst>
                  <a:ext uri="{FF2B5EF4-FFF2-40B4-BE49-F238E27FC236}">
                    <a16:creationId xmlns:a16="http://schemas.microsoft.com/office/drawing/2014/main" id="{97A8D75F-89FC-5B4D-8E80-8678373D519A}"/>
                  </a:ext>
                </a:extLst>
              </p:cNvPr>
              <p:cNvCxnSpPr>
                <a:cxnSpLocks/>
                <a:endCxn id="18" idx="1"/>
              </p:cNvCxnSpPr>
              <p:nvPr/>
            </p:nvCxnSpPr>
            <p:spPr>
              <a:xfrm>
                <a:off x="1955092" y="4092450"/>
                <a:ext cx="564823" cy="0"/>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B137D25-7BE2-4E46-BE95-9A3D6BA04587}"/>
                  </a:ext>
                </a:extLst>
              </p:cNvPr>
              <p:cNvCxnSpPr>
                <a:cxnSpLocks/>
                <a:stCxn id="18" idx="3"/>
              </p:cNvCxnSpPr>
              <p:nvPr/>
            </p:nvCxnSpPr>
            <p:spPr>
              <a:xfrm flipV="1">
                <a:off x="4145548" y="3508222"/>
                <a:ext cx="1040814" cy="5842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788A1A8-A2A6-C34C-80A2-3A191627C45B}"/>
                  </a:ext>
                </a:extLst>
              </p:cNvPr>
              <p:cNvCxnSpPr>
                <a:cxnSpLocks/>
                <a:stCxn id="18" idx="3"/>
              </p:cNvCxnSpPr>
              <p:nvPr/>
            </p:nvCxnSpPr>
            <p:spPr>
              <a:xfrm>
                <a:off x="4145548" y="4092450"/>
                <a:ext cx="1026527" cy="6058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787FB132-AE47-B842-9690-6E467A0882B4}"/>
                  </a:ext>
                </a:extLst>
              </p:cNvPr>
              <p:cNvSpPr txBox="1"/>
              <p:nvPr/>
            </p:nvSpPr>
            <p:spPr>
              <a:xfrm>
                <a:off x="2036590" y="3196368"/>
                <a:ext cx="2693376" cy="461665"/>
              </a:xfrm>
              <a:prstGeom prst="rect">
                <a:avLst/>
              </a:prstGeom>
            </p:spPr>
            <p:txBody>
              <a:bodyPr wrap="square">
                <a:spAutoFit/>
              </a:bodyPr>
              <a:lstStyle>
                <a:defPPr>
                  <a:defRPr lang="en-US"/>
                </a:defPPr>
                <a:lvl1pPr>
                  <a:defRPr sz="3200"/>
                </a:lvl1pPr>
              </a:lstStyle>
              <a:p>
                <a:pPr algn="ctr"/>
                <a:r>
                  <a:rPr lang="en-US" sz="2400" dirty="0"/>
                  <a:t>Weights</a:t>
                </a:r>
                <a:r>
                  <a:rPr lang="en-US" sz="2400" baseline="-25000" dirty="0"/>
                  <a:t> </a:t>
                </a:r>
                <a:r>
                  <a:rPr lang="en-US" sz="2400" dirty="0"/>
                  <a:t>(2:2)</a:t>
                </a:r>
              </a:p>
            </p:txBody>
          </p:sp>
        </p:grpSp>
        <p:sp>
          <p:nvSpPr>
            <p:cNvPr id="107" name="TextBox 106">
              <a:extLst>
                <a:ext uri="{FF2B5EF4-FFF2-40B4-BE49-F238E27FC236}">
                  <a16:creationId xmlns:a16="http://schemas.microsoft.com/office/drawing/2014/main" id="{C42C2CBF-9C75-F040-B41D-18509D207C6E}"/>
                </a:ext>
              </a:extLst>
            </p:cNvPr>
            <p:cNvSpPr txBox="1"/>
            <p:nvPr/>
          </p:nvSpPr>
          <p:spPr>
            <a:xfrm>
              <a:off x="10088843" y="2469785"/>
              <a:ext cx="950773" cy="430887"/>
            </a:xfrm>
            <a:prstGeom prst="rect">
              <a:avLst/>
            </a:prstGeom>
            <a:noFill/>
          </p:spPr>
          <p:txBody>
            <a:bodyPr wrap="none" rtlCol="0">
              <a:spAutoFit/>
            </a:bodyPr>
            <a:lstStyle/>
            <a:p>
              <a:r>
                <a:rPr lang="en-US" sz="2200" b="1" dirty="0">
                  <a:solidFill>
                    <a:schemeClr val="accent6"/>
                  </a:solidFill>
                </a:rPr>
                <a:t>Path A</a:t>
              </a:r>
            </a:p>
          </p:txBody>
        </p:sp>
        <p:sp>
          <p:nvSpPr>
            <p:cNvPr id="108" name="TextBox 107">
              <a:extLst>
                <a:ext uri="{FF2B5EF4-FFF2-40B4-BE49-F238E27FC236}">
                  <a16:creationId xmlns:a16="http://schemas.microsoft.com/office/drawing/2014/main" id="{2FB49219-E686-AA4F-AA7E-FC0998B5F630}"/>
                </a:ext>
              </a:extLst>
            </p:cNvPr>
            <p:cNvSpPr txBox="1"/>
            <p:nvPr/>
          </p:nvSpPr>
          <p:spPr>
            <a:xfrm>
              <a:off x="10059520" y="4040186"/>
              <a:ext cx="937949" cy="430887"/>
            </a:xfrm>
            <a:prstGeom prst="rect">
              <a:avLst/>
            </a:prstGeom>
            <a:noFill/>
          </p:spPr>
          <p:txBody>
            <a:bodyPr wrap="none" rtlCol="0">
              <a:spAutoFit/>
            </a:bodyPr>
            <a:lstStyle/>
            <a:p>
              <a:r>
                <a:rPr lang="en-US" sz="2200" b="1" dirty="0">
                  <a:solidFill>
                    <a:schemeClr val="accent6"/>
                  </a:solidFill>
                </a:rPr>
                <a:t>Path B</a:t>
              </a:r>
            </a:p>
          </p:txBody>
        </p:sp>
        <p:cxnSp>
          <p:nvCxnSpPr>
            <p:cNvPr id="48" name="Straight Arrow Connector 47">
              <a:extLst>
                <a:ext uri="{FF2B5EF4-FFF2-40B4-BE49-F238E27FC236}">
                  <a16:creationId xmlns:a16="http://schemas.microsoft.com/office/drawing/2014/main" id="{EE498B0E-7E16-534D-94E1-AE10DB1AB003}"/>
                </a:ext>
              </a:extLst>
            </p:cNvPr>
            <p:cNvCxnSpPr>
              <a:cxnSpLocks/>
            </p:cNvCxnSpPr>
            <p:nvPr/>
          </p:nvCxnSpPr>
          <p:spPr>
            <a:xfrm flipH="1">
              <a:off x="9470448" y="2861649"/>
              <a:ext cx="665030" cy="286187"/>
            </a:xfrm>
            <a:prstGeom prst="straightConnector1">
              <a:avLst/>
            </a:prstGeom>
            <a:ln w="57150">
              <a:solidFill>
                <a:schemeClr val="accent4"/>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FD2F3FE1-91E3-C543-B1D3-6C280BA639D6}"/>
                </a:ext>
              </a:extLst>
            </p:cNvPr>
            <p:cNvCxnSpPr>
              <a:cxnSpLocks/>
            </p:cNvCxnSpPr>
            <p:nvPr/>
          </p:nvCxnSpPr>
          <p:spPr>
            <a:xfrm flipH="1">
              <a:off x="6804496" y="3701379"/>
              <a:ext cx="823999" cy="0"/>
            </a:xfrm>
            <a:prstGeom prst="straightConnector1">
              <a:avLst/>
            </a:prstGeom>
            <a:ln w="114300">
              <a:solidFill>
                <a:schemeClr val="accent4"/>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52F7C2D2-A607-7E48-89BB-2C5990A1E4BD}"/>
                </a:ext>
              </a:extLst>
            </p:cNvPr>
            <p:cNvSpPr txBox="1"/>
            <p:nvPr/>
          </p:nvSpPr>
          <p:spPr>
            <a:xfrm>
              <a:off x="6871876" y="3772210"/>
              <a:ext cx="1188743" cy="461665"/>
            </a:xfrm>
            <a:prstGeom prst="rect">
              <a:avLst/>
            </a:prstGeom>
            <a:noFill/>
            <a:ln>
              <a:noFill/>
            </a:ln>
          </p:spPr>
          <p:txBody>
            <a:bodyPr wrap="square" rtlCol="0">
              <a:spAutoFit/>
            </a:bodyPr>
            <a:lstStyle/>
            <a:p>
              <a:r>
                <a:rPr lang="en-US" sz="2400" b="1" dirty="0">
                  <a:solidFill>
                    <a:schemeClr val="accent4"/>
                  </a:solidFill>
                </a:rPr>
                <a:t>Data</a:t>
              </a:r>
            </a:p>
          </p:txBody>
        </p:sp>
        <p:cxnSp>
          <p:nvCxnSpPr>
            <p:cNvPr id="57" name="Straight Arrow Connector 56">
              <a:extLst>
                <a:ext uri="{FF2B5EF4-FFF2-40B4-BE49-F238E27FC236}">
                  <a16:creationId xmlns:a16="http://schemas.microsoft.com/office/drawing/2014/main" id="{CF785BDF-C367-DA43-862E-1A5C6CD3ACC1}"/>
                </a:ext>
              </a:extLst>
            </p:cNvPr>
            <p:cNvCxnSpPr>
              <a:cxnSpLocks/>
            </p:cNvCxnSpPr>
            <p:nvPr/>
          </p:nvCxnSpPr>
          <p:spPr>
            <a:xfrm flipH="1" flipV="1">
              <a:off x="9518111" y="3750393"/>
              <a:ext cx="552875" cy="285350"/>
            </a:xfrm>
            <a:prstGeom prst="straightConnector1">
              <a:avLst/>
            </a:prstGeom>
            <a:ln w="57150">
              <a:solidFill>
                <a:schemeClr val="accent4"/>
              </a:solidFill>
              <a:headEnd type="triangle"/>
              <a:tailEnd type="none"/>
            </a:ln>
          </p:spPr>
          <p:style>
            <a:lnRef idx="2">
              <a:schemeClr val="accent1"/>
            </a:lnRef>
            <a:fillRef idx="0">
              <a:schemeClr val="accent1"/>
            </a:fillRef>
            <a:effectRef idx="1">
              <a:schemeClr val="accent1"/>
            </a:effectRef>
            <a:fontRef idx="minor">
              <a:schemeClr val="tx1"/>
            </a:fontRef>
          </p:style>
        </p:cxnSp>
      </p:grpSp>
      <p:grpSp>
        <p:nvGrpSpPr>
          <p:cNvPr id="11" name="Group 10">
            <a:extLst>
              <a:ext uri="{FF2B5EF4-FFF2-40B4-BE49-F238E27FC236}">
                <a16:creationId xmlns:a16="http://schemas.microsoft.com/office/drawing/2014/main" id="{EE819533-AC2E-3E43-ADB1-302968BEBF89}"/>
              </a:ext>
            </a:extLst>
          </p:cNvPr>
          <p:cNvGrpSpPr/>
          <p:nvPr/>
        </p:nvGrpSpPr>
        <p:grpSpPr>
          <a:xfrm>
            <a:off x="1048478" y="4723835"/>
            <a:ext cx="9923758" cy="1977510"/>
            <a:chOff x="1048478" y="4723835"/>
            <a:chExt cx="9923758" cy="1977510"/>
          </a:xfrm>
        </p:grpSpPr>
        <p:sp>
          <p:nvSpPr>
            <p:cNvPr id="100" name="TextBox 99">
              <a:extLst>
                <a:ext uri="{FF2B5EF4-FFF2-40B4-BE49-F238E27FC236}">
                  <a16:creationId xmlns:a16="http://schemas.microsoft.com/office/drawing/2014/main" id="{E4C3C050-E656-904C-90E8-33D231E4D800}"/>
                </a:ext>
              </a:extLst>
            </p:cNvPr>
            <p:cNvSpPr txBox="1"/>
            <p:nvPr/>
          </p:nvSpPr>
          <p:spPr>
            <a:xfrm>
              <a:off x="1048478" y="5411895"/>
              <a:ext cx="4301627" cy="523220"/>
            </a:xfrm>
            <a:prstGeom prst="rect">
              <a:avLst/>
            </a:prstGeom>
          </p:spPr>
          <p:txBody>
            <a:bodyPr wrap="none">
              <a:spAutoFit/>
            </a:bodyPr>
            <a:lstStyle>
              <a:defPPr>
                <a:defRPr lang="en-US"/>
              </a:defPPr>
              <a:lvl1pPr>
                <a:defRPr sz="3200"/>
              </a:lvl1pPr>
            </a:lstStyle>
            <a:p>
              <a:r>
                <a:rPr lang="en-US" sz="2800" dirty="0"/>
                <a:t>2. Update weights over time</a:t>
              </a:r>
            </a:p>
          </p:txBody>
        </p:sp>
        <p:grpSp>
          <p:nvGrpSpPr>
            <p:cNvPr id="58" name="Group 57">
              <a:extLst>
                <a:ext uri="{FF2B5EF4-FFF2-40B4-BE49-F238E27FC236}">
                  <a16:creationId xmlns:a16="http://schemas.microsoft.com/office/drawing/2014/main" id="{B4F50177-99CF-9045-92A8-237D5E293811}"/>
                </a:ext>
              </a:extLst>
            </p:cNvPr>
            <p:cNvGrpSpPr/>
            <p:nvPr/>
          </p:nvGrpSpPr>
          <p:grpSpPr>
            <a:xfrm>
              <a:off x="7085026" y="4807927"/>
              <a:ext cx="3231270" cy="1501915"/>
              <a:chOff x="1955092" y="3196368"/>
              <a:chExt cx="3231270" cy="1501915"/>
            </a:xfrm>
          </p:grpSpPr>
          <p:sp>
            <p:nvSpPr>
              <p:cNvPr id="59" name="Rounded Rectangle 58">
                <a:extLst>
                  <a:ext uri="{FF2B5EF4-FFF2-40B4-BE49-F238E27FC236}">
                    <a16:creationId xmlns:a16="http://schemas.microsoft.com/office/drawing/2014/main" id="{CFE42D07-B10B-7B4F-BC3C-0D181D3AC4B5}"/>
                  </a:ext>
                </a:extLst>
              </p:cNvPr>
              <p:cNvSpPr/>
              <p:nvPr/>
            </p:nvSpPr>
            <p:spPr>
              <a:xfrm>
                <a:off x="2519915" y="3666062"/>
                <a:ext cx="1625633" cy="852775"/>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Data structure</a:t>
                </a:r>
              </a:p>
            </p:txBody>
          </p:sp>
          <p:cxnSp>
            <p:nvCxnSpPr>
              <p:cNvPr id="60" name="Straight Arrow Connector 59">
                <a:extLst>
                  <a:ext uri="{FF2B5EF4-FFF2-40B4-BE49-F238E27FC236}">
                    <a16:creationId xmlns:a16="http://schemas.microsoft.com/office/drawing/2014/main" id="{283963EA-6A1E-B947-9FC6-B1266406D152}"/>
                  </a:ext>
                </a:extLst>
              </p:cNvPr>
              <p:cNvCxnSpPr>
                <a:cxnSpLocks/>
                <a:endCxn id="59" idx="1"/>
              </p:cNvCxnSpPr>
              <p:nvPr/>
            </p:nvCxnSpPr>
            <p:spPr>
              <a:xfrm>
                <a:off x="1955092" y="4092450"/>
                <a:ext cx="564823" cy="0"/>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239E533-9E7F-C84E-86CE-6AF8A84C370D}"/>
                  </a:ext>
                </a:extLst>
              </p:cNvPr>
              <p:cNvCxnSpPr>
                <a:cxnSpLocks/>
                <a:stCxn id="59" idx="3"/>
              </p:cNvCxnSpPr>
              <p:nvPr/>
            </p:nvCxnSpPr>
            <p:spPr>
              <a:xfrm flipV="1">
                <a:off x="4145548" y="3508222"/>
                <a:ext cx="1040814" cy="5842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FAF4D0C-C587-D345-9A53-E9FADEA25788}"/>
                  </a:ext>
                </a:extLst>
              </p:cNvPr>
              <p:cNvCxnSpPr>
                <a:cxnSpLocks/>
                <a:stCxn id="59" idx="3"/>
              </p:cNvCxnSpPr>
              <p:nvPr/>
            </p:nvCxnSpPr>
            <p:spPr>
              <a:xfrm>
                <a:off x="4145548" y="4092450"/>
                <a:ext cx="1026527" cy="6058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F2C4B23B-2DB3-104D-8B4D-0443FD9C172B}"/>
                  </a:ext>
                </a:extLst>
              </p:cNvPr>
              <p:cNvSpPr txBox="1"/>
              <p:nvPr/>
            </p:nvSpPr>
            <p:spPr>
              <a:xfrm>
                <a:off x="2036590" y="3196368"/>
                <a:ext cx="2693376" cy="461665"/>
              </a:xfrm>
              <a:prstGeom prst="rect">
                <a:avLst/>
              </a:prstGeom>
            </p:spPr>
            <p:txBody>
              <a:bodyPr wrap="square">
                <a:spAutoFit/>
              </a:bodyPr>
              <a:lstStyle>
                <a:defPPr>
                  <a:defRPr lang="en-US"/>
                </a:defPPr>
                <a:lvl1pPr>
                  <a:defRPr sz="3200"/>
                </a:lvl1pPr>
              </a:lstStyle>
              <a:p>
                <a:pPr algn="ctr"/>
                <a:r>
                  <a:rPr lang="en-US" sz="2400" dirty="0"/>
                  <a:t>Weights</a:t>
                </a:r>
                <a:r>
                  <a:rPr lang="en-US" sz="2400" baseline="-25000" dirty="0"/>
                  <a:t> </a:t>
                </a:r>
                <a:r>
                  <a:rPr lang="en-US" sz="2400" dirty="0"/>
                  <a:t>(</a:t>
                </a:r>
                <a:r>
                  <a:rPr lang="en-US" sz="2400" strike="sngStrike" dirty="0">
                    <a:solidFill>
                      <a:schemeClr val="accent2"/>
                    </a:solidFill>
                  </a:rPr>
                  <a:t>2:2</a:t>
                </a:r>
                <a:r>
                  <a:rPr lang="en-US" sz="2400" dirty="0">
                    <a:solidFill>
                      <a:schemeClr val="accent2"/>
                    </a:solidFill>
                  </a:rPr>
                  <a:t>  </a:t>
                </a:r>
                <a:r>
                  <a:rPr lang="en-US" sz="2400" dirty="0"/>
                  <a:t>1:3)</a:t>
                </a:r>
              </a:p>
            </p:txBody>
          </p:sp>
        </p:grpSp>
        <p:sp>
          <p:nvSpPr>
            <p:cNvPr id="64" name="TextBox 63">
              <a:extLst>
                <a:ext uri="{FF2B5EF4-FFF2-40B4-BE49-F238E27FC236}">
                  <a16:creationId xmlns:a16="http://schemas.microsoft.com/office/drawing/2014/main" id="{C09A00D2-9FEF-EF40-9E54-B9C672DDAED2}"/>
                </a:ext>
              </a:extLst>
            </p:cNvPr>
            <p:cNvSpPr txBox="1"/>
            <p:nvPr/>
          </p:nvSpPr>
          <p:spPr>
            <a:xfrm>
              <a:off x="10021463" y="4723835"/>
              <a:ext cx="950773" cy="430887"/>
            </a:xfrm>
            <a:prstGeom prst="rect">
              <a:avLst/>
            </a:prstGeom>
            <a:noFill/>
          </p:spPr>
          <p:txBody>
            <a:bodyPr wrap="none" rtlCol="0">
              <a:spAutoFit/>
            </a:bodyPr>
            <a:lstStyle/>
            <a:p>
              <a:r>
                <a:rPr lang="en-US" sz="2200" b="1" dirty="0">
                  <a:solidFill>
                    <a:schemeClr val="accent6"/>
                  </a:solidFill>
                </a:rPr>
                <a:t>Path A</a:t>
              </a:r>
            </a:p>
          </p:txBody>
        </p:sp>
        <p:sp>
          <p:nvSpPr>
            <p:cNvPr id="65" name="TextBox 64">
              <a:extLst>
                <a:ext uri="{FF2B5EF4-FFF2-40B4-BE49-F238E27FC236}">
                  <a16:creationId xmlns:a16="http://schemas.microsoft.com/office/drawing/2014/main" id="{8C77FC7C-5196-1B4F-8E97-9800BF93584F}"/>
                </a:ext>
              </a:extLst>
            </p:cNvPr>
            <p:cNvSpPr txBox="1"/>
            <p:nvPr/>
          </p:nvSpPr>
          <p:spPr>
            <a:xfrm>
              <a:off x="10017893" y="6270458"/>
              <a:ext cx="937949" cy="430887"/>
            </a:xfrm>
            <a:prstGeom prst="rect">
              <a:avLst/>
            </a:prstGeom>
            <a:noFill/>
          </p:spPr>
          <p:txBody>
            <a:bodyPr wrap="none" rtlCol="0">
              <a:spAutoFit/>
            </a:bodyPr>
            <a:lstStyle/>
            <a:p>
              <a:r>
                <a:rPr lang="en-US" sz="2200" b="1" dirty="0">
                  <a:solidFill>
                    <a:schemeClr val="accent6"/>
                  </a:solidFill>
                </a:rPr>
                <a:t>Path B</a:t>
              </a:r>
            </a:p>
          </p:txBody>
        </p:sp>
        <p:cxnSp>
          <p:nvCxnSpPr>
            <p:cNvPr id="66" name="Straight Arrow Connector 65">
              <a:extLst>
                <a:ext uri="{FF2B5EF4-FFF2-40B4-BE49-F238E27FC236}">
                  <a16:creationId xmlns:a16="http://schemas.microsoft.com/office/drawing/2014/main" id="{E4506A2C-0D1F-434F-BD97-7C83BE31BEE0}"/>
                </a:ext>
              </a:extLst>
            </p:cNvPr>
            <p:cNvCxnSpPr>
              <a:cxnSpLocks/>
            </p:cNvCxnSpPr>
            <p:nvPr/>
          </p:nvCxnSpPr>
          <p:spPr>
            <a:xfrm flipH="1">
              <a:off x="9470448" y="5096364"/>
              <a:ext cx="597649" cy="350124"/>
            </a:xfrm>
            <a:prstGeom prst="straightConnector1">
              <a:avLst/>
            </a:prstGeom>
            <a:ln w="38100">
              <a:solidFill>
                <a:schemeClr val="accent4"/>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70" name="Straight Arrow Connector 69">
              <a:extLst>
                <a:ext uri="{FF2B5EF4-FFF2-40B4-BE49-F238E27FC236}">
                  <a16:creationId xmlns:a16="http://schemas.microsoft.com/office/drawing/2014/main" id="{8F9A8F24-3985-4F45-ABA8-5FB8F174B211}"/>
                </a:ext>
              </a:extLst>
            </p:cNvPr>
            <p:cNvCxnSpPr>
              <a:cxnSpLocks/>
            </p:cNvCxnSpPr>
            <p:nvPr/>
          </p:nvCxnSpPr>
          <p:spPr>
            <a:xfrm flipH="1" flipV="1">
              <a:off x="6645729" y="5936095"/>
              <a:ext cx="915387" cy="1"/>
            </a:xfrm>
            <a:prstGeom prst="straightConnector1">
              <a:avLst/>
            </a:prstGeom>
            <a:ln w="114300">
              <a:solidFill>
                <a:schemeClr val="accent4"/>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71" name="TextBox 70">
              <a:extLst>
                <a:ext uri="{FF2B5EF4-FFF2-40B4-BE49-F238E27FC236}">
                  <a16:creationId xmlns:a16="http://schemas.microsoft.com/office/drawing/2014/main" id="{74C31EC2-30A4-464E-B54F-66B601501C95}"/>
                </a:ext>
              </a:extLst>
            </p:cNvPr>
            <p:cNvSpPr txBox="1"/>
            <p:nvPr/>
          </p:nvSpPr>
          <p:spPr>
            <a:xfrm>
              <a:off x="6804496" y="6006925"/>
              <a:ext cx="1188743" cy="461665"/>
            </a:xfrm>
            <a:prstGeom prst="rect">
              <a:avLst/>
            </a:prstGeom>
            <a:noFill/>
            <a:ln>
              <a:noFill/>
            </a:ln>
          </p:spPr>
          <p:txBody>
            <a:bodyPr wrap="square" rtlCol="0">
              <a:spAutoFit/>
            </a:bodyPr>
            <a:lstStyle/>
            <a:p>
              <a:r>
                <a:rPr lang="en-US" sz="2400" b="1" dirty="0">
                  <a:solidFill>
                    <a:schemeClr val="accent4"/>
                  </a:solidFill>
                </a:rPr>
                <a:t>Data</a:t>
              </a:r>
            </a:p>
          </p:txBody>
        </p:sp>
        <p:cxnSp>
          <p:nvCxnSpPr>
            <p:cNvPr id="72" name="Straight Arrow Connector 71">
              <a:extLst>
                <a:ext uri="{FF2B5EF4-FFF2-40B4-BE49-F238E27FC236}">
                  <a16:creationId xmlns:a16="http://schemas.microsoft.com/office/drawing/2014/main" id="{7B0AB63C-5C0A-6C45-AA74-413B5B267648}"/>
                </a:ext>
              </a:extLst>
            </p:cNvPr>
            <p:cNvCxnSpPr>
              <a:cxnSpLocks/>
            </p:cNvCxnSpPr>
            <p:nvPr/>
          </p:nvCxnSpPr>
          <p:spPr>
            <a:xfrm flipH="1" flipV="1">
              <a:off x="9450731" y="6047454"/>
              <a:ext cx="552875" cy="285350"/>
            </a:xfrm>
            <a:prstGeom prst="straightConnector1">
              <a:avLst/>
            </a:prstGeom>
            <a:ln w="88900">
              <a:solidFill>
                <a:schemeClr val="accent4"/>
              </a:solidFill>
              <a:headEnd type="triangle"/>
              <a:tailEnd type="non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6859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0F98D-8C58-EE4B-A1D7-F033D7F2C787}"/>
              </a:ext>
            </a:extLst>
          </p:cNvPr>
          <p:cNvSpPr>
            <a:spLocks noGrp="1"/>
          </p:cNvSpPr>
          <p:nvPr>
            <p:ph type="title"/>
          </p:nvPr>
        </p:nvSpPr>
        <p:spPr>
          <a:xfrm>
            <a:off x="838200" y="365125"/>
            <a:ext cx="10515600" cy="780281"/>
          </a:xfrm>
        </p:spPr>
        <p:txBody>
          <a:bodyPr>
            <a:normAutofit/>
          </a:bodyPr>
          <a:lstStyle/>
          <a:p>
            <a:r>
              <a:rPr lang="en-US" dirty="0"/>
              <a:t>Why in the data plane?</a:t>
            </a:r>
          </a:p>
        </p:txBody>
      </p:sp>
      <p:sp>
        <p:nvSpPr>
          <p:cNvPr id="39" name="Slide Number Placeholder 38">
            <a:extLst>
              <a:ext uri="{FF2B5EF4-FFF2-40B4-BE49-F238E27FC236}">
                <a16:creationId xmlns:a16="http://schemas.microsoft.com/office/drawing/2014/main" id="{7784D733-0D75-504F-A8F8-4DA872482227}"/>
              </a:ext>
            </a:extLst>
          </p:cNvPr>
          <p:cNvSpPr>
            <a:spLocks noGrp="1"/>
          </p:cNvSpPr>
          <p:nvPr>
            <p:ph type="sldNum" sz="quarter" idx="12"/>
          </p:nvPr>
        </p:nvSpPr>
        <p:spPr>
          <a:xfrm>
            <a:off x="8165872" y="6348489"/>
            <a:ext cx="2743200" cy="365125"/>
          </a:xfrm>
        </p:spPr>
        <p:txBody>
          <a:bodyPr/>
          <a:lstStyle/>
          <a:p>
            <a:fld id="{926CDB58-585B-A242-B264-C36E4D70C38E}" type="slidenum">
              <a:rPr lang="en-US" smtClean="0"/>
              <a:pPr/>
              <a:t>24</a:t>
            </a:fld>
            <a:endParaRPr lang="en-US" dirty="0"/>
          </a:p>
        </p:txBody>
      </p:sp>
      <p:sp>
        <p:nvSpPr>
          <p:cNvPr id="42" name="Rectangle 41">
            <a:extLst>
              <a:ext uri="{FF2B5EF4-FFF2-40B4-BE49-F238E27FC236}">
                <a16:creationId xmlns:a16="http://schemas.microsoft.com/office/drawing/2014/main" id="{1FB9753F-5276-6B47-BB6B-F773C5849C25}"/>
              </a:ext>
            </a:extLst>
          </p:cNvPr>
          <p:cNvSpPr/>
          <p:nvPr/>
        </p:nvSpPr>
        <p:spPr>
          <a:xfrm>
            <a:off x="2028751" y="1280634"/>
            <a:ext cx="266420" cy="523220"/>
          </a:xfrm>
          <a:prstGeom prst="rect">
            <a:avLst/>
          </a:prstGeom>
        </p:spPr>
        <p:txBody>
          <a:bodyPr wrap="none">
            <a:spAutoFit/>
          </a:bodyPr>
          <a:lstStyle/>
          <a:p>
            <a:r>
              <a:rPr lang="en-US" sz="2800" dirty="0"/>
              <a:t> </a:t>
            </a:r>
          </a:p>
        </p:txBody>
      </p:sp>
      <p:cxnSp>
        <p:nvCxnSpPr>
          <p:cNvPr id="49" name="Straight Arrow Connector 48">
            <a:extLst>
              <a:ext uri="{FF2B5EF4-FFF2-40B4-BE49-F238E27FC236}">
                <a16:creationId xmlns:a16="http://schemas.microsoft.com/office/drawing/2014/main" id="{A2A48543-C93F-2246-912D-EBA941E68541}"/>
              </a:ext>
            </a:extLst>
          </p:cNvPr>
          <p:cNvCxnSpPr>
            <a:cxnSpLocks/>
          </p:cNvCxnSpPr>
          <p:nvPr/>
        </p:nvCxnSpPr>
        <p:spPr>
          <a:xfrm>
            <a:off x="6903798" y="5262679"/>
            <a:ext cx="807570" cy="0"/>
          </a:xfrm>
          <a:prstGeom prst="straightConnector1">
            <a:avLst/>
          </a:prstGeom>
          <a:ln w="38100">
            <a:solidFill>
              <a:schemeClr val="tx1"/>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50EBA8C2-BA7E-654B-A65A-AD302134F2FA}"/>
              </a:ext>
            </a:extLst>
          </p:cNvPr>
          <p:cNvCxnSpPr>
            <a:cxnSpLocks/>
          </p:cNvCxnSpPr>
          <p:nvPr/>
        </p:nvCxnSpPr>
        <p:spPr>
          <a:xfrm flipH="1">
            <a:off x="9577659" y="4591071"/>
            <a:ext cx="647005" cy="363371"/>
          </a:xfrm>
          <a:prstGeom prst="straightConnector1">
            <a:avLst/>
          </a:prstGeom>
          <a:ln w="76200">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88" name="TextBox 87">
            <a:extLst>
              <a:ext uri="{FF2B5EF4-FFF2-40B4-BE49-F238E27FC236}">
                <a16:creationId xmlns:a16="http://schemas.microsoft.com/office/drawing/2014/main" id="{E8F7AEB9-BC6B-6D4F-8D62-2B99EECF15F9}"/>
              </a:ext>
            </a:extLst>
          </p:cNvPr>
          <p:cNvSpPr txBox="1"/>
          <p:nvPr/>
        </p:nvSpPr>
        <p:spPr>
          <a:xfrm>
            <a:off x="10206025" y="4308489"/>
            <a:ext cx="2275551" cy="461665"/>
          </a:xfrm>
          <a:prstGeom prst="rect">
            <a:avLst/>
          </a:prstGeom>
          <a:noFill/>
          <a:ln>
            <a:noFill/>
          </a:ln>
        </p:spPr>
        <p:txBody>
          <a:bodyPr wrap="square" rtlCol="0">
            <a:spAutoFit/>
          </a:bodyPr>
          <a:lstStyle/>
          <a:p>
            <a:r>
              <a:rPr lang="en-US" sz="2400" b="1" dirty="0">
                <a:solidFill>
                  <a:srgbClr val="7030A0"/>
                </a:solidFill>
              </a:rPr>
              <a:t>Probe</a:t>
            </a:r>
          </a:p>
        </p:txBody>
      </p:sp>
      <p:cxnSp>
        <p:nvCxnSpPr>
          <p:cNvPr id="100" name="Straight Arrow Connector 99">
            <a:extLst>
              <a:ext uri="{FF2B5EF4-FFF2-40B4-BE49-F238E27FC236}">
                <a16:creationId xmlns:a16="http://schemas.microsoft.com/office/drawing/2014/main" id="{CF1879AF-F436-B347-9739-4C4A0B644EE1}"/>
              </a:ext>
            </a:extLst>
          </p:cNvPr>
          <p:cNvCxnSpPr>
            <a:cxnSpLocks/>
          </p:cNvCxnSpPr>
          <p:nvPr/>
        </p:nvCxnSpPr>
        <p:spPr>
          <a:xfrm flipH="1" flipV="1">
            <a:off x="9549861" y="5577261"/>
            <a:ext cx="594618" cy="306579"/>
          </a:xfrm>
          <a:prstGeom prst="straightConnector1">
            <a:avLst/>
          </a:prstGeom>
          <a:ln w="76200">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101" name="TextBox 100">
            <a:extLst>
              <a:ext uri="{FF2B5EF4-FFF2-40B4-BE49-F238E27FC236}">
                <a16:creationId xmlns:a16="http://schemas.microsoft.com/office/drawing/2014/main" id="{CEB961FB-4621-E846-917A-1FE1B641D593}"/>
              </a:ext>
            </a:extLst>
          </p:cNvPr>
          <p:cNvSpPr txBox="1"/>
          <p:nvPr/>
        </p:nvSpPr>
        <p:spPr>
          <a:xfrm>
            <a:off x="10165057" y="5787142"/>
            <a:ext cx="1188743" cy="461665"/>
          </a:xfrm>
          <a:prstGeom prst="rect">
            <a:avLst/>
          </a:prstGeom>
          <a:noFill/>
          <a:ln>
            <a:noFill/>
          </a:ln>
        </p:spPr>
        <p:txBody>
          <a:bodyPr wrap="square" rtlCol="0">
            <a:spAutoFit/>
          </a:bodyPr>
          <a:lstStyle/>
          <a:p>
            <a:r>
              <a:rPr lang="en-US" sz="2400" b="1" dirty="0">
                <a:solidFill>
                  <a:srgbClr val="7030A0"/>
                </a:solidFill>
              </a:rPr>
              <a:t>Probe</a:t>
            </a:r>
          </a:p>
        </p:txBody>
      </p:sp>
      <p:cxnSp>
        <p:nvCxnSpPr>
          <p:cNvPr id="108" name="Straight Arrow Connector 107">
            <a:extLst>
              <a:ext uri="{FF2B5EF4-FFF2-40B4-BE49-F238E27FC236}">
                <a16:creationId xmlns:a16="http://schemas.microsoft.com/office/drawing/2014/main" id="{41FFB031-70A1-F64D-AED1-0ADB2584B002}"/>
              </a:ext>
            </a:extLst>
          </p:cNvPr>
          <p:cNvCxnSpPr>
            <a:cxnSpLocks/>
          </p:cNvCxnSpPr>
          <p:nvPr/>
        </p:nvCxnSpPr>
        <p:spPr>
          <a:xfrm flipH="1" flipV="1">
            <a:off x="6903798" y="5457123"/>
            <a:ext cx="682843" cy="4432"/>
          </a:xfrm>
          <a:prstGeom prst="straightConnector1">
            <a:avLst/>
          </a:prstGeom>
          <a:ln w="76200">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109" name="TextBox 108">
            <a:extLst>
              <a:ext uri="{FF2B5EF4-FFF2-40B4-BE49-F238E27FC236}">
                <a16:creationId xmlns:a16="http://schemas.microsoft.com/office/drawing/2014/main" id="{CE5F332E-249E-7A4E-BFB0-1D77510A443D}"/>
              </a:ext>
            </a:extLst>
          </p:cNvPr>
          <p:cNvSpPr txBox="1"/>
          <p:nvPr/>
        </p:nvSpPr>
        <p:spPr>
          <a:xfrm>
            <a:off x="6822368" y="5521217"/>
            <a:ext cx="1188743" cy="461665"/>
          </a:xfrm>
          <a:prstGeom prst="rect">
            <a:avLst/>
          </a:prstGeom>
          <a:noFill/>
          <a:ln>
            <a:noFill/>
          </a:ln>
        </p:spPr>
        <p:txBody>
          <a:bodyPr wrap="square" rtlCol="0">
            <a:spAutoFit/>
          </a:bodyPr>
          <a:lstStyle/>
          <a:p>
            <a:r>
              <a:rPr lang="en-US" sz="2400" b="1" dirty="0">
                <a:solidFill>
                  <a:srgbClr val="7030A0"/>
                </a:solidFill>
              </a:rPr>
              <a:t>Probe</a:t>
            </a:r>
          </a:p>
        </p:txBody>
      </p:sp>
      <p:sp>
        <p:nvSpPr>
          <p:cNvPr id="137" name="TextBox 136">
            <a:extLst>
              <a:ext uri="{FF2B5EF4-FFF2-40B4-BE49-F238E27FC236}">
                <a16:creationId xmlns:a16="http://schemas.microsoft.com/office/drawing/2014/main" id="{975ABEE7-87E9-054C-B352-B999997F0BBC}"/>
              </a:ext>
            </a:extLst>
          </p:cNvPr>
          <p:cNvSpPr txBox="1"/>
          <p:nvPr/>
        </p:nvSpPr>
        <p:spPr>
          <a:xfrm>
            <a:off x="1521125" y="1198163"/>
            <a:ext cx="9149749" cy="523220"/>
          </a:xfrm>
          <a:prstGeom prst="rect">
            <a:avLst/>
          </a:prstGeom>
        </p:spPr>
        <p:txBody>
          <a:bodyPr wrap="none">
            <a:spAutoFit/>
          </a:bodyPr>
          <a:lstStyle>
            <a:defPPr>
              <a:defRPr lang="en-US"/>
            </a:defPPr>
            <a:lvl1pPr>
              <a:defRPr sz="3200"/>
            </a:lvl1pPr>
          </a:lstStyle>
          <a:p>
            <a:r>
              <a:rPr lang="en-US" sz="2800" i="1" dirty="0"/>
              <a:t>Time to react can be kept close to the probe propagation time</a:t>
            </a:r>
          </a:p>
        </p:txBody>
      </p:sp>
      <p:sp>
        <p:nvSpPr>
          <p:cNvPr id="5" name="Rectangle 4">
            <a:extLst>
              <a:ext uri="{FF2B5EF4-FFF2-40B4-BE49-F238E27FC236}">
                <a16:creationId xmlns:a16="http://schemas.microsoft.com/office/drawing/2014/main" id="{8CC73536-A4C9-D34E-926D-18C1F9D63480}"/>
              </a:ext>
            </a:extLst>
          </p:cNvPr>
          <p:cNvSpPr/>
          <p:nvPr/>
        </p:nvSpPr>
        <p:spPr>
          <a:xfrm>
            <a:off x="352844" y="2405375"/>
            <a:ext cx="6096000" cy="954107"/>
          </a:xfrm>
          <a:prstGeom prst="rect">
            <a:avLst/>
          </a:prstGeom>
        </p:spPr>
        <p:txBody>
          <a:bodyPr>
            <a:spAutoFit/>
          </a:bodyPr>
          <a:lstStyle/>
          <a:p>
            <a:pPr algn="ctr"/>
            <a:r>
              <a:rPr lang="en-US" sz="2800" dirty="0"/>
              <a:t>Packet or flow to path</a:t>
            </a:r>
          </a:p>
          <a:p>
            <a:pPr algn="ctr"/>
            <a:r>
              <a:rPr lang="en-US" sz="2800" dirty="0"/>
              <a:t>assignment as per weights </a:t>
            </a:r>
          </a:p>
        </p:txBody>
      </p:sp>
      <p:grpSp>
        <p:nvGrpSpPr>
          <p:cNvPr id="31" name="Group 30">
            <a:extLst>
              <a:ext uri="{FF2B5EF4-FFF2-40B4-BE49-F238E27FC236}">
                <a16:creationId xmlns:a16="http://schemas.microsoft.com/office/drawing/2014/main" id="{9AF3ECB2-17E4-6E45-960A-929F38ECAB65}"/>
              </a:ext>
            </a:extLst>
          </p:cNvPr>
          <p:cNvGrpSpPr/>
          <p:nvPr/>
        </p:nvGrpSpPr>
        <p:grpSpPr>
          <a:xfrm>
            <a:off x="6871520" y="1990094"/>
            <a:ext cx="4167740" cy="2001288"/>
            <a:chOff x="6871876" y="2469785"/>
            <a:chExt cx="4167740" cy="2001288"/>
          </a:xfrm>
        </p:grpSpPr>
        <p:grpSp>
          <p:nvGrpSpPr>
            <p:cNvPr id="32" name="Group 31">
              <a:extLst>
                <a:ext uri="{FF2B5EF4-FFF2-40B4-BE49-F238E27FC236}">
                  <a16:creationId xmlns:a16="http://schemas.microsoft.com/office/drawing/2014/main" id="{87A3964C-9F15-1348-B8CE-FD4C17EE9EFD}"/>
                </a:ext>
              </a:extLst>
            </p:cNvPr>
            <p:cNvGrpSpPr/>
            <p:nvPr/>
          </p:nvGrpSpPr>
          <p:grpSpPr>
            <a:xfrm>
              <a:off x="7152406" y="2573212"/>
              <a:ext cx="3231270" cy="1501915"/>
              <a:chOff x="1955092" y="3196368"/>
              <a:chExt cx="3231270" cy="1501915"/>
            </a:xfrm>
          </p:grpSpPr>
          <p:sp>
            <p:nvSpPr>
              <p:cNvPr id="40" name="Rounded Rectangle 39">
                <a:extLst>
                  <a:ext uri="{FF2B5EF4-FFF2-40B4-BE49-F238E27FC236}">
                    <a16:creationId xmlns:a16="http://schemas.microsoft.com/office/drawing/2014/main" id="{C4F4FC6C-87E1-8847-92DD-90A753EAD97B}"/>
                  </a:ext>
                </a:extLst>
              </p:cNvPr>
              <p:cNvSpPr/>
              <p:nvPr/>
            </p:nvSpPr>
            <p:spPr>
              <a:xfrm>
                <a:off x="2519915" y="3666062"/>
                <a:ext cx="1625633" cy="852775"/>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Data structure</a:t>
                </a:r>
              </a:p>
            </p:txBody>
          </p:sp>
          <p:cxnSp>
            <p:nvCxnSpPr>
              <p:cNvPr id="41" name="Straight Arrow Connector 40">
                <a:extLst>
                  <a:ext uri="{FF2B5EF4-FFF2-40B4-BE49-F238E27FC236}">
                    <a16:creationId xmlns:a16="http://schemas.microsoft.com/office/drawing/2014/main" id="{1C90DC22-EFF7-EF4D-8128-24302073BE86}"/>
                  </a:ext>
                </a:extLst>
              </p:cNvPr>
              <p:cNvCxnSpPr>
                <a:cxnSpLocks/>
                <a:endCxn id="40" idx="1"/>
              </p:cNvCxnSpPr>
              <p:nvPr/>
            </p:nvCxnSpPr>
            <p:spPr>
              <a:xfrm>
                <a:off x="1955092" y="4092450"/>
                <a:ext cx="564823" cy="0"/>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A099130-E59B-AE41-90C8-D25C1705E1A5}"/>
                  </a:ext>
                </a:extLst>
              </p:cNvPr>
              <p:cNvCxnSpPr>
                <a:cxnSpLocks/>
                <a:stCxn id="40" idx="3"/>
              </p:cNvCxnSpPr>
              <p:nvPr/>
            </p:nvCxnSpPr>
            <p:spPr>
              <a:xfrm flipV="1">
                <a:off x="4145548" y="3508222"/>
                <a:ext cx="1040814" cy="5842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4A010BD-1C0B-2545-A051-3530530CAA61}"/>
                  </a:ext>
                </a:extLst>
              </p:cNvPr>
              <p:cNvCxnSpPr>
                <a:cxnSpLocks/>
                <a:stCxn id="40" idx="3"/>
              </p:cNvCxnSpPr>
              <p:nvPr/>
            </p:nvCxnSpPr>
            <p:spPr>
              <a:xfrm>
                <a:off x="4145548" y="4092450"/>
                <a:ext cx="1026527" cy="6058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71C4390C-C0D0-5540-8D7B-F8D439208020}"/>
                  </a:ext>
                </a:extLst>
              </p:cNvPr>
              <p:cNvSpPr txBox="1"/>
              <p:nvPr/>
            </p:nvSpPr>
            <p:spPr>
              <a:xfrm>
                <a:off x="2036590" y="3196368"/>
                <a:ext cx="2693376" cy="461665"/>
              </a:xfrm>
              <a:prstGeom prst="rect">
                <a:avLst/>
              </a:prstGeom>
            </p:spPr>
            <p:txBody>
              <a:bodyPr wrap="square">
                <a:spAutoFit/>
              </a:bodyPr>
              <a:lstStyle>
                <a:defPPr>
                  <a:defRPr lang="en-US"/>
                </a:defPPr>
                <a:lvl1pPr>
                  <a:defRPr sz="3200"/>
                </a:lvl1pPr>
              </a:lstStyle>
              <a:p>
                <a:pPr algn="ctr"/>
                <a:r>
                  <a:rPr lang="en-US" sz="2400" dirty="0"/>
                  <a:t>Weights</a:t>
                </a:r>
                <a:r>
                  <a:rPr lang="en-US" sz="2400" baseline="-25000" dirty="0"/>
                  <a:t> </a:t>
                </a:r>
                <a:r>
                  <a:rPr lang="en-US" sz="2400" dirty="0"/>
                  <a:t>(2:2)</a:t>
                </a:r>
              </a:p>
            </p:txBody>
          </p:sp>
        </p:grpSp>
        <p:sp>
          <p:nvSpPr>
            <p:cNvPr id="33" name="TextBox 32">
              <a:extLst>
                <a:ext uri="{FF2B5EF4-FFF2-40B4-BE49-F238E27FC236}">
                  <a16:creationId xmlns:a16="http://schemas.microsoft.com/office/drawing/2014/main" id="{86CAEFB2-CFAC-DC46-8E6C-CF2162255767}"/>
                </a:ext>
              </a:extLst>
            </p:cNvPr>
            <p:cNvSpPr txBox="1"/>
            <p:nvPr/>
          </p:nvSpPr>
          <p:spPr>
            <a:xfrm>
              <a:off x="10088843" y="2469785"/>
              <a:ext cx="950773" cy="430887"/>
            </a:xfrm>
            <a:prstGeom prst="rect">
              <a:avLst/>
            </a:prstGeom>
            <a:noFill/>
          </p:spPr>
          <p:txBody>
            <a:bodyPr wrap="none" rtlCol="0">
              <a:spAutoFit/>
            </a:bodyPr>
            <a:lstStyle/>
            <a:p>
              <a:r>
                <a:rPr lang="en-US" sz="2200" b="1" dirty="0">
                  <a:solidFill>
                    <a:schemeClr val="accent6"/>
                  </a:solidFill>
                </a:rPr>
                <a:t>Path A</a:t>
              </a:r>
            </a:p>
          </p:txBody>
        </p:sp>
        <p:sp>
          <p:nvSpPr>
            <p:cNvPr id="34" name="TextBox 33">
              <a:extLst>
                <a:ext uri="{FF2B5EF4-FFF2-40B4-BE49-F238E27FC236}">
                  <a16:creationId xmlns:a16="http://schemas.microsoft.com/office/drawing/2014/main" id="{32407B5D-9C40-AD48-AE1D-71D02A30AD23}"/>
                </a:ext>
              </a:extLst>
            </p:cNvPr>
            <p:cNvSpPr txBox="1"/>
            <p:nvPr/>
          </p:nvSpPr>
          <p:spPr>
            <a:xfrm>
              <a:off x="10059520" y="4040186"/>
              <a:ext cx="937949" cy="430887"/>
            </a:xfrm>
            <a:prstGeom prst="rect">
              <a:avLst/>
            </a:prstGeom>
            <a:noFill/>
          </p:spPr>
          <p:txBody>
            <a:bodyPr wrap="none" rtlCol="0">
              <a:spAutoFit/>
            </a:bodyPr>
            <a:lstStyle/>
            <a:p>
              <a:r>
                <a:rPr lang="en-US" sz="2200" b="1" dirty="0">
                  <a:solidFill>
                    <a:schemeClr val="accent6"/>
                  </a:solidFill>
                </a:rPr>
                <a:t>Path B</a:t>
              </a:r>
            </a:p>
          </p:txBody>
        </p:sp>
        <p:cxnSp>
          <p:nvCxnSpPr>
            <p:cNvPr id="35" name="Straight Arrow Connector 34">
              <a:extLst>
                <a:ext uri="{FF2B5EF4-FFF2-40B4-BE49-F238E27FC236}">
                  <a16:creationId xmlns:a16="http://schemas.microsoft.com/office/drawing/2014/main" id="{64B8C810-6612-2D4C-B7D2-572F94ED55CD}"/>
                </a:ext>
              </a:extLst>
            </p:cNvPr>
            <p:cNvCxnSpPr>
              <a:cxnSpLocks/>
            </p:cNvCxnSpPr>
            <p:nvPr/>
          </p:nvCxnSpPr>
          <p:spPr>
            <a:xfrm flipH="1">
              <a:off x="9537828" y="2861649"/>
              <a:ext cx="597649" cy="350124"/>
            </a:xfrm>
            <a:prstGeom prst="straightConnector1">
              <a:avLst/>
            </a:prstGeom>
            <a:ln w="57150">
              <a:solidFill>
                <a:schemeClr val="accent4"/>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F7AE334B-87A9-7640-A0B5-B4ED501F510C}"/>
                </a:ext>
              </a:extLst>
            </p:cNvPr>
            <p:cNvCxnSpPr>
              <a:cxnSpLocks/>
            </p:cNvCxnSpPr>
            <p:nvPr/>
          </p:nvCxnSpPr>
          <p:spPr>
            <a:xfrm flipH="1">
              <a:off x="7019409" y="3701379"/>
              <a:ext cx="609086" cy="0"/>
            </a:xfrm>
            <a:prstGeom prst="straightConnector1">
              <a:avLst/>
            </a:prstGeom>
            <a:ln w="114300">
              <a:solidFill>
                <a:schemeClr val="accent4"/>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34782BB2-1406-5448-AAFD-65188E7BF37E}"/>
                </a:ext>
              </a:extLst>
            </p:cNvPr>
            <p:cNvSpPr txBox="1"/>
            <p:nvPr/>
          </p:nvSpPr>
          <p:spPr>
            <a:xfrm>
              <a:off x="6871876" y="3772210"/>
              <a:ext cx="1188743" cy="461665"/>
            </a:xfrm>
            <a:prstGeom prst="rect">
              <a:avLst/>
            </a:prstGeom>
            <a:noFill/>
            <a:ln>
              <a:noFill/>
            </a:ln>
          </p:spPr>
          <p:txBody>
            <a:bodyPr wrap="square" rtlCol="0">
              <a:spAutoFit/>
            </a:bodyPr>
            <a:lstStyle/>
            <a:p>
              <a:r>
                <a:rPr lang="en-US" sz="2400" b="1" dirty="0">
                  <a:solidFill>
                    <a:schemeClr val="accent4"/>
                  </a:solidFill>
                </a:rPr>
                <a:t>Data</a:t>
              </a:r>
            </a:p>
          </p:txBody>
        </p:sp>
        <p:cxnSp>
          <p:nvCxnSpPr>
            <p:cNvPr id="38" name="Straight Arrow Connector 37">
              <a:extLst>
                <a:ext uri="{FF2B5EF4-FFF2-40B4-BE49-F238E27FC236}">
                  <a16:creationId xmlns:a16="http://schemas.microsoft.com/office/drawing/2014/main" id="{ACE7540F-E53E-CF4A-B07C-3F6D1DD2A47C}"/>
                </a:ext>
              </a:extLst>
            </p:cNvPr>
            <p:cNvCxnSpPr>
              <a:cxnSpLocks/>
            </p:cNvCxnSpPr>
            <p:nvPr/>
          </p:nvCxnSpPr>
          <p:spPr>
            <a:xfrm flipH="1" flipV="1">
              <a:off x="9518111" y="3750393"/>
              <a:ext cx="552875" cy="285350"/>
            </a:xfrm>
            <a:prstGeom prst="straightConnector1">
              <a:avLst/>
            </a:prstGeom>
            <a:ln w="57150">
              <a:solidFill>
                <a:schemeClr val="accent4"/>
              </a:solidFill>
              <a:headEnd type="triangle"/>
              <a:tailEnd type="none"/>
            </a:ln>
          </p:spPr>
          <p:style>
            <a:lnRef idx="2">
              <a:schemeClr val="accent1"/>
            </a:lnRef>
            <a:fillRef idx="0">
              <a:schemeClr val="accent1"/>
            </a:fillRef>
            <a:effectRef idx="1">
              <a:schemeClr val="accent1"/>
            </a:effectRef>
            <a:fontRef idx="minor">
              <a:schemeClr val="tx1"/>
            </a:fontRef>
          </p:style>
        </p:cxnSp>
      </p:grpSp>
      <p:sp>
        <p:nvSpPr>
          <p:cNvPr id="7" name="Rectangle 6">
            <a:extLst>
              <a:ext uri="{FF2B5EF4-FFF2-40B4-BE49-F238E27FC236}">
                <a16:creationId xmlns:a16="http://schemas.microsoft.com/office/drawing/2014/main" id="{8969525D-4F14-744A-9293-358BB52A7BB9}"/>
              </a:ext>
            </a:extLst>
          </p:cNvPr>
          <p:cNvSpPr/>
          <p:nvPr/>
        </p:nvSpPr>
        <p:spPr>
          <a:xfrm>
            <a:off x="352844" y="4776443"/>
            <a:ext cx="6518676" cy="1384995"/>
          </a:xfrm>
          <a:prstGeom prst="rect">
            <a:avLst/>
          </a:prstGeom>
        </p:spPr>
        <p:txBody>
          <a:bodyPr wrap="square">
            <a:spAutoFit/>
          </a:bodyPr>
          <a:lstStyle/>
          <a:p>
            <a:pPr algn="ctr"/>
            <a:r>
              <a:rPr lang="en-US" sz="2800" dirty="0"/>
              <a:t>Probe processing and weight updates </a:t>
            </a:r>
          </a:p>
          <a:p>
            <a:pPr algn="ctr"/>
            <a:r>
              <a:rPr lang="en-US" sz="2800" dirty="0"/>
              <a:t>in the order of RTTs </a:t>
            </a:r>
          </a:p>
          <a:p>
            <a:pPr algn="ctr"/>
            <a:r>
              <a:rPr lang="en-US" sz="2800" dirty="0">
                <a:solidFill>
                  <a:schemeClr val="accent2"/>
                </a:solidFill>
              </a:rPr>
              <a:t>Goal: From (sec, minutes) to (</a:t>
            </a:r>
            <a:r>
              <a:rPr lang="en-US" sz="2800" dirty="0" err="1">
                <a:solidFill>
                  <a:schemeClr val="accent2"/>
                </a:solidFill>
              </a:rPr>
              <a:t>usec</a:t>
            </a:r>
            <a:r>
              <a:rPr lang="en-US" sz="2800" dirty="0">
                <a:solidFill>
                  <a:schemeClr val="accent2"/>
                </a:solidFill>
              </a:rPr>
              <a:t>, </a:t>
            </a:r>
            <a:r>
              <a:rPr lang="en-US" sz="2800" dirty="0" err="1">
                <a:solidFill>
                  <a:schemeClr val="accent2"/>
                </a:solidFill>
              </a:rPr>
              <a:t>msec</a:t>
            </a:r>
            <a:r>
              <a:rPr lang="en-US" sz="2800" dirty="0">
                <a:solidFill>
                  <a:schemeClr val="accent2"/>
                </a:solidFill>
              </a:rPr>
              <a:t>)</a:t>
            </a:r>
          </a:p>
        </p:txBody>
      </p:sp>
      <p:sp>
        <p:nvSpPr>
          <p:cNvPr id="52" name="TextBox 51">
            <a:extLst>
              <a:ext uri="{FF2B5EF4-FFF2-40B4-BE49-F238E27FC236}">
                <a16:creationId xmlns:a16="http://schemas.microsoft.com/office/drawing/2014/main" id="{0DF99E3A-CEE6-5A43-BA71-9ED11929BA0D}"/>
              </a:ext>
            </a:extLst>
          </p:cNvPr>
          <p:cNvSpPr txBox="1"/>
          <p:nvPr/>
        </p:nvSpPr>
        <p:spPr>
          <a:xfrm>
            <a:off x="7236434" y="4307476"/>
            <a:ext cx="2693376" cy="461665"/>
          </a:xfrm>
          <a:prstGeom prst="rect">
            <a:avLst/>
          </a:prstGeom>
        </p:spPr>
        <p:txBody>
          <a:bodyPr wrap="square">
            <a:spAutoFit/>
          </a:bodyPr>
          <a:lstStyle>
            <a:defPPr>
              <a:defRPr lang="en-US"/>
            </a:defPPr>
            <a:lvl1pPr>
              <a:defRPr sz="3200"/>
            </a:lvl1pPr>
          </a:lstStyle>
          <a:p>
            <a:pPr algn="ctr"/>
            <a:r>
              <a:rPr lang="en-US" sz="2400" dirty="0"/>
              <a:t>Weights</a:t>
            </a:r>
            <a:r>
              <a:rPr lang="en-US" sz="2400" baseline="-25000" dirty="0"/>
              <a:t> </a:t>
            </a:r>
            <a:r>
              <a:rPr lang="en-US" sz="2400" dirty="0"/>
              <a:t>(</a:t>
            </a:r>
            <a:r>
              <a:rPr lang="en-US" sz="2400" strike="sngStrike" dirty="0">
                <a:solidFill>
                  <a:schemeClr val="accent2"/>
                </a:solidFill>
              </a:rPr>
              <a:t>2:2</a:t>
            </a:r>
            <a:r>
              <a:rPr lang="en-US" sz="2400" dirty="0">
                <a:solidFill>
                  <a:schemeClr val="accent2"/>
                </a:solidFill>
              </a:rPr>
              <a:t>  </a:t>
            </a:r>
            <a:r>
              <a:rPr lang="en-US" sz="2400" dirty="0"/>
              <a:t>1:3)</a:t>
            </a:r>
          </a:p>
        </p:txBody>
      </p:sp>
      <p:sp>
        <p:nvSpPr>
          <p:cNvPr id="53" name="Rounded Rectangle 52">
            <a:extLst>
              <a:ext uri="{FF2B5EF4-FFF2-40B4-BE49-F238E27FC236}">
                <a16:creationId xmlns:a16="http://schemas.microsoft.com/office/drawing/2014/main" id="{FC01A703-BDFF-9440-8F81-39863E12E76F}"/>
              </a:ext>
            </a:extLst>
          </p:cNvPr>
          <p:cNvSpPr/>
          <p:nvPr/>
        </p:nvSpPr>
        <p:spPr>
          <a:xfrm>
            <a:off x="7720924" y="4834208"/>
            <a:ext cx="1625633" cy="852775"/>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Data structure</a:t>
            </a:r>
          </a:p>
        </p:txBody>
      </p:sp>
      <p:cxnSp>
        <p:nvCxnSpPr>
          <p:cNvPr id="55" name="Straight Connector 54">
            <a:extLst>
              <a:ext uri="{FF2B5EF4-FFF2-40B4-BE49-F238E27FC236}">
                <a16:creationId xmlns:a16="http://schemas.microsoft.com/office/drawing/2014/main" id="{A6A4AD0F-C584-E141-912A-0E6D48C2A8CD}"/>
              </a:ext>
            </a:extLst>
          </p:cNvPr>
          <p:cNvCxnSpPr>
            <a:cxnSpLocks/>
            <a:stCxn id="53" idx="3"/>
          </p:cNvCxnSpPr>
          <p:nvPr/>
        </p:nvCxnSpPr>
        <p:spPr>
          <a:xfrm flipV="1">
            <a:off x="9346557" y="4676368"/>
            <a:ext cx="1040814" cy="5842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1FCFEDB-6FBE-6342-86C0-2515D7FDD74D}"/>
              </a:ext>
            </a:extLst>
          </p:cNvPr>
          <p:cNvCxnSpPr>
            <a:cxnSpLocks/>
            <a:stCxn id="53" idx="3"/>
          </p:cNvCxnSpPr>
          <p:nvPr/>
        </p:nvCxnSpPr>
        <p:spPr>
          <a:xfrm>
            <a:off x="9346557" y="5260596"/>
            <a:ext cx="1026527" cy="6058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367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101" grpId="0"/>
      <p:bldP spid="109" grpId="0"/>
      <p:bldP spid="7" grpId="0"/>
      <p:bldP spid="52" grpId="0"/>
      <p:bldP spid="53"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9CB96D-5834-0046-A310-83FE68F64DE7}"/>
              </a:ext>
            </a:extLst>
          </p:cNvPr>
          <p:cNvSpPr>
            <a:spLocks noGrp="1"/>
          </p:cNvSpPr>
          <p:nvPr>
            <p:ph type="sldNum" sz="quarter" idx="12"/>
          </p:nvPr>
        </p:nvSpPr>
        <p:spPr/>
        <p:txBody>
          <a:bodyPr/>
          <a:lstStyle/>
          <a:p>
            <a:fld id="{926CDB58-585B-A242-B264-C36E4D70C38E}" type="slidenum">
              <a:rPr lang="en-US" smtClean="0"/>
              <a:pPr/>
              <a:t>25</a:t>
            </a:fld>
            <a:endParaRPr lang="en-US" dirty="0"/>
          </a:p>
        </p:txBody>
      </p:sp>
      <p:sp>
        <p:nvSpPr>
          <p:cNvPr id="5" name="TextBox 4">
            <a:extLst>
              <a:ext uri="{FF2B5EF4-FFF2-40B4-BE49-F238E27FC236}">
                <a16:creationId xmlns:a16="http://schemas.microsoft.com/office/drawing/2014/main" id="{08FA4E34-A801-5840-A0D6-FC87A89D60F1}"/>
              </a:ext>
            </a:extLst>
          </p:cNvPr>
          <p:cNvSpPr txBox="1"/>
          <p:nvPr/>
        </p:nvSpPr>
        <p:spPr>
          <a:xfrm>
            <a:off x="988259" y="2828835"/>
            <a:ext cx="10215489" cy="1200329"/>
          </a:xfrm>
          <a:prstGeom prst="rect">
            <a:avLst/>
          </a:prstGeom>
          <a:noFill/>
        </p:spPr>
        <p:txBody>
          <a:bodyPr wrap="none" rtlCol="0">
            <a:spAutoFit/>
          </a:bodyPr>
          <a:lstStyle/>
          <a:p>
            <a:pPr algn="ctr"/>
            <a:r>
              <a:rPr lang="en-US" sz="3600" i="1" dirty="0"/>
              <a:t>Spreads traffic across multiple non-equal components</a:t>
            </a:r>
          </a:p>
          <a:p>
            <a:pPr lvl="1" algn="ctr"/>
            <a:r>
              <a:rPr lang="en-US" sz="3600" i="1" dirty="0"/>
              <a:t>E.g.: Links, paths, and back-end servers</a:t>
            </a:r>
          </a:p>
        </p:txBody>
      </p:sp>
      <p:sp>
        <p:nvSpPr>
          <p:cNvPr id="9" name="Title 1">
            <a:extLst>
              <a:ext uri="{FF2B5EF4-FFF2-40B4-BE49-F238E27FC236}">
                <a16:creationId xmlns:a16="http://schemas.microsoft.com/office/drawing/2014/main" id="{B7D3FC10-277D-3A4A-95D7-AAC3F90DB40E}"/>
              </a:ext>
            </a:extLst>
          </p:cNvPr>
          <p:cNvSpPr>
            <a:spLocks noGrp="1"/>
          </p:cNvSpPr>
          <p:nvPr>
            <p:ph type="title"/>
          </p:nvPr>
        </p:nvSpPr>
        <p:spPr>
          <a:xfrm>
            <a:off x="838200" y="365125"/>
            <a:ext cx="10515600" cy="780281"/>
          </a:xfrm>
        </p:spPr>
        <p:txBody>
          <a:bodyPr>
            <a:normAutofit/>
          </a:bodyPr>
          <a:lstStyle/>
          <a:p>
            <a:r>
              <a:rPr lang="en-US" dirty="0"/>
              <a:t>Weighted traffic splitting</a:t>
            </a:r>
          </a:p>
        </p:txBody>
      </p:sp>
    </p:spTree>
    <p:extLst>
      <p:ext uri="{BB962C8B-B14F-4D97-AF65-F5344CB8AC3E}">
        <p14:creationId xmlns:p14="http://schemas.microsoft.com/office/powerpoint/2010/main" val="11737888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56BF1-064D-9744-AECC-089CDD379ED8}"/>
              </a:ext>
            </a:extLst>
          </p:cNvPr>
          <p:cNvSpPr>
            <a:spLocks noGrp="1"/>
          </p:cNvSpPr>
          <p:nvPr>
            <p:ph type="title"/>
          </p:nvPr>
        </p:nvSpPr>
        <p:spPr>
          <a:xfrm>
            <a:off x="533400" y="365125"/>
            <a:ext cx="11239500" cy="780281"/>
          </a:xfrm>
        </p:spPr>
        <p:txBody>
          <a:bodyPr>
            <a:normAutofit/>
          </a:bodyPr>
          <a:lstStyle/>
          <a:p>
            <a:r>
              <a:rPr lang="en-US" dirty="0"/>
              <a:t>Updating </a:t>
            </a:r>
            <a:r>
              <a:rPr lang="en-US" dirty="0" err="1"/>
              <a:t>HashThreshold</a:t>
            </a:r>
            <a:endParaRPr lang="en-US" dirty="0"/>
          </a:p>
        </p:txBody>
      </p:sp>
      <p:sp>
        <p:nvSpPr>
          <p:cNvPr id="15" name="Rounded Rectangle 14">
            <a:extLst>
              <a:ext uri="{FF2B5EF4-FFF2-40B4-BE49-F238E27FC236}">
                <a16:creationId xmlns:a16="http://schemas.microsoft.com/office/drawing/2014/main" id="{36A45FAF-307A-8A45-BA61-A1AA437401A8}"/>
              </a:ext>
            </a:extLst>
          </p:cNvPr>
          <p:cNvSpPr/>
          <p:nvPr/>
        </p:nvSpPr>
        <p:spPr>
          <a:xfrm>
            <a:off x="5296482" y="2832531"/>
            <a:ext cx="2136941" cy="54573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a:t>
            </a:r>
          </a:p>
        </p:txBody>
      </p:sp>
      <p:sp>
        <p:nvSpPr>
          <p:cNvPr id="20" name="Rectangle 19">
            <a:extLst>
              <a:ext uri="{FF2B5EF4-FFF2-40B4-BE49-F238E27FC236}">
                <a16:creationId xmlns:a16="http://schemas.microsoft.com/office/drawing/2014/main" id="{20155EBF-465F-5B47-8D7C-E80DBE80BB6C}"/>
              </a:ext>
            </a:extLst>
          </p:cNvPr>
          <p:cNvSpPr/>
          <p:nvPr/>
        </p:nvSpPr>
        <p:spPr>
          <a:xfrm>
            <a:off x="5199706" y="3322009"/>
            <a:ext cx="2611612" cy="461665"/>
          </a:xfrm>
          <a:prstGeom prst="rect">
            <a:avLst/>
          </a:prstGeom>
        </p:spPr>
        <p:txBody>
          <a:bodyPr wrap="none">
            <a:spAutoFit/>
          </a:bodyPr>
          <a:lstStyle/>
          <a:p>
            <a:r>
              <a:rPr lang="en-US" sz="2400" dirty="0">
                <a:latin typeface="Helvetica" pitchFamily="2" charset="0"/>
              </a:rPr>
              <a:t>0                 B = 3 </a:t>
            </a:r>
          </a:p>
        </p:txBody>
      </p:sp>
      <p:grpSp>
        <p:nvGrpSpPr>
          <p:cNvPr id="29" name="Group 28">
            <a:extLst>
              <a:ext uri="{FF2B5EF4-FFF2-40B4-BE49-F238E27FC236}">
                <a16:creationId xmlns:a16="http://schemas.microsoft.com/office/drawing/2014/main" id="{A22198C6-B3E8-3A48-B8AC-AAB0D924AC58}"/>
              </a:ext>
            </a:extLst>
          </p:cNvPr>
          <p:cNvGrpSpPr/>
          <p:nvPr/>
        </p:nvGrpSpPr>
        <p:grpSpPr>
          <a:xfrm>
            <a:off x="785618" y="1331684"/>
            <a:ext cx="9108002" cy="1055176"/>
            <a:chOff x="131850" y="1871390"/>
            <a:chExt cx="9108002" cy="1055176"/>
          </a:xfrm>
        </p:grpSpPr>
        <p:sp>
          <p:nvSpPr>
            <p:cNvPr id="5" name="Rounded Rectangle 4">
              <a:extLst>
                <a:ext uri="{FF2B5EF4-FFF2-40B4-BE49-F238E27FC236}">
                  <a16:creationId xmlns:a16="http://schemas.microsoft.com/office/drawing/2014/main" id="{4412612F-950B-DA41-8415-DC4C73F7912C}"/>
                </a:ext>
              </a:extLst>
            </p:cNvPr>
            <p:cNvSpPr/>
            <p:nvPr/>
          </p:nvSpPr>
          <p:spPr>
            <a:xfrm>
              <a:off x="4642714" y="1874198"/>
              <a:ext cx="917741" cy="54573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a:t>
              </a:r>
            </a:p>
          </p:txBody>
        </p:sp>
        <p:sp>
          <p:nvSpPr>
            <p:cNvPr id="6" name="Rounded Rectangle 5">
              <a:extLst>
                <a:ext uri="{FF2B5EF4-FFF2-40B4-BE49-F238E27FC236}">
                  <a16:creationId xmlns:a16="http://schemas.microsoft.com/office/drawing/2014/main" id="{4911758E-E61E-D345-B59B-04F859A05637}"/>
                </a:ext>
              </a:extLst>
            </p:cNvPr>
            <p:cNvSpPr/>
            <p:nvPr/>
          </p:nvSpPr>
          <p:spPr>
            <a:xfrm>
              <a:off x="5560455" y="1874198"/>
              <a:ext cx="1428751" cy="54573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a:t>
              </a:r>
            </a:p>
          </p:txBody>
        </p:sp>
        <p:sp>
          <p:nvSpPr>
            <p:cNvPr id="7" name="Rounded Rectangle 6">
              <a:extLst>
                <a:ext uri="{FF2B5EF4-FFF2-40B4-BE49-F238E27FC236}">
                  <a16:creationId xmlns:a16="http://schemas.microsoft.com/office/drawing/2014/main" id="{1EBDBFB5-B4A2-0943-972D-F2F8A0484035}"/>
                </a:ext>
              </a:extLst>
            </p:cNvPr>
            <p:cNvSpPr/>
            <p:nvPr/>
          </p:nvSpPr>
          <p:spPr>
            <a:xfrm>
              <a:off x="6989206" y="1871390"/>
              <a:ext cx="2000250" cy="54573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a:t>
              </a:r>
            </a:p>
          </p:txBody>
        </p:sp>
        <p:sp>
          <p:nvSpPr>
            <p:cNvPr id="8" name="Rectangle 7">
              <a:extLst>
                <a:ext uri="{FF2B5EF4-FFF2-40B4-BE49-F238E27FC236}">
                  <a16:creationId xmlns:a16="http://schemas.microsoft.com/office/drawing/2014/main" id="{C9711D0B-F58A-514B-A7B0-461CBEE1A580}"/>
                </a:ext>
              </a:extLst>
            </p:cNvPr>
            <p:cNvSpPr/>
            <p:nvPr/>
          </p:nvSpPr>
          <p:spPr>
            <a:xfrm>
              <a:off x="633728" y="1910870"/>
              <a:ext cx="2390399" cy="461665"/>
            </a:xfrm>
            <a:prstGeom prst="rect">
              <a:avLst/>
            </a:prstGeom>
          </p:spPr>
          <p:txBody>
            <a:bodyPr wrap="none">
              <a:spAutoFit/>
            </a:bodyPr>
            <a:lstStyle/>
            <a:p>
              <a:pPr algn="ctr"/>
              <a:r>
                <a:rPr lang="en-US" sz="2400" dirty="0">
                  <a:latin typeface="Helvetica" pitchFamily="2" charset="0"/>
                </a:rPr>
                <a:t>Current vector:  </a:t>
              </a:r>
            </a:p>
          </p:txBody>
        </p:sp>
        <p:sp>
          <p:nvSpPr>
            <p:cNvPr id="10" name="Rectangle 9">
              <a:extLst>
                <a:ext uri="{FF2B5EF4-FFF2-40B4-BE49-F238E27FC236}">
                  <a16:creationId xmlns:a16="http://schemas.microsoft.com/office/drawing/2014/main" id="{B3FEBD78-603F-634D-9CD1-BFC09152422D}"/>
                </a:ext>
              </a:extLst>
            </p:cNvPr>
            <p:cNvSpPr/>
            <p:nvPr/>
          </p:nvSpPr>
          <p:spPr>
            <a:xfrm>
              <a:off x="4545938" y="2464901"/>
              <a:ext cx="4693914" cy="461665"/>
            </a:xfrm>
            <a:prstGeom prst="rect">
              <a:avLst/>
            </a:prstGeom>
          </p:spPr>
          <p:txBody>
            <a:bodyPr wrap="none">
              <a:spAutoFit/>
            </a:bodyPr>
            <a:lstStyle/>
            <a:p>
              <a:r>
                <a:rPr lang="en-US" sz="2400" dirty="0">
                  <a:latin typeface="Helvetica" pitchFamily="2" charset="0"/>
                </a:rPr>
                <a:t>0        1               3                     6</a:t>
              </a:r>
            </a:p>
          </p:txBody>
        </p:sp>
        <p:sp>
          <p:nvSpPr>
            <p:cNvPr id="31" name="Rectangle 30">
              <a:extLst>
                <a:ext uri="{FF2B5EF4-FFF2-40B4-BE49-F238E27FC236}">
                  <a16:creationId xmlns:a16="http://schemas.microsoft.com/office/drawing/2014/main" id="{33EBE103-4CFA-7443-B1EA-4EFDFD87F51A}"/>
                </a:ext>
              </a:extLst>
            </p:cNvPr>
            <p:cNvSpPr/>
            <p:nvPr/>
          </p:nvSpPr>
          <p:spPr>
            <a:xfrm>
              <a:off x="131850" y="2304425"/>
              <a:ext cx="4038221" cy="461665"/>
            </a:xfrm>
            <a:prstGeom prst="rect">
              <a:avLst/>
            </a:prstGeom>
          </p:spPr>
          <p:txBody>
            <a:bodyPr wrap="none">
              <a:spAutoFit/>
            </a:bodyPr>
            <a:lstStyle/>
            <a:p>
              <a:r>
                <a:rPr lang="en-US" sz="2400" dirty="0">
                  <a:latin typeface="Helvetica" pitchFamily="2" charset="0"/>
                </a:rPr>
                <a:t>W</a:t>
              </a:r>
              <a:r>
                <a:rPr lang="en-US" sz="2400" baseline="-25000" dirty="0">
                  <a:latin typeface="Helvetica" pitchFamily="2" charset="0"/>
                </a:rPr>
                <a:t>A </a:t>
              </a:r>
              <a:r>
                <a:rPr lang="en-US" sz="2400" dirty="0">
                  <a:latin typeface="Helvetica" pitchFamily="2" charset="0"/>
                </a:rPr>
                <a:t>= 1     W</a:t>
              </a:r>
              <a:r>
                <a:rPr lang="en-US" sz="2400" baseline="-25000" dirty="0">
                  <a:latin typeface="Helvetica" pitchFamily="2" charset="0"/>
                </a:rPr>
                <a:t>B </a:t>
              </a:r>
              <a:r>
                <a:rPr lang="en-US" sz="2400" dirty="0">
                  <a:latin typeface="Helvetica" pitchFamily="2" charset="0"/>
                </a:rPr>
                <a:t>= 2    W</a:t>
              </a:r>
              <a:r>
                <a:rPr lang="en-US" sz="2400" baseline="-25000" dirty="0">
                  <a:latin typeface="Helvetica" pitchFamily="2" charset="0"/>
                </a:rPr>
                <a:t>C </a:t>
              </a:r>
              <a:r>
                <a:rPr lang="en-US" sz="2400" dirty="0">
                  <a:latin typeface="Helvetica" pitchFamily="2" charset="0"/>
                </a:rPr>
                <a:t>= 3    </a:t>
              </a:r>
            </a:p>
          </p:txBody>
        </p:sp>
      </p:grpSp>
      <p:sp>
        <p:nvSpPr>
          <p:cNvPr id="35" name="Rounded Rectangle 34">
            <a:extLst>
              <a:ext uri="{FF2B5EF4-FFF2-40B4-BE49-F238E27FC236}">
                <a16:creationId xmlns:a16="http://schemas.microsoft.com/office/drawing/2014/main" id="{7F170F44-7B1A-E74C-8881-C9B5FB1E81E5}"/>
              </a:ext>
            </a:extLst>
          </p:cNvPr>
          <p:cNvSpPr/>
          <p:nvPr/>
        </p:nvSpPr>
        <p:spPr>
          <a:xfrm>
            <a:off x="5296482" y="3782534"/>
            <a:ext cx="2136941" cy="54573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a:t>
            </a:r>
          </a:p>
        </p:txBody>
      </p:sp>
      <p:sp>
        <p:nvSpPr>
          <p:cNvPr id="40" name="Rounded Rectangle 39">
            <a:extLst>
              <a:ext uri="{FF2B5EF4-FFF2-40B4-BE49-F238E27FC236}">
                <a16:creationId xmlns:a16="http://schemas.microsoft.com/office/drawing/2014/main" id="{2678185C-9470-1F45-B86C-FD5F30D84E87}"/>
              </a:ext>
            </a:extLst>
          </p:cNvPr>
          <p:cNvSpPr/>
          <p:nvPr/>
        </p:nvSpPr>
        <p:spPr>
          <a:xfrm>
            <a:off x="7433423" y="3779725"/>
            <a:ext cx="1428751" cy="54573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a:t>
            </a:r>
          </a:p>
        </p:txBody>
      </p:sp>
      <p:sp>
        <p:nvSpPr>
          <p:cNvPr id="42" name="Rectangle 41">
            <a:extLst>
              <a:ext uri="{FF2B5EF4-FFF2-40B4-BE49-F238E27FC236}">
                <a16:creationId xmlns:a16="http://schemas.microsoft.com/office/drawing/2014/main" id="{F9848DFE-514D-5643-913F-79422614A0A3}"/>
              </a:ext>
            </a:extLst>
          </p:cNvPr>
          <p:cNvSpPr/>
          <p:nvPr/>
        </p:nvSpPr>
        <p:spPr>
          <a:xfrm>
            <a:off x="5199706" y="4373237"/>
            <a:ext cx="4673074" cy="461665"/>
          </a:xfrm>
          <a:prstGeom prst="rect">
            <a:avLst/>
          </a:prstGeom>
        </p:spPr>
        <p:txBody>
          <a:bodyPr wrap="none">
            <a:spAutoFit/>
          </a:bodyPr>
          <a:lstStyle/>
          <a:p>
            <a:r>
              <a:rPr lang="en-US" sz="2400" dirty="0">
                <a:latin typeface="Helvetica" pitchFamily="2" charset="0"/>
              </a:rPr>
              <a:t>0                      3        B +=W</a:t>
            </a:r>
            <a:r>
              <a:rPr lang="en-US" sz="2400" baseline="-25000" dirty="0">
                <a:latin typeface="Helvetica" pitchFamily="2" charset="0"/>
              </a:rPr>
              <a:t>B</a:t>
            </a:r>
            <a:r>
              <a:rPr lang="en-US" sz="2400" dirty="0">
                <a:latin typeface="Helvetica" pitchFamily="2" charset="0"/>
              </a:rPr>
              <a:t>=5</a:t>
            </a:r>
          </a:p>
        </p:txBody>
      </p:sp>
      <p:sp>
        <p:nvSpPr>
          <p:cNvPr id="43" name="Rounded Rectangle 42">
            <a:extLst>
              <a:ext uri="{FF2B5EF4-FFF2-40B4-BE49-F238E27FC236}">
                <a16:creationId xmlns:a16="http://schemas.microsoft.com/office/drawing/2014/main" id="{627DFD9F-3029-9C47-8871-8482E1A03988}"/>
              </a:ext>
            </a:extLst>
          </p:cNvPr>
          <p:cNvSpPr/>
          <p:nvPr/>
        </p:nvSpPr>
        <p:spPr>
          <a:xfrm>
            <a:off x="5296482" y="4913419"/>
            <a:ext cx="2136941" cy="54573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a:t>
            </a:r>
          </a:p>
        </p:txBody>
      </p:sp>
      <p:sp>
        <p:nvSpPr>
          <p:cNvPr id="44" name="Rounded Rectangle 43">
            <a:extLst>
              <a:ext uri="{FF2B5EF4-FFF2-40B4-BE49-F238E27FC236}">
                <a16:creationId xmlns:a16="http://schemas.microsoft.com/office/drawing/2014/main" id="{17096B32-1DEF-074E-91D4-25EC5419D33A}"/>
              </a:ext>
            </a:extLst>
          </p:cNvPr>
          <p:cNvSpPr/>
          <p:nvPr/>
        </p:nvSpPr>
        <p:spPr>
          <a:xfrm>
            <a:off x="7433423" y="4910610"/>
            <a:ext cx="1428751" cy="54573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a:t>
            </a:r>
          </a:p>
        </p:txBody>
      </p:sp>
      <p:sp>
        <p:nvSpPr>
          <p:cNvPr id="45" name="Rounded Rectangle 44">
            <a:extLst>
              <a:ext uri="{FF2B5EF4-FFF2-40B4-BE49-F238E27FC236}">
                <a16:creationId xmlns:a16="http://schemas.microsoft.com/office/drawing/2014/main" id="{D8B17EF5-63E2-A34B-8701-A65B231B2FAA}"/>
              </a:ext>
            </a:extLst>
          </p:cNvPr>
          <p:cNvSpPr/>
          <p:nvPr/>
        </p:nvSpPr>
        <p:spPr>
          <a:xfrm>
            <a:off x="8862174" y="4910611"/>
            <a:ext cx="781050" cy="54573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a:t>
            </a:r>
          </a:p>
        </p:txBody>
      </p:sp>
      <p:sp>
        <p:nvSpPr>
          <p:cNvPr id="46" name="Rectangle 45">
            <a:extLst>
              <a:ext uri="{FF2B5EF4-FFF2-40B4-BE49-F238E27FC236}">
                <a16:creationId xmlns:a16="http://schemas.microsoft.com/office/drawing/2014/main" id="{B1E529D7-846D-4F4E-935D-7C281A683405}"/>
              </a:ext>
            </a:extLst>
          </p:cNvPr>
          <p:cNvSpPr/>
          <p:nvPr/>
        </p:nvSpPr>
        <p:spPr>
          <a:xfrm>
            <a:off x="5199706" y="5504122"/>
            <a:ext cx="5875326" cy="461665"/>
          </a:xfrm>
          <a:prstGeom prst="rect">
            <a:avLst/>
          </a:prstGeom>
        </p:spPr>
        <p:txBody>
          <a:bodyPr wrap="none">
            <a:spAutoFit/>
          </a:bodyPr>
          <a:lstStyle/>
          <a:p>
            <a:r>
              <a:rPr lang="en-US" sz="2400" dirty="0">
                <a:latin typeface="Helvetica" pitchFamily="2" charset="0"/>
              </a:rPr>
              <a:t>0                      3               5       B+=W</a:t>
            </a:r>
            <a:r>
              <a:rPr lang="en-US" sz="2400" baseline="-25000" dirty="0">
                <a:latin typeface="Helvetica" pitchFamily="2" charset="0"/>
              </a:rPr>
              <a:t>C</a:t>
            </a:r>
            <a:r>
              <a:rPr lang="en-US" sz="2400" dirty="0">
                <a:latin typeface="Helvetica" pitchFamily="2" charset="0"/>
              </a:rPr>
              <a:t>=6</a:t>
            </a:r>
          </a:p>
        </p:txBody>
      </p:sp>
      <p:cxnSp>
        <p:nvCxnSpPr>
          <p:cNvPr id="13" name="Straight Connector 12">
            <a:extLst>
              <a:ext uri="{FF2B5EF4-FFF2-40B4-BE49-F238E27FC236}">
                <a16:creationId xmlns:a16="http://schemas.microsoft.com/office/drawing/2014/main" id="{6EBFAEC7-0E62-6E47-A76E-23FEAFC68B93}"/>
              </a:ext>
            </a:extLst>
          </p:cNvPr>
          <p:cNvCxnSpPr>
            <a:cxnSpLocks/>
          </p:cNvCxnSpPr>
          <p:nvPr/>
        </p:nvCxnSpPr>
        <p:spPr>
          <a:xfrm>
            <a:off x="785618" y="2512134"/>
            <a:ext cx="10163250" cy="18772"/>
          </a:xfrm>
          <a:prstGeom prst="line">
            <a:avLst/>
          </a:prstGeom>
          <a:ln w="50800" cap="sq" cmpd="sng">
            <a:solidFill>
              <a:schemeClr val="tx1"/>
            </a:solidFill>
            <a:prstDash val="solid"/>
            <a:round/>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79CA87B8-A875-4040-95AE-1CDC922EF600}"/>
              </a:ext>
            </a:extLst>
          </p:cNvPr>
          <p:cNvSpPr/>
          <p:nvPr/>
        </p:nvSpPr>
        <p:spPr>
          <a:xfrm>
            <a:off x="1358443" y="3518017"/>
            <a:ext cx="2425665" cy="461665"/>
          </a:xfrm>
          <a:prstGeom prst="rect">
            <a:avLst/>
          </a:prstGeom>
        </p:spPr>
        <p:txBody>
          <a:bodyPr wrap="none">
            <a:spAutoFit/>
          </a:bodyPr>
          <a:lstStyle/>
          <a:p>
            <a:pPr algn="ctr"/>
            <a:r>
              <a:rPr lang="en-US" sz="2400" dirty="0">
                <a:latin typeface="Helvetica" pitchFamily="2" charset="0"/>
              </a:rPr>
              <a:t>Desired vector:  </a:t>
            </a:r>
          </a:p>
        </p:txBody>
      </p:sp>
      <p:sp>
        <p:nvSpPr>
          <p:cNvPr id="54" name="Rectangle 53">
            <a:extLst>
              <a:ext uri="{FF2B5EF4-FFF2-40B4-BE49-F238E27FC236}">
                <a16:creationId xmlns:a16="http://schemas.microsoft.com/office/drawing/2014/main" id="{F03B48D0-9E81-D440-9496-49EEA5AFA879}"/>
              </a:ext>
            </a:extLst>
          </p:cNvPr>
          <p:cNvSpPr/>
          <p:nvPr/>
        </p:nvSpPr>
        <p:spPr>
          <a:xfrm>
            <a:off x="874198" y="3911572"/>
            <a:ext cx="4038221" cy="461665"/>
          </a:xfrm>
          <a:prstGeom prst="rect">
            <a:avLst/>
          </a:prstGeom>
        </p:spPr>
        <p:txBody>
          <a:bodyPr wrap="none">
            <a:spAutoFit/>
          </a:bodyPr>
          <a:lstStyle/>
          <a:p>
            <a:r>
              <a:rPr lang="en-US" sz="2400" dirty="0">
                <a:latin typeface="Helvetica" pitchFamily="2" charset="0"/>
              </a:rPr>
              <a:t>W</a:t>
            </a:r>
            <a:r>
              <a:rPr lang="en-US" sz="2400" baseline="-25000" dirty="0">
                <a:latin typeface="Helvetica" pitchFamily="2" charset="0"/>
              </a:rPr>
              <a:t>A </a:t>
            </a:r>
            <a:r>
              <a:rPr lang="en-US" sz="2400" dirty="0">
                <a:latin typeface="Helvetica" pitchFamily="2" charset="0"/>
              </a:rPr>
              <a:t>= </a:t>
            </a:r>
            <a:r>
              <a:rPr lang="en-US" sz="2400" b="1" i="1" dirty="0">
                <a:solidFill>
                  <a:schemeClr val="accent1"/>
                </a:solidFill>
                <a:latin typeface="Helvetica" pitchFamily="2" charset="0"/>
              </a:rPr>
              <a:t>3</a:t>
            </a:r>
            <a:r>
              <a:rPr lang="en-US" sz="2400" dirty="0">
                <a:latin typeface="Helvetica" pitchFamily="2" charset="0"/>
              </a:rPr>
              <a:t>     W</a:t>
            </a:r>
            <a:r>
              <a:rPr lang="en-US" sz="2400" baseline="-25000" dirty="0">
                <a:latin typeface="Helvetica" pitchFamily="2" charset="0"/>
              </a:rPr>
              <a:t>B </a:t>
            </a:r>
            <a:r>
              <a:rPr lang="en-US" sz="2400" dirty="0">
                <a:latin typeface="Helvetica" pitchFamily="2" charset="0"/>
              </a:rPr>
              <a:t>= 2    W</a:t>
            </a:r>
            <a:r>
              <a:rPr lang="en-US" sz="2400" baseline="-25000" dirty="0">
                <a:latin typeface="Helvetica" pitchFamily="2" charset="0"/>
              </a:rPr>
              <a:t>C </a:t>
            </a:r>
            <a:r>
              <a:rPr lang="en-US" sz="2400" dirty="0">
                <a:latin typeface="Helvetica" pitchFamily="2" charset="0"/>
              </a:rPr>
              <a:t>= </a:t>
            </a:r>
            <a:r>
              <a:rPr lang="en-US" sz="2400" b="1" i="1" dirty="0">
                <a:solidFill>
                  <a:schemeClr val="accent1"/>
                </a:solidFill>
                <a:latin typeface="Helvetica" pitchFamily="2" charset="0"/>
              </a:rPr>
              <a:t>1</a:t>
            </a:r>
            <a:r>
              <a:rPr lang="en-US" sz="2400" dirty="0">
                <a:latin typeface="Helvetica" pitchFamily="2" charset="0"/>
              </a:rPr>
              <a:t>    </a:t>
            </a:r>
          </a:p>
        </p:txBody>
      </p:sp>
      <p:sp>
        <p:nvSpPr>
          <p:cNvPr id="72" name="TextBox 71">
            <a:extLst>
              <a:ext uri="{FF2B5EF4-FFF2-40B4-BE49-F238E27FC236}">
                <a16:creationId xmlns:a16="http://schemas.microsoft.com/office/drawing/2014/main" id="{9369F895-22C5-524E-8647-4B5D19572849}"/>
              </a:ext>
            </a:extLst>
          </p:cNvPr>
          <p:cNvSpPr txBox="1"/>
          <p:nvPr/>
        </p:nvSpPr>
        <p:spPr>
          <a:xfrm>
            <a:off x="2961522" y="6010757"/>
            <a:ext cx="5164106" cy="523220"/>
          </a:xfrm>
          <a:prstGeom prst="rect">
            <a:avLst/>
          </a:prstGeom>
          <a:noFill/>
        </p:spPr>
        <p:txBody>
          <a:bodyPr wrap="none" rtlCol="0">
            <a:spAutoFit/>
          </a:bodyPr>
          <a:lstStyle/>
          <a:p>
            <a:pPr algn="ctr"/>
            <a:r>
              <a:rPr lang="en-US" sz="2800" dirty="0"/>
              <a:t>Implementable in P4 and fast O(1)</a:t>
            </a:r>
          </a:p>
        </p:txBody>
      </p:sp>
      <p:sp>
        <p:nvSpPr>
          <p:cNvPr id="73" name="Slide Number Placeholder 72">
            <a:extLst>
              <a:ext uri="{FF2B5EF4-FFF2-40B4-BE49-F238E27FC236}">
                <a16:creationId xmlns:a16="http://schemas.microsoft.com/office/drawing/2014/main" id="{0C0EF197-39FC-DA4A-BFF3-F716E835C233}"/>
              </a:ext>
            </a:extLst>
          </p:cNvPr>
          <p:cNvSpPr>
            <a:spLocks noGrp="1"/>
          </p:cNvSpPr>
          <p:nvPr>
            <p:ph type="sldNum" sz="quarter" idx="12"/>
          </p:nvPr>
        </p:nvSpPr>
        <p:spPr/>
        <p:txBody>
          <a:bodyPr/>
          <a:lstStyle/>
          <a:p>
            <a:fld id="{926CDB58-585B-A242-B264-C36E4D70C38E}" type="slidenum">
              <a:rPr lang="en-US" smtClean="0"/>
              <a:pPr/>
              <a:t>26</a:t>
            </a:fld>
            <a:endParaRPr lang="en-US" dirty="0"/>
          </a:p>
        </p:txBody>
      </p:sp>
    </p:spTree>
    <p:extLst>
      <p:ext uri="{BB962C8B-B14F-4D97-AF65-F5344CB8AC3E}">
        <p14:creationId xmlns:p14="http://schemas.microsoft.com/office/powerpoint/2010/main" val="196615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p:bldP spid="35" grpId="0" animBg="1"/>
      <p:bldP spid="40" grpId="0" animBg="1"/>
      <p:bldP spid="42" grpId="0"/>
      <p:bldP spid="43" grpId="0" animBg="1"/>
      <p:bldP spid="44" grpId="0" animBg="1"/>
      <p:bldP spid="45" grpId="0" animBg="1"/>
      <p:bldP spid="46" grpId="0"/>
      <p:bldP spid="72"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0F98D-8C58-EE4B-A1D7-F033D7F2C787}"/>
              </a:ext>
            </a:extLst>
          </p:cNvPr>
          <p:cNvSpPr>
            <a:spLocks noGrp="1"/>
          </p:cNvSpPr>
          <p:nvPr>
            <p:ph type="title"/>
          </p:nvPr>
        </p:nvSpPr>
        <p:spPr>
          <a:xfrm>
            <a:off x="838200" y="365125"/>
            <a:ext cx="10515600" cy="780281"/>
          </a:xfrm>
        </p:spPr>
        <p:txBody>
          <a:bodyPr>
            <a:normAutofit/>
          </a:bodyPr>
          <a:lstStyle/>
          <a:p>
            <a:r>
              <a:rPr lang="en-US" dirty="0"/>
              <a:t>Goal: Weighted traffic splitting</a:t>
            </a:r>
          </a:p>
        </p:txBody>
      </p:sp>
      <p:sp>
        <p:nvSpPr>
          <p:cNvPr id="39" name="Slide Number Placeholder 38">
            <a:extLst>
              <a:ext uri="{FF2B5EF4-FFF2-40B4-BE49-F238E27FC236}">
                <a16:creationId xmlns:a16="http://schemas.microsoft.com/office/drawing/2014/main" id="{7784D733-0D75-504F-A8F8-4DA872482227}"/>
              </a:ext>
            </a:extLst>
          </p:cNvPr>
          <p:cNvSpPr>
            <a:spLocks noGrp="1"/>
          </p:cNvSpPr>
          <p:nvPr>
            <p:ph type="sldNum" sz="quarter" idx="12"/>
          </p:nvPr>
        </p:nvSpPr>
        <p:spPr>
          <a:xfrm>
            <a:off x="8522231" y="5783145"/>
            <a:ext cx="2743200" cy="365125"/>
          </a:xfrm>
        </p:spPr>
        <p:txBody>
          <a:bodyPr/>
          <a:lstStyle/>
          <a:p>
            <a:fld id="{926CDB58-585B-A242-B264-C36E4D70C38E}" type="slidenum">
              <a:rPr lang="en-US" smtClean="0"/>
              <a:pPr/>
              <a:t>27</a:t>
            </a:fld>
            <a:endParaRPr lang="en-US" dirty="0"/>
          </a:p>
        </p:txBody>
      </p:sp>
      <p:sp>
        <p:nvSpPr>
          <p:cNvPr id="16" name="TextBox 15">
            <a:extLst>
              <a:ext uri="{FF2B5EF4-FFF2-40B4-BE49-F238E27FC236}">
                <a16:creationId xmlns:a16="http://schemas.microsoft.com/office/drawing/2014/main" id="{9DAFD115-3C14-FD4C-A797-F4AE8CDDE118}"/>
              </a:ext>
            </a:extLst>
          </p:cNvPr>
          <p:cNvSpPr txBox="1"/>
          <p:nvPr/>
        </p:nvSpPr>
        <p:spPr>
          <a:xfrm>
            <a:off x="1089234" y="3198498"/>
            <a:ext cx="3881127" cy="523220"/>
          </a:xfrm>
          <a:prstGeom prst="rect">
            <a:avLst/>
          </a:prstGeom>
        </p:spPr>
        <p:txBody>
          <a:bodyPr wrap="none">
            <a:spAutoFit/>
          </a:bodyPr>
          <a:lstStyle>
            <a:defPPr>
              <a:defRPr lang="en-US"/>
            </a:defPPr>
            <a:lvl1pPr>
              <a:defRPr sz="3200"/>
            </a:lvl1pPr>
          </a:lstStyle>
          <a:p>
            <a:r>
              <a:rPr lang="en-US" sz="2800" dirty="0"/>
              <a:t>1. Split based on weights </a:t>
            </a:r>
          </a:p>
        </p:txBody>
      </p:sp>
      <p:grpSp>
        <p:nvGrpSpPr>
          <p:cNvPr id="68" name="Group 67">
            <a:extLst>
              <a:ext uri="{FF2B5EF4-FFF2-40B4-BE49-F238E27FC236}">
                <a16:creationId xmlns:a16="http://schemas.microsoft.com/office/drawing/2014/main" id="{9EDDD54C-D236-3F46-8251-737821F54283}"/>
              </a:ext>
            </a:extLst>
          </p:cNvPr>
          <p:cNvGrpSpPr/>
          <p:nvPr/>
        </p:nvGrpSpPr>
        <p:grpSpPr>
          <a:xfrm>
            <a:off x="7099313" y="2623874"/>
            <a:ext cx="3231270" cy="1501915"/>
            <a:chOff x="1955092" y="3196368"/>
            <a:chExt cx="3231270" cy="1501915"/>
          </a:xfrm>
        </p:grpSpPr>
        <p:sp>
          <p:nvSpPr>
            <p:cNvPr id="18" name="Rounded Rectangle 17">
              <a:extLst>
                <a:ext uri="{FF2B5EF4-FFF2-40B4-BE49-F238E27FC236}">
                  <a16:creationId xmlns:a16="http://schemas.microsoft.com/office/drawing/2014/main" id="{8023E743-3BFD-FC49-90E4-BE5CBB26EB85}"/>
                </a:ext>
              </a:extLst>
            </p:cNvPr>
            <p:cNvSpPr/>
            <p:nvPr/>
          </p:nvSpPr>
          <p:spPr>
            <a:xfrm>
              <a:off x="2519915" y="3666062"/>
              <a:ext cx="1625633" cy="852775"/>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Data structure</a:t>
              </a:r>
            </a:p>
          </p:txBody>
        </p:sp>
        <p:cxnSp>
          <p:nvCxnSpPr>
            <p:cNvPr id="21" name="Straight Arrow Connector 20">
              <a:extLst>
                <a:ext uri="{FF2B5EF4-FFF2-40B4-BE49-F238E27FC236}">
                  <a16:creationId xmlns:a16="http://schemas.microsoft.com/office/drawing/2014/main" id="{97A8D75F-89FC-5B4D-8E80-8678373D519A}"/>
                </a:ext>
              </a:extLst>
            </p:cNvPr>
            <p:cNvCxnSpPr>
              <a:cxnSpLocks/>
              <a:endCxn id="18" idx="1"/>
            </p:cNvCxnSpPr>
            <p:nvPr/>
          </p:nvCxnSpPr>
          <p:spPr>
            <a:xfrm>
              <a:off x="1955092" y="4092450"/>
              <a:ext cx="564823" cy="0"/>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B137D25-7BE2-4E46-BE95-9A3D6BA04587}"/>
                </a:ext>
              </a:extLst>
            </p:cNvPr>
            <p:cNvCxnSpPr>
              <a:cxnSpLocks/>
              <a:stCxn id="18" idx="3"/>
            </p:cNvCxnSpPr>
            <p:nvPr/>
          </p:nvCxnSpPr>
          <p:spPr>
            <a:xfrm flipV="1">
              <a:off x="4145548" y="3508222"/>
              <a:ext cx="1040814" cy="5842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788A1A8-A2A6-C34C-80A2-3A191627C45B}"/>
                </a:ext>
              </a:extLst>
            </p:cNvPr>
            <p:cNvCxnSpPr>
              <a:cxnSpLocks/>
              <a:stCxn id="18" idx="3"/>
            </p:cNvCxnSpPr>
            <p:nvPr/>
          </p:nvCxnSpPr>
          <p:spPr>
            <a:xfrm>
              <a:off x="4145548" y="4092450"/>
              <a:ext cx="1026527" cy="6058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787FB132-AE47-B842-9690-6E467A0882B4}"/>
                </a:ext>
              </a:extLst>
            </p:cNvPr>
            <p:cNvSpPr txBox="1"/>
            <p:nvPr/>
          </p:nvSpPr>
          <p:spPr>
            <a:xfrm>
              <a:off x="2036590" y="3196368"/>
              <a:ext cx="2693376" cy="461665"/>
            </a:xfrm>
            <a:prstGeom prst="rect">
              <a:avLst/>
            </a:prstGeom>
          </p:spPr>
          <p:txBody>
            <a:bodyPr wrap="square">
              <a:spAutoFit/>
            </a:bodyPr>
            <a:lstStyle>
              <a:defPPr>
                <a:defRPr lang="en-US"/>
              </a:defPPr>
              <a:lvl1pPr>
                <a:defRPr sz="3200"/>
              </a:lvl1pPr>
            </a:lstStyle>
            <a:p>
              <a:pPr algn="ctr"/>
              <a:r>
                <a:rPr lang="en-US" sz="2400" dirty="0"/>
                <a:t>Weights</a:t>
              </a:r>
              <a:r>
                <a:rPr lang="en-US" sz="2400" baseline="-25000" dirty="0"/>
                <a:t> </a:t>
              </a:r>
              <a:r>
                <a:rPr lang="en-US" sz="2400" dirty="0"/>
                <a:t>(2:2)</a:t>
              </a:r>
            </a:p>
          </p:txBody>
        </p:sp>
      </p:grpSp>
      <p:sp>
        <p:nvSpPr>
          <p:cNvPr id="107" name="TextBox 106">
            <a:extLst>
              <a:ext uri="{FF2B5EF4-FFF2-40B4-BE49-F238E27FC236}">
                <a16:creationId xmlns:a16="http://schemas.microsoft.com/office/drawing/2014/main" id="{C42C2CBF-9C75-F040-B41D-18509D207C6E}"/>
              </a:ext>
            </a:extLst>
          </p:cNvPr>
          <p:cNvSpPr txBox="1"/>
          <p:nvPr/>
        </p:nvSpPr>
        <p:spPr>
          <a:xfrm>
            <a:off x="10035750" y="2987702"/>
            <a:ext cx="950773" cy="430887"/>
          </a:xfrm>
          <a:prstGeom prst="rect">
            <a:avLst/>
          </a:prstGeom>
          <a:noFill/>
        </p:spPr>
        <p:txBody>
          <a:bodyPr wrap="none" rtlCol="0">
            <a:spAutoFit/>
          </a:bodyPr>
          <a:lstStyle/>
          <a:p>
            <a:r>
              <a:rPr lang="en-US" sz="2200" b="1" dirty="0">
                <a:solidFill>
                  <a:schemeClr val="accent6"/>
                </a:solidFill>
              </a:rPr>
              <a:t>Path A</a:t>
            </a:r>
          </a:p>
        </p:txBody>
      </p:sp>
      <p:sp>
        <p:nvSpPr>
          <p:cNvPr id="108" name="TextBox 107">
            <a:extLst>
              <a:ext uri="{FF2B5EF4-FFF2-40B4-BE49-F238E27FC236}">
                <a16:creationId xmlns:a16="http://schemas.microsoft.com/office/drawing/2014/main" id="{2FB49219-E686-AA4F-AA7E-FC0998B5F630}"/>
              </a:ext>
            </a:extLst>
          </p:cNvPr>
          <p:cNvSpPr txBox="1"/>
          <p:nvPr/>
        </p:nvSpPr>
        <p:spPr>
          <a:xfrm>
            <a:off x="10042163" y="3647736"/>
            <a:ext cx="937949" cy="430887"/>
          </a:xfrm>
          <a:prstGeom prst="rect">
            <a:avLst/>
          </a:prstGeom>
          <a:noFill/>
        </p:spPr>
        <p:txBody>
          <a:bodyPr wrap="none" rtlCol="0">
            <a:spAutoFit/>
          </a:bodyPr>
          <a:lstStyle/>
          <a:p>
            <a:r>
              <a:rPr lang="en-US" sz="2200" b="1" dirty="0">
                <a:solidFill>
                  <a:schemeClr val="accent6"/>
                </a:solidFill>
              </a:rPr>
              <a:t>Path B</a:t>
            </a:r>
          </a:p>
        </p:txBody>
      </p:sp>
      <p:grpSp>
        <p:nvGrpSpPr>
          <p:cNvPr id="3" name="Group 2">
            <a:extLst>
              <a:ext uri="{FF2B5EF4-FFF2-40B4-BE49-F238E27FC236}">
                <a16:creationId xmlns:a16="http://schemas.microsoft.com/office/drawing/2014/main" id="{F6C11969-8638-C34F-98EC-CF1BB40D8A32}"/>
              </a:ext>
            </a:extLst>
          </p:cNvPr>
          <p:cNvGrpSpPr/>
          <p:nvPr/>
        </p:nvGrpSpPr>
        <p:grpSpPr>
          <a:xfrm>
            <a:off x="1028678" y="4588734"/>
            <a:ext cx="9951434" cy="2197296"/>
            <a:chOff x="1118839" y="3874290"/>
            <a:chExt cx="9951434" cy="2197296"/>
          </a:xfrm>
        </p:grpSpPr>
        <p:sp>
          <p:nvSpPr>
            <p:cNvPr id="86" name="Rounded Rectangle 85">
              <a:extLst>
                <a:ext uri="{FF2B5EF4-FFF2-40B4-BE49-F238E27FC236}">
                  <a16:creationId xmlns:a16="http://schemas.microsoft.com/office/drawing/2014/main" id="{F361F6DD-5ECA-8442-805E-51C7EF91873B}"/>
                </a:ext>
              </a:extLst>
            </p:cNvPr>
            <p:cNvSpPr/>
            <p:nvPr/>
          </p:nvSpPr>
          <p:spPr>
            <a:xfrm>
              <a:off x="7686509" y="4744304"/>
              <a:ext cx="1625633" cy="852775"/>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bg1"/>
                  </a:solidFill>
                </a:rPr>
                <a:t>Data structure</a:t>
              </a:r>
            </a:p>
          </p:txBody>
        </p:sp>
        <p:cxnSp>
          <p:nvCxnSpPr>
            <p:cNvPr id="87" name="Straight Arrow Connector 86">
              <a:extLst>
                <a:ext uri="{FF2B5EF4-FFF2-40B4-BE49-F238E27FC236}">
                  <a16:creationId xmlns:a16="http://schemas.microsoft.com/office/drawing/2014/main" id="{6922D3BE-7FBF-4340-A148-5B7249C3B6E2}"/>
                </a:ext>
              </a:extLst>
            </p:cNvPr>
            <p:cNvCxnSpPr>
              <a:cxnSpLocks/>
              <a:endCxn id="86" idx="1"/>
            </p:cNvCxnSpPr>
            <p:nvPr/>
          </p:nvCxnSpPr>
          <p:spPr>
            <a:xfrm>
              <a:off x="6092764" y="5170692"/>
              <a:ext cx="159374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E16C51E-8923-364A-866B-03FC31C998C3}"/>
                </a:ext>
              </a:extLst>
            </p:cNvPr>
            <p:cNvCxnSpPr>
              <a:cxnSpLocks/>
              <a:stCxn id="86" idx="3"/>
            </p:cNvCxnSpPr>
            <p:nvPr/>
          </p:nvCxnSpPr>
          <p:spPr>
            <a:xfrm flipV="1">
              <a:off x="9312142" y="4480122"/>
              <a:ext cx="1026527" cy="6905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115AFBC-3B3B-4446-BDA2-A20A830E5C3E}"/>
                </a:ext>
              </a:extLst>
            </p:cNvPr>
            <p:cNvCxnSpPr>
              <a:cxnSpLocks/>
              <a:stCxn id="86" idx="3"/>
            </p:cNvCxnSpPr>
            <p:nvPr/>
          </p:nvCxnSpPr>
          <p:spPr>
            <a:xfrm>
              <a:off x="9312142" y="5170692"/>
              <a:ext cx="1026527" cy="6058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Rounded Rectangle 89">
              <a:extLst>
                <a:ext uri="{FF2B5EF4-FFF2-40B4-BE49-F238E27FC236}">
                  <a16:creationId xmlns:a16="http://schemas.microsoft.com/office/drawing/2014/main" id="{4B926CA8-5F16-4D49-9CDD-79A2DFCBB9CC}"/>
                </a:ext>
              </a:extLst>
            </p:cNvPr>
            <p:cNvSpPr/>
            <p:nvPr/>
          </p:nvSpPr>
          <p:spPr>
            <a:xfrm>
              <a:off x="6092764" y="5299371"/>
              <a:ext cx="303006" cy="265458"/>
            </a:xfrm>
            <a:prstGeom prst="roundRect">
              <a:avLst/>
            </a:prstGeom>
            <a:solidFill>
              <a:schemeClr val="accent4"/>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90">
              <a:extLst>
                <a:ext uri="{FF2B5EF4-FFF2-40B4-BE49-F238E27FC236}">
                  <a16:creationId xmlns:a16="http://schemas.microsoft.com/office/drawing/2014/main" id="{CAA14789-DBB3-3440-87A1-48499AB84907}"/>
                </a:ext>
              </a:extLst>
            </p:cNvPr>
            <p:cNvSpPr/>
            <p:nvPr/>
          </p:nvSpPr>
          <p:spPr>
            <a:xfrm>
              <a:off x="6851898" y="5299371"/>
              <a:ext cx="303006" cy="265458"/>
            </a:xfrm>
            <a:prstGeom prst="roundRect">
              <a:avLst/>
            </a:prstGeom>
            <a:solidFill>
              <a:schemeClr val="accent4"/>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91">
              <a:extLst>
                <a:ext uri="{FF2B5EF4-FFF2-40B4-BE49-F238E27FC236}">
                  <a16:creationId xmlns:a16="http://schemas.microsoft.com/office/drawing/2014/main" id="{E1B070C4-4629-3643-9E5C-EF37637254FD}"/>
                </a:ext>
              </a:extLst>
            </p:cNvPr>
            <p:cNvSpPr/>
            <p:nvPr/>
          </p:nvSpPr>
          <p:spPr>
            <a:xfrm>
              <a:off x="6472692" y="5302769"/>
              <a:ext cx="303006" cy="265458"/>
            </a:xfrm>
            <a:prstGeom prst="roundRect">
              <a:avLst/>
            </a:prstGeom>
            <a:solidFill>
              <a:schemeClr val="accent4"/>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a:extLst>
                <a:ext uri="{FF2B5EF4-FFF2-40B4-BE49-F238E27FC236}">
                  <a16:creationId xmlns:a16="http://schemas.microsoft.com/office/drawing/2014/main" id="{32BC40AB-FE19-214B-B5C6-62FED1D1467A}"/>
                </a:ext>
              </a:extLst>
            </p:cNvPr>
            <p:cNvSpPr/>
            <p:nvPr/>
          </p:nvSpPr>
          <p:spPr>
            <a:xfrm>
              <a:off x="7231104" y="5299371"/>
              <a:ext cx="303006" cy="265458"/>
            </a:xfrm>
            <a:prstGeom prst="roundRect">
              <a:avLst/>
            </a:prstGeom>
            <a:solidFill>
              <a:schemeClr val="accent4"/>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 name="Group 93">
              <a:extLst>
                <a:ext uri="{FF2B5EF4-FFF2-40B4-BE49-F238E27FC236}">
                  <a16:creationId xmlns:a16="http://schemas.microsoft.com/office/drawing/2014/main" id="{3587EC40-BE44-CA46-B66E-5E13C9785088}"/>
                </a:ext>
              </a:extLst>
            </p:cNvPr>
            <p:cNvGrpSpPr/>
            <p:nvPr/>
          </p:nvGrpSpPr>
          <p:grpSpPr>
            <a:xfrm rot="1725319">
              <a:off x="9336451" y="5522310"/>
              <a:ext cx="682934" cy="268856"/>
              <a:chOff x="3799318" y="3390201"/>
              <a:chExt cx="682934" cy="268856"/>
            </a:xfrm>
          </p:grpSpPr>
          <p:sp>
            <p:nvSpPr>
              <p:cNvPr id="97" name="Rounded Rectangle 96">
                <a:extLst>
                  <a:ext uri="{FF2B5EF4-FFF2-40B4-BE49-F238E27FC236}">
                    <a16:creationId xmlns:a16="http://schemas.microsoft.com/office/drawing/2014/main" id="{07CAC62C-A8A4-F845-90F3-8AB0D9183A0F}"/>
                  </a:ext>
                </a:extLst>
              </p:cNvPr>
              <p:cNvSpPr/>
              <p:nvPr/>
            </p:nvSpPr>
            <p:spPr>
              <a:xfrm>
                <a:off x="3799318" y="3390201"/>
                <a:ext cx="303006" cy="265458"/>
              </a:xfrm>
              <a:prstGeom prst="roundRect">
                <a:avLst/>
              </a:prstGeom>
              <a:solidFill>
                <a:schemeClr val="accent4"/>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Rounded Rectangle 98">
                <a:extLst>
                  <a:ext uri="{FF2B5EF4-FFF2-40B4-BE49-F238E27FC236}">
                    <a16:creationId xmlns:a16="http://schemas.microsoft.com/office/drawing/2014/main" id="{269DF233-009A-3849-9235-F00E43A32D9B}"/>
                  </a:ext>
                </a:extLst>
              </p:cNvPr>
              <p:cNvSpPr/>
              <p:nvPr/>
            </p:nvSpPr>
            <p:spPr>
              <a:xfrm>
                <a:off x="4179246" y="3393599"/>
                <a:ext cx="303006" cy="265458"/>
              </a:xfrm>
              <a:prstGeom prst="roundRect">
                <a:avLst/>
              </a:prstGeom>
              <a:solidFill>
                <a:schemeClr val="accent4"/>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TextBox 95">
              <a:extLst>
                <a:ext uri="{FF2B5EF4-FFF2-40B4-BE49-F238E27FC236}">
                  <a16:creationId xmlns:a16="http://schemas.microsoft.com/office/drawing/2014/main" id="{97AE7AE2-D9D0-D64D-8A9C-1CB28C084870}"/>
                </a:ext>
              </a:extLst>
            </p:cNvPr>
            <p:cNvSpPr txBox="1"/>
            <p:nvPr/>
          </p:nvSpPr>
          <p:spPr>
            <a:xfrm>
              <a:off x="7121686" y="3874290"/>
              <a:ext cx="2693376" cy="830997"/>
            </a:xfrm>
            <a:prstGeom prst="rect">
              <a:avLst/>
            </a:prstGeom>
          </p:spPr>
          <p:txBody>
            <a:bodyPr wrap="square">
              <a:spAutoFit/>
            </a:bodyPr>
            <a:lstStyle>
              <a:defPPr>
                <a:defRPr lang="en-US"/>
              </a:defPPr>
              <a:lvl1pPr>
                <a:defRPr sz="3200"/>
              </a:lvl1pPr>
            </a:lstStyle>
            <a:p>
              <a:pPr algn="ctr"/>
              <a:r>
                <a:rPr lang="en-US" sz="2400" dirty="0"/>
                <a:t>Weights at time t</a:t>
              </a:r>
              <a:r>
                <a:rPr lang="en-US" sz="2400" baseline="-25000" dirty="0"/>
                <a:t>2</a:t>
              </a:r>
            </a:p>
            <a:p>
              <a:pPr algn="ctr"/>
              <a:r>
                <a:rPr lang="en-US" sz="2400" strike="sngStrike" dirty="0">
                  <a:solidFill>
                    <a:schemeClr val="accent2"/>
                  </a:solidFill>
                </a:rPr>
                <a:t>2: 2</a:t>
              </a:r>
              <a:r>
                <a:rPr lang="en-US" sz="2400" dirty="0">
                  <a:solidFill>
                    <a:schemeClr val="accent2"/>
                  </a:solidFill>
                </a:rPr>
                <a:t>  </a:t>
              </a:r>
              <a:r>
                <a:rPr lang="en-US" sz="2400" dirty="0"/>
                <a:t>1:3</a:t>
              </a:r>
            </a:p>
          </p:txBody>
        </p:sp>
        <p:sp>
          <p:nvSpPr>
            <p:cNvPr id="100" name="TextBox 99">
              <a:extLst>
                <a:ext uri="{FF2B5EF4-FFF2-40B4-BE49-F238E27FC236}">
                  <a16:creationId xmlns:a16="http://schemas.microsoft.com/office/drawing/2014/main" id="{E4C3C050-E656-904C-90E8-33D231E4D800}"/>
                </a:ext>
              </a:extLst>
            </p:cNvPr>
            <p:cNvSpPr txBox="1"/>
            <p:nvPr/>
          </p:nvSpPr>
          <p:spPr>
            <a:xfrm>
              <a:off x="1118839" y="4832728"/>
              <a:ext cx="4301627" cy="523220"/>
            </a:xfrm>
            <a:prstGeom prst="rect">
              <a:avLst/>
            </a:prstGeom>
          </p:spPr>
          <p:txBody>
            <a:bodyPr wrap="none">
              <a:spAutoFit/>
            </a:bodyPr>
            <a:lstStyle>
              <a:defPPr>
                <a:defRPr lang="en-US"/>
              </a:defPPr>
              <a:lvl1pPr>
                <a:defRPr sz="3200"/>
              </a:lvl1pPr>
            </a:lstStyle>
            <a:p>
              <a:r>
                <a:rPr lang="en-US" sz="2800" dirty="0"/>
                <a:t>2. Update weights over time</a:t>
              </a:r>
            </a:p>
          </p:txBody>
        </p:sp>
        <p:sp>
          <p:nvSpPr>
            <p:cNvPr id="103" name="Rounded Rectangle 102">
              <a:extLst>
                <a:ext uri="{FF2B5EF4-FFF2-40B4-BE49-F238E27FC236}">
                  <a16:creationId xmlns:a16="http://schemas.microsoft.com/office/drawing/2014/main" id="{127FD60C-65B5-B347-9700-4D86D7CCD4C9}"/>
                </a:ext>
              </a:extLst>
            </p:cNvPr>
            <p:cNvSpPr/>
            <p:nvPr/>
          </p:nvSpPr>
          <p:spPr>
            <a:xfrm rot="19364381">
              <a:off x="9699393" y="4424641"/>
              <a:ext cx="303006" cy="265458"/>
            </a:xfrm>
            <a:prstGeom prst="roundRect">
              <a:avLst/>
            </a:prstGeom>
            <a:solidFill>
              <a:schemeClr val="accent4"/>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a:extLst>
                <a:ext uri="{FF2B5EF4-FFF2-40B4-BE49-F238E27FC236}">
                  <a16:creationId xmlns:a16="http://schemas.microsoft.com/office/drawing/2014/main" id="{8744CBB1-386C-A24C-90B6-628FB88C8693}"/>
                </a:ext>
              </a:extLst>
            </p:cNvPr>
            <p:cNvSpPr txBox="1"/>
            <p:nvPr/>
          </p:nvSpPr>
          <p:spPr>
            <a:xfrm>
              <a:off x="10119500" y="4089033"/>
              <a:ext cx="950773" cy="430887"/>
            </a:xfrm>
            <a:prstGeom prst="rect">
              <a:avLst/>
            </a:prstGeom>
            <a:noFill/>
          </p:spPr>
          <p:txBody>
            <a:bodyPr wrap="none" rtlCol="0">
              <a:spAutoFit/>
            </a:bodyPr>
            <a:lstStyle/>
            <a:p>
              <a:r>
                <a:rPr lang="en-US" sz="2200" b="1" dirty="0">
                  <a:solidFill>
                    <a:schemeClr val="accent6"/>
                  </a:solidFill>
                </a:rPr>
                <a:t>Path A</a:t>
              </a:r>
            </a:p>
          </p:txBody>
        </p:sp>
        <p:sp>
          <p:nvSpPr>
            <p:cNvPr id="110" name="TextBox 109">
              <a:extLst>
                <a:ext uri="{FF2B5EF4-FFF2-40B4-BE49-F238E27FC236}">
                  <a16:creationId xmlns:a16="http://schemas.microsoft.com/office/drawing/2014/main" id="{34F42A1A-4B37-2B4D-90DA-F9335E39AF61}"/>
                </a:ext>
              </a:extLst>
            </p:cNvPr>
            <p:cNvSpPr txBox="1"/>
            <p:nvPr/>
          </p:nvSpPr>
          <p:spPr>
            <a:xfrm>
              <a:off x="10119500" y="5381529"/>
              <a:ext cx="937949" cy="430887"/>
            </a:xfrm>
            <a:prstGeom prst="rect">
              <a:avLst/>
            </a:prstGeom>
            <a:noFill/>
          </p:spPr>
          <p:txBody>
            <a:bodyPr wrap="none" rtlCol="0">
              <a:spAutoFit/>
            </a:bodyPr>
            <a:lstStyle/>
            <a:p>
              <a:r>
                <a:rPr lang="en-US" sz="2200" b="1" dirty="0">
                  <a:solidFill>
                    <a:schemeClr val="accent6"/>
                  </a:solidFill>
                </a:rPr>
                <a:t>Path B</a:t>
              </a:r>
            </a:p>
          </p:txBody>
        </p:sp>
        <p:sp>
          <p:nvSpPr>
            <p:cNvPr id="112" name="Rounded Rectangle 111">
              <a:extLst>
                <a:ext uri="{FF2B5EF4-FFF2-40B4-BE49-F238E27FC236}">
                  <a16:creationId xmlns:a16="http://schemas.microsoft.com/office/drawing/2014/main" id="{F46251FF-D0DA-C744-AC3D-B8CADA31BD5B}"/>
                </a:ext>
              </a:extLst>
            </p:cNvPr>
            <p:cNvSpPr/>
            <p:nvPr/>
          </p:nvSpPr>
          <p:spPr>
            <a:xfrm rot="1725319">
              <a:off x="10032280" y="5806128"/>
              <a:ext cx="303006" cy="265458"/>
            </a:xfrm>
            <a:prstGeom prst="roundRect">
              <a:avLst/>
            </a:prstGeom>
            <a:solidFill>
              <a:schemeClr val="accent4"/>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a:extLst>
              <a:ext uri="{FF2B5EF4-FFF2-40B4-BE49-F238E27FC236}">
                <a16:creationId xmlns:a16="http://schemas.microsoft.com/office/drawing/2014/main" id="{B7A86458-0F6F-6040-B4FC-89ABE86A3EE0}"/>
              </a:ext>
            </a:extLst>
          </p:cNvPr>
          <p:cNvSpPr/>
          <p:nvPr/>
        </p:nvSpPr>
        <p:spPr>
          <a:xfrm>
            <a:off x="1670499" y="1138292"/>
            <a:ext cx="8840946" cy="1384995"/>
          </a:xfrm>
          <a:prstGeom prst="rect">
            <a:avLst/>
          </a:prstGeom>
        </p:spPr>
        <p:txBody>
          <a:bodyPr wrap="none">
            <a:spAutoFit/>
          </a:bodyPr>
          <a:lstStyle/>
          <a:p>
            <a:pPr marL="457200" indent="-457200">
              <a:buFont typeface="Arial" panose="020B0604020202020204" pitchFamily="34" charset="0"/>
              <a:buChar char="•"/>
            </a:pPr>
            <a:r>
              <a:rPr lang="en-US" sz="2800" dirty="0"/>
              <a:t>Use case: Performance-aware distributed load balancing</a:t>
            </a:r>
          </a:p>
          <a:p>
            <a:pPr marL="914400" lvl="1" indent="-457200">
              <a:buFont typeface="Arial" panose="020B0604020202020204" pitchFamily="34" charset="0"/>
              <a:buChar char="•"/>
            </a:pPr>
            <a:r>
              <a:rPr lang="en-US" sz="2800" dirty="0"/>
              <a:t>Quickly adapts to real-time network conditions</a:t>
            </a:r>
          </a:p>
          <a:p>
            <a:pPr marL="914400" lvl="1" indent="-457200">
              <a:buFont typeface="Arial" panose="020B0604020202020204" pitchFamily="34" charset="0"/>
              <a:buChar char="•"/>
            </a:pPr>
            <a:r>
              <a:rPr lang="en-US" sz="2800" dirty="0"/>
              <a:t>E.g.: load spikes, failures</a:t>
            </a:r>
          </a:p>
        </p:txBody>
      </p:sp>
      <p:cxnSp>
        <p:nvCxnSpPr>
          <p:cNvPr id="48" name="Straight Arrow Connector 47">
            <a:extLst>
              <a:ext uri="{FF2B5EF4-FFF2-40B4-BE49-F238E27FC236}">
                <a16:creationId xmlns:a16="http://schemas.microsoft.com/office/drawing/2014/main" id="{EE498B0E-7E16-534D-94E1-AE10DB1AB003}"/>
              </a:ext>
            </a:extLst>
          </p:cNvPr>
          <p:cNvCxnSpPr>
            <a:cxnSpLocks/>
          </p:cNvCxnSpPr>
          <p:nvPr/>
        </p:nvCxnSpPr>
        <p:spPr>
          <a:xfrm flipH="1">
            <a:off x="9484735" y="2912311"/>
            <a:ext cx="597649" cy="350124"/>
          </a:xfrm>
          <a:prstGeom prst="straightConnector1">
            <a:avLst/>
          </a:prstGeom>
          <a:ln w="57150">
            <a:solidFill>
              <a:schemeClr val="accent4"/>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53E08088-AB34-5648-83F8-CD8CB49D8743}"/>
              </a:ext>
            </a:extLst>
          </p:cNvPr>
          <p:cNvSpPr txBox="1"/>
          <p:nvPr/>
        </p:nvSpPr>
        <p:spPr>
          <a:xfrm>
            <a:off x="9841952" y="2519280"/>
            <a:ext cx="1066681" cy="461665"/>
          </a:xfrm>
          <a:prstGeom prst="rect">
            <a:avLst/>
          </a:prstGeom>
          <a:noFill/>
          <a:ln>
            <a:noFill/>
          </a:ln>
        </p:spPr>
        <p:txBody>
          <a:bodyPr wrap="square" rtlCol="0">
            <a:spAutoFit/>
          </a:bodyPr>
          <a:lstStyle/>
          <a:p>
            <a:r>
              <a:rPr lang="en-US" sz="2400" b="1" dirty="0">
                <a:solidFill>
                  <a:schemeClr val="accent4"/>
                </a:solidFill>
              </a:rPr>
              <a:t>Data</a:t>
            </a:r>
          </a:p>
        </p:txBody>
      </p:sp>
      <p:sp>
        <p:nvSpPr>
          <p:cNvPr id="53" name="TextBox 52">
            <a:extLst>
              <a:ext uri="{FF2B5EF4-FFF2-40B4-BE49-F238E27FC236}">
                <a16:creationId xmlns:a16="http://schemas.microsoft.com/office/drawing/2014/main" id="{4561A4EE-1FDF-1D4E-9812-646B57DB7101}"/>
              </a:ext>
            </a:extLst>
          </p:cNvPr>
          <p:cNvSpPr txBox="1"/>
          <p:nvPr/>
        </p:nvSpPr>
        <p:spPr>
          <a:xfrm>
            <a:off x="9866914" y="4073686"/>
            <a:ext cx="1188743" cy="461665"/>
          </a:xfrm>
          <a:prstGeom prst="rect">
            <a:avLst/>
          </a:prstGeom>
          <a:noFill/>
          <a:ln>
            <a:noFill/>
          </a:ln>
        </p:spPr>
        <p:txBody>
          <a:bodyPr wrap="square" rtlCol="0">
            <a:spAutoFit/>
          </a:bodyPr>
          <a:lstStyle/>
          <a:p>
            <a:r>
              <a:rPr lang="en-US" sz="2400" b="1" dirty="0">
                <a:solidFill>
                  <a:schemeClr val="accent4"/>
                </a:solidFill>
              </a:rPr>
              <a:t>Data</a:t>
            </a:r>
          </a:p>
        </p:txBody>
      </p:sp>
      <p:cxnSp>
        <p:nvCxnSpPr>
          <p:cNvPr id="55" name="Straight Arrow Connector 54">
            <a:extLst>
              <a:ext uri="{FF2B5EF4-FFF2-40B4-BE49-F238E27FC236}">
                <a16:creationId xmlns:a16="http://schemas.microsoft.com/office/drawing/2014/main" id="{FD2F3FE1-91E3-C543-B1D3-6C280BA639D6}"/>
              </a:ext>
            </a:extLst>
          </p:cNvPr>
          <p:cNvCxnSpPr>
            <a:cxnSpLocks/>
          </p:cNvCxnSpPr>
          <p:nvPr/>
        </p:nvCxnSpPr>
        <p:spPr>
          <a:xfrm flipH="1">
            <a:off x="6966316" y="3752041"/>
            <a:ext cx="609086" cy="0"/>
          </a:xfrm>
          <a:prstGeom prst="straightConnector1">
            <a:avLst/>
          </a:prstGeom>
          <a:ln w="114300">
            <a:solidFill>
              <a:schemeClr val="accent4"/>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52F7C2D2-A607-7E48-89BB-2C5990A1E4BD}"/>
              </a:ext>
            </a:extLst>
          </p:cNvPr>
          <p:cNvSpPr txBox="1"/>
          <p:nvPr/>
        </p:nvSpPr>
        <p:spPr>
          <a:xfrm>
            <a:off x="6818783" y="3822872"/>
            <a:ext cx="1188743" cy="461665"/>
          </a:xfrm>
          <a:prstGeom prst="rect">
            <a:avLst/>
          </a:prstGeom>
          <a:noFill/>
          <a:ln>
            <a:noFill/>
          </a:ln>
        </p:spPr>
        <p:txBody>
          <a:bodyPr wrap="square" rtlCol="0">
            <a:spAutoFit/>
          </a:bodyPr>
          <a:lstStyle/>
          <a:p>
            <a:r>
              <a:rPr lang="en-US" sz="2400" b="1" dirty="0">
                <a:solidFill>
                  <a:schemeClr val="accent4"/>
                </a:solidFill>
              </a:rPr>
              <a:t>Data</a:t>
            </a:r>
          </a:p>
        </p:txBody>
      </p:sp>
      <p:cxnSp>
        <p:nvCxnSpPr>
          <p:cNvPr id="57" name="Straight Arrow Connector 56">
            <a:extLst>
              <a:ext uri="{FF2B5EF4-FFF2-40B4-BE49-F238E27FC236}">
                <a16:creationId xmlns:a16="http://schemas.microsoft.com/office/drawing/2014/main" id="{CF785BDF-C367-DA43-862E-1A5C6CD3ACC1}"/>
              </a:ext>
            </a:extLst>
          </p:cNvPr>
          <p:cNvCxnSpPr>
            <a:cxnSpLocks/>
          </p:cNvCxnSpPr>
          <p:nvPr/>
        </p:nvCxnSpPr>
        <p:spPr>
          <a:xfrm flipH="1" flipV="1">
            <a:off x="9465018" y="3801055"/>
            <a:ext cx="552875" cy="285350"/>
          </a:xfrm>
          <a:prstGeom prst="straightConnector1">
            <a:avLst/>
          </a:prstGeom>
          <a:ln w="57150">
            <a:solidFill>
              <a:schemeClr val="accent4"/>
            </a:solidFill>
            <a:headEnd type="triangle"/>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088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3" grpId="0"/>
      <p:bldP spid="56"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9" name="Picture 198">
            <a:extLst>
              <a:ext uri="{FF2B5EF4-FFF2-40B4-BE49-F238E27FC236}">
                <a16:creationId xmlns:a16="http://schemas.microsoft.com/office/drawing/2014/main" id="{6B539B05-4F67-A240-97A5-E46222B27C84}"/>
              </a:ext>
            </a:extLst>
          </p:cNvPr>
          <p:cNvPicPr>
            <a:picLocks noChangeAspect="1"/>
          </p:cNvPicPr>
          <p:nvPr/>
        </p:nvPicPr>
        <p:blipFill>
          <a:blip r:embed="rId2"/>
          <a:stretch>
            <a:fillRect/>
          </a:stretch>
        </p:blipFill>
        <p:spPr>
          <a:xfrm rot="1481702">
            <a:off x="9008952" y="4255558"/>
            <a:ext cx="884099" cy="504132"/>
          </a:xfrm>
          <a:prstGeom prst="rect">
            <a:avLst/>
          </a:prstGeom>
        </p:spPr>
      </p:pic>
      <p:pic>
        <p:nvPicPr>
          <p:cNvPr id="198" name="Picture 197">
            <a:extLst>
              <a:ext uri="{FF2B5EF4-FFF2-40B4-BE49-F238E27FC236}">
                <a16:creationId xmlns:a16="http://schemas.microsoft.com/office/drawing/2014/main" id="{FCE1156A-631A-0A47-B21F-A7AB1E99CAB2}"/>
              </a:ext>
            </a:extLst>
          </p:cNvPr>
          <p:cNvPicPr>
            <a:picLocks noChangeAspect="1"/>
          </p:cNvPicPr>
          <p:nvPr/>
        </p:nvPicPr>
        <p:blipFill>
          <a:blip r:embed="rId2"/>
          <a:stretch>
            <a:fillRect/>
          </a:stretch>
        </p:blipFill>
        <p:spPr>
          <a:xfrm rot="1481702">
            <a:off x="2555343" y="4217706"/>
            <a:ext cx="884099" cy="504132"/>
          </a:xfrm>
          <a:prstGeom prst="rect">
            <a:avLst/>
          </a:prstGeom>
        </p:spPr>
      </p:pic>
      <p:sp>
        <p:nvSpPr>
          <p:cNvPr id="2" name="Title 1">
            <a:extLst>
              <a:ext uri="{FF2B5EF4-FFF2-40B4-BE49-F238E27FC236}">
                <a16:creationId xmlns:a16="http://schemas.microsoft.com/office/drawing/2014/main" id="{AC08472D-6900-2F4C-AF72-28E5FF96A3FD}"/>
              </a:ext>
            </a:extLst>
          </p:cNvPr>
          <p:cNvSpPr>
            <a:spLocks noGrp="1"/>
          </p:cNvSpPr>
          <p:nvPr>
            <p:ph type="title"/>
          </p:nvPr>
        </p:nvSpPr>
        <p:spPr/>
        <p:txBody>
          <a:bodyPr/>
          <a:lstStyle/>
          <a:p>
            <a:r>
              <a:rPr lang="en-US" dirty="0"/>
              <a:t>Motivation: Load-aware traffic splitting</a:t>
            </a:r>
          </a:p>
        </p:txBody>
      </p:sp>
      <p:sp>
        <p:nvSpPr>
          <p:cNvPr id="7" name="Content Placeholder 6">
            <a:extLst>
              <a:ext uri="{FF2B5EF4-FFF2-40B4-BE49-F238E27FC236}">
                <a16:creationId xmlns:a16="http://schemas.microsoft.com/office/drawing/2014/main" id="{F07B5179-8D94-B842-B0AC-FE1464FBE62E}"/>
              </a:ext>
            </a:extLst>
          </p:cNvPr>
          <p:cNvSpPr>
            <a:spLocks noGrp="1"/>
          </p:cNvSpPr>
          <p:nvPr>
            <p:ph idx="1"/>
          </p:nvPr>
        </p:nvSpPr>
        <p:spPr>
          <a:xfrm>
            <a:off x="1555531" y="1528688"/>
            <a:ext cx="8239994" cy="1041319"/>
          </a:xfrm>
        </p:spPr>
        <p:txBody>
          <a:bodyPr>
            <a:normAutofit/>
          </a:bodyPr>
          <a:lstStyle/>
          <a:p>
            <a:pPr marL="0" indent="0" algn="ctr">
              <a:buNone/>
            </a:pPr>
            <a:r>
              <a:rPr lang="en-US" dirty="0"/>
              <a:t>Fast adaptation to real-time traffic conditions</a:t>
            </a:r>
          </a:p>
          <a:p>
            <a:pPr marL="0" indent="0" algn="ctr">
              <a:buNone/>
            </a:pPr>
            <a:r>
              <a:rPr lang="en-US" dirty="0"/>
              <a:t>(</a:t>
            </a:r>
            <a:r>
              <a:rPr lang="en-US" dirty="0" err="1"/>
              <a:t>e.g</a:t>
            </a:r>
            <a:r>
              <a:rPr lang="en-US" dirty="0"/>
              <a:t>: failures, traffic bursts)</a:t>
            </a:r>
          </a:p>
          <a:p>
            <a:pPr marL="0" indent="0">
              <a:buNone/>
            </a:pPr>
            <a:endParaRPr lang="en-US" dirty="0"/>
          </a:p>
          <a:p>
            <a:endParaRPr lang="en-US" dirty="0"/>
          </a:p>
        </p:txBody>
      </p:sp>
      <p:pic>
        <p:nvPicPr>
          <p:cNvPr id="135" name="Picture 134">
            <a:extLst>
              <a:ext uri="{FF2B5EF4-FFF2-40B4-BE49-F238E27FC236}">
                <a16:creationId xmlns:a16="http://schemas.microsoft.com/office/drawing/2014/main" id="{DEE2232B-BFCB-1F4F-98A4-EC615D7204B3}"/>
              </a:ext>
            </a:extLst>
          </p:cNvPr>
          <p:cNvPicPr>
            <a:picLocks noChangeAspect="1"/>
          </p:cNvPicPr>
          <p:nvPr/>
        </p:nvPicPr>
        <p:blipFill>
          <a:blip r:embed="rId3">
            <a:duotone>
              <a:schemeClr val="accent3">
                <a:shade val="45000"/>
                <a:satMod val="135000"/>
              </a:schemeClr>
              <a:prstClr val="white"/>
            </a:duotone>
          </a:blip>
          <a:stretch>
            <a:fillRect/>
          </a:stretch>
        </p:blipFill>
        <p:spPr>
          <a:xfrm>
            <a:off x="1596245" y="5212382"/>
            <a:ext cx="345540" cy="316849"/>
          </a:xfrm>
          <a:prstGeom prst="rect">
            <a:avLst/>
          </a:prstGeom>
        </p:spPr>
      </p:pic>
      <p:cxnSp>
        <p:nvCxnSpPr>
          <p:cNvPr id="136" name="Straight Connector 135">
            <a:extLst>
              <a:ext uri="{FF2B5EF4-FFF2-40B4-BE49-F238E27FC236}">
                <a16:creationId xmlns:a16="http://schemas.microsoft.com/office/drawing/2014/main" id="{491A719D-A1F1-924A-B15C-E26265ECBDD2}"/>
              </a:ext>
            </a:extLst>
          </p:cNvPr>
          <p:cNvCxnSpPr>
            <a:cxnSpLocks/>
            <a:stCxn id="137" idx="3"/>
            <a:endCxn id="138" idx="1"/>
          </p:cNvCxnSpPr>
          <p:nvPr/>
        </p:nvCxnSpPr>
        <p:spPr>
          <a:xfrm>
            <a:off x="1941785" y="4130609"/>
            <a:ext cx="1492066" cy="1240197"/>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37" name="Picture 136">
            <a:extLst>
              <a:ext uri="{FF2B5EF4-FFF2-40B4-BE49-F238E27FC236}">
                <a16:creationId xmlns:a16="http://schemas.microsoft.com/office/drawing/2014/main" id="{5FAD1A10-47DE-1143-8225-5C788EE462E3}"/>
              </a:ext>
            </a:extLst>
          </p:cNvPr>
          <p:cNvPicPr>
            <a:picLocks noChangeAspect="1"/>
          </p:cNvPicPr>
          <p:nvPr/>
        </p:nvPicPr>
        <p:blipFill>
          <a:blip r:embed="rId3">
            <a:duotone>
              <a:schemeClr val="accent3">
                <a:shade val="45000"/>
                <a:satMod val="135000"/>
              </a:schemeClr>
              <a:prstClr val="white"/>
            </a:duotone>
          </a:blip>
          <a:stretch>
            <a:fillRect/>
          </a:stretch>
        </p:blipFill>
        <p:spPr>
          <a:xfrm>
            <a:off x="1596245" y="3972184"/>
            <a:ext cx="345540" cy="316849"/>
          </a:xfrm>
          <a:prstGeom prst="rect">
            <a:avLst/>
          </a:prstGeom>
        </p:spPr>
      </p:pic>
      <p:pic>
        <p:nvPicPr>
          <p:cNvPr id="138" name="Picture 137">
            <a:extLst>
              <a:ext uri="{FF2B5EF4-FFF2-40B4-BE49-F238E27FC236}">
                <a16:creationId xmlns:a16="http://schemas.microsoft.com/office/drawing/2014/main" id="{A1198934-3709-6C41-BD58-1CC6895D69A9}"/>
              </a:ext>
            </a:extLst>
          </p:cNvPr>
          <p:cNvPicPr>
            <a:picLocks noChangeAspect="1"/>
          </p:cNvPicPr>
          <p:nvPr/>
        </p:nvPicPr>
        <p:blipFill>
          <a:blip r:embed="rId3">
            <a:duotone>
              <a:schemeClr val="accent3">
                <a:shade val="45000"/>
                <a:satMod val="135000"/>
              </a:schemeClr>
              <a:prstClr val="white"/>
            </a:duotone>
          </a:blip>
          <a:stretch>
            <a:fillRect/>
          </a:stretch>
        </p:blipFill>
        <p:spPr>
          <a:xfrm>
            <a:off x="3433851" y="5212381"/>
            <a:ext cx="345540" cy="316849"/>
          </a:xfrm>
          <a:prstGeom prst="rect">
            <a:avLst/>
          </a:prstGeom>
        </p:spPr>
      </p:pic>
      <p:cxnSp>
        <p:nvCxnSpPr>
          <p:cNvPr id="139" name="Straight Connector 138">
            <a:extLst>
              <a:ext uri="{FF2B5EF4-FFF2-40B4-BE49-F238E27FC236}">
                <a16:creationId xmlns:a16="http://schemas.microsoft.com/office/drawing/2014/main" id="{7A489CB1-3788-744C-9E10-6EF8F4F00209}"/>
              </a:ext>
            </a:extLst>
          </p:cNvPr>
          <p:cNvCxnSpPr>
            <a:cxnSpLocks/>
            <a:stCxn id="138" idx="1"/>
            <a:endCxn id="135" idx="3"/>
          </p:cNvCxnSpPr>
          <p:nvPr/>
        </p:nvCxnSpPr>
        <p:spPr>
          <a:xfrm flipH="1">
            <a:off x="1941785" y="5370806"/>
            <a:ext cx="1492066" cy="1"/>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40" name="Picture 139">
            <a:extLst>
              <a:ext uri="{FF2B5EF4-FFF2-40B4-BE49-F238E27FC236}">
                <a16:creationId xmlns:a16="http://schemas.microsoft.com/office/drawing/2014/main" id="{9A3C3E26-2973-594C-AF57-985EEB39D559}"/>
              </a:ext>
            </a:extLst>
          </p:cNvPr>
          <p:cNvPicPr>
            <a:picLocks noChangeAspect="1"/>
          </p:cNvPicPr>
          <p:nvPr/>
        </p:nvPicPr>
        <p:blipFill>
          <a:blip r:embed="rId3">
            <a:duotone>
              <a:schemeClr val="accent3">
                <a:shade val="45000"/>
                <a:satMod val="135000"/>
              </a:schemeClr>
              <a:prstClr val="white"/>
            </a:duotone>
          </a:blip>
          <a:stretch>
            <a:fillRect/>
          </a:stretch>
        </p:blipFill>
        <p:spPr>
          <a:xfrm>
            <a:off x="3433851" y="3971145"/>
            <a:ext cx="345540" cy="316849"/>
          </a:xfrm>
          <a:prstGeom prst="rect">
            <a:avLst/>
          </a:prstGeom>
        </p:spPr>
      </p:pic>
      <p:cxnSp>
        <p:nvCxnSpPr>
          <p:cNvPr id="141" name="Straight Connector 140">
            <a:extLst>
              <a:ext uri="{FF2B5EF4-FFF2-40B4-BE49-F238E27FC236}">
                <a16:creationId xmlns:a16="http://schemas.microsoft.com/office/drawing/2014/main" id="{2A1206F4-3B70-6347-805C-C7616AF86C49}"/>
              </a:ext>
            </a:extLst>
          </p:cNvPr>
          <p:cNvCxnSpPr>
            <a:cxnSpLocks/>
            <a:stCxn id="137" idx="3"/>
            <a:endCxn id="140" idx="1"/>
          </p:cNvCxnSpPr>
          <p:nvPr/>
        </p:nvCxnSpPr>
        <p:spPr>
          <a:xfrm flipV="1">
            <a:off x="1941785" y="4129570"/>
            <a:ext cx="1492066" cy="1039"/>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42" name="Picture 141">
            <a:extLst>
              <a:ext uri="{FF2B5EF4-FFF2-40B4-BE49-F238E27FC236}">
                <a16:creationId xmlns:a16="http://schemas.microsoft.com/office/drawing/2014/main" id="{2C416884-BD22-5540-B744-8690C155EEE6}"/>
              </a:ext>
            </a:extLst>
          </p:cNvPr>
          <p:cNvPicPr>
            <a:picLocks noChangeAspect="1"/>
          </p:cNvPicPr>
          <p:nvPr/>
        </p:nvPicPr>
        <p:blipFill>
          <a:blip r:embed="rId3">
            <a:duotone>
              <a:schemeClr val="accent3">
                <a:shade val="45000"/>
                <a:satMod val="135000"/>
              </a:schemeClr>
              <a:prstClr val="white"/>
            </a:duotone>
          </a:blip>
          <a:stretch>
            <a:fillRect/>
          </a:stretch>
        </p:blipFill>
        <p:spPr>
          <a:xfrm>
            <a:off x="4660213" y="4562103"/>
            <a:ext cx="345540" cy="316849"/>
          </a:xfrm>
          <a:prstGeom prst="rect">
            <a:avLst/>
          </a:prstGeom>
        </p:spPr>
      </p:pic>
      <p:cxnSp>
        <p:nvCxnSpPr>
          <p:cNvPr id="143" name="Straight Connector 142">
            <a:extLst>
              <a:ext uri="{FF2B5EF4-FFF2-40B4-BE49-F238E27FC236}">
                <a16:creationId xmlns:a16="http://schemas.microsoft.com/office/drawing/2014/main" id="{BC86D529-D458-9B49-AF90-7802A6F1B10A}"/>
              </a:ext>
            </a:extLst>
          </p:cNvPr>
          <p:cNvCxnSpPr>
            <a:cxnSpLocks/>
            <a:stCxn id="140" idx="3"/>
            <a:endCxn id="142" idx="1"/>
          </p:cNvCxnSpPr>
          <p:nvPr/>
        </p:nvCxnSpPr>
        <p:spPr>
          <a:xfrm>
            <a:off x="3779391" y="4129570"/>
            <a:ext cx="880822" cy="590958"/>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E7DFC548-3C07-5145-B7EF-8AA7F27EC53F}"/>
              </a:ext>
            </a:extLst>
          </p:cNvPr>
          <p:cNvCxnSpPr>
            <a:cxnSpLocks/>
            <a:stCxn id="138" idx="3"/>
            <a:endCxn id="142" idx="1"/>
          </p:cNvCxnSpPr>
          <p:nvPr/>
        </p:nvCxnSpPr>
        <p:spPr>
          <a:xfrm flipV="1">
            <a:off x="3779391" y="4720528"/>
            <a:ext cx="880822" cy="650278"/>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4EE9ABF7-61B8-5142-8B1B-BF3D0B831EAC}"/>
              </a:ext>
            </a:extLst>
          </p:cNvPr>
          <p:cNvCxnSpPr>
            <a:cxnSpLocks/>
          </p:cNvCxnSpPr>
          <p:nvPr/>
        </p:nvCxnSpPr>
        <p:spPr>
          <a:xfrm>
            <a:off x="911872" y="5383916"/>
            <a:ext cx="64728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8" name="Rounded Rectangle 147">
            <a:extLst>
              <a:ext uri="{FF2B5EF4-FFF2-40B4-BE49-F238E27FC236}">
                <a16:creationId xmlns:a16="http://schemas.microsoft.com/office/drawing/2014/main" id="{CAEE1453-0E17-2547-AF4C-20DC7AECAB48}"/>
              </a:ext>
            </a:extLst>
          </p:cNvPr>
          <p:cNvSpPr/>
          <p:nvPr/>
        </p:nvSpPr>
        <p:spPr>
          <a:xfrm>
            <a:off x="1837829" y="3594086"/>
            <a:ext cx="578618" cy="3247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50</a:t>
            </a:r>
          </a:p>
        </p:txBody>
      </p:sp>
      <p:sp>
        <p:nvSpPr>
          <p:cNvPr id="149" name="Rounded Rectangle 148">
            <a:extLst>
              <a:ext uri="{FF2B5EF4-FFF2-40B4-BE49-F238E27FC236}">
                <a16:creationId xmlns:a16="http://schemas.microsoft.com/office/drawing/2014/main" id="{E53F9275-9C58-5C45-A727-68BCB9C6B3B7}"/>
              </a:ext>
            </a:extLst>
          </p:cNvPr>
          <p:cNvSpPr/>
          <p:nvPr/>
        </p:nvSpPr>
        <p:spPr>
          <a:xfrm>
            <a:off x="1680301" y="4412916"/>
            <a:ext cx="544965" cy="3247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50</a:t>
            </a:r>
          </a:p>
        </p:txBody>
      </p:sp>
      <p:sp>
        <p:nvSpPr>
          <p:cNvPr id="150" name="Rounded Rectangle 149">
            <a:extLst>
              <a:ext uri="{FF2B5EF4-FFF2-40B4-BE49-F238E27FC236}">
                <a16:creationId xmlns:a16="http://schemas.microsoft.com/office/drawing/2014/main" id="{F8C8C0C4-7FF3-3340-B7FD-D05DA7CD198C}"/>
              </a:ext>
            </a:extLst>
          </p:cNvPr>
          <p:cNvSpPr/>
          <p:nvPr/>
        </p:nvSpPr>
        <p:spPr>
          <a:xfrm>
            <a:off x="929408" y="5044416"/>
            <a:ext cx="366462" cy="3247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cxnSp>
        <p:nvCxnSpPr>
          <p:cNvPr id="153" name="Straight Arrow Connector 152">
            <a:extLst>
              <a:ext uri="{FF2B5EF4-FFF2-40B4-BE49-F238E27FC236}">
                <a16:creationId xmlns:a16="http://schemas.microsoft.com/office/drawing/2014/main" id="{CC10E6B3-F435-9A4D-8954-BFE5E5310521}"/>
              </a:ext>
            </a:extLst>
          </p:cNvPr>
          <p:cNvCxnSpPr>
            <a:cxnSpLocks/>
          </p:cNvCxnSpPr>
          <p:nvPr/>
        </p:nvCxnSpPr>
        <p:spPr>
          <a:xfrm>
            <a:off x="929408" y="4121806"/>
            <a:ext cx="64728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4" name="Rounded Rectangle 153">
            <a:extLst>
              <a:ext uri="{FF2B5EF4-FFF2-40B4-BE49-F238E27FC236}">
                <a16:creationId xmlns:a16="http://schemas.microsoft.com/office/drawing/2014/main" id="{5598F2A2-80E5-9D44-841A-B74A00CC1E1D}"/>
              </a:ext>
            </a:extLst>
          </p:cNvPr>
          <p:cNvSpPr/>
          <p:nvPr/>
        </p:nvSpPr>
        <p:spPr>
          <a:xfrm>
            <a:off x="751759" y="3782307"/>
            <a:ext cx="647284" cy="3247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100</a:t>
            </a:r>
          </a:p>
        </p:txBody>
      </p:sp>
      <p:cxnSp>
        <p:nvCxnSpPr>
          <p:cNvPr id="155" name="Straight Connector 154">
            <a:extLst>
              <a:ext uri="{FF2B5EF4-FFF2-40B4-BE49-F238E27FC236}">
                <a16:creationId xmlns:a16="http://schemas.microsoft.com/office/drawing/2014/main" id="{737E1A28-4633-9749-A64F-FF115B3BEBB1}"/>
              </a:ext>
            </a:extLst>
          </p:cNvPr>
          <p:cNvCxnSpPr>
            <a:cxnSpLocks/>
            <a:stCxn id="135" idx="3"/>
            <a:endCxn id="140" idx="1"/>
          </p:cNvCxnSpPr>
          <p:nvPr/>
        </p:nvCxnSpPr>
        <p:spPr>
          <a:xfrm flipV="1">
            <a:off x="1941785" y="4129570"/>
            <a:ext cx="1492066" cy="1241237"/>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9" name="Straight Arrow Connector 158">
            <a:extLst>
              <a:ext uri="{FF2B5EF4-FFF2-40B4-BE49-F238E27FC236}">
                <a16:creationId xmlns:a16="http://schemas.microsoft.com/office/drawing/2014/main" id="{E76D11D3-C383-EE4B-83BC-A6F25D590EAD}"/>
              </a:ext>
            </a:extLst>
          </p:cNvPr>
          <p:cNvCxnSpPr>
            <a:cxnSpLocks/>
          </p:cNvCxnSpPr>
          <p:nvPr/>
        </p:nvCxnSpPr>
        <p:spPr>
          <a:xfrm>
            <a:off x="1963782" y="4323162"/>
            <a:ext cx="373455" cy="29322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1C75CE94-96AD-6047-AC8D-31994FF14908}"/>
              </a:ext>
            </a:extLst>
          </p:cNvPr>
          <p:cNvCxnSpPr>
            <a:cxnSpLocks/>
          </p:cNvCxnSpPr>
          <p:nvPr/>
        </p:nvCxnSpPr>
        <p:spPr>
          <a:xfrm>
            <a:off x="1979569" y="3983822"/>
            <a:ext cx="46406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66" name="Picture 165">
            <a:extLst>
              <a:ext uri="{FF2B5EF4-FFF2-40B4-BE49-F238E27FC236}">
                <a16:creationId xmlns:a16="http://schemas.microsoft.com/office/drawing/2014/main" id="{F2C1DE71-4438-9D4E-B268-49426D87128B}"/>
              </a:ext>
            </a:extLst>
          </p:cNvPr>
          <p:cNvPicPr>
            <a:picLocks noChangeAspect="1"/>
          </p:cNvPicPr>
          <p:nvPr/>
        </p:nvPicPr>
        <p:blipFill>
          <a:blip r:embed="rId3">
            <a:duotone>
              <a:schemeClr val="accent3">
                <a:shade val="45000"/>
                <a:satMod val="135000"/>
              </a:schemeClr>
              <a:prstClr val="white"/>
            </a:duotone>
          </a:blip>
          <a:stretch>
            <a:fillRect/>
          </a:stretch>
        </p:blipFill>
        <p:spPr>
          <a:xfrm>
            <a:off x="8078952" y="5225492"/>
            <a:ext cx="345540" cy="316849"/>
          </a:xfrm>
          <a:prstGeom prst="rect">
            <a:avLst/>
          </a:prstGeom>
        </p:spPr>
      </p:pic>
      <p:cxnSp>
        <p:nvCxnSpPr>
          <p:cNvPr id="167" name="Straight Connector 166">
            <a:extLst>
              <a:ext uri="{FF2B5EF4-FFF2-40B4-BE49-F238E27FC236}">
                <a16:creationId xmlns:a16="http://schemas.microsoft.com/office/drawing/2014/main" id="{C218852D-323A-454D-9680-A864066E833A}"/>
              </a:ext>
            </a:extLst>
          </p:cNvPr>
          <p:cNvCxnSpPr>
            <a:cxnSpLocks/>
            <a:stCxn id="168" idx="3"/>
            <a:endCxn id="169" idx="1"/>
          </p:cNvCxnSpPr>
          <p:nvPr/>
        </p:nvCxnSpPr>
        <p:spPr>
          <a:xfrm>
            <a:off x="8424492" y="4143719"/>
            <a:ext cx="1492066" cy="1240197"/>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68" name="Picture 167">
            <a:extLst>
              <a:ext uri="{FF2B5EF4-FFF2-40B4-BE49-F238E27FC236}">
                <a16:creationId xmlns:a16="http://schemas.microsoft.com/office/drawing/2014/main" id="{14C8810A-87CF-8C42-AF56-5EAF6EDACC2A}"/>
              </a:ext>
            </a:extLst>
          </p:cNvPr>
          <p:cNvPicPr>
            <a:picLocks noChangeAspect="1"/>
          </p:cNvPicPr>
          <p:nvPr/>
        </p:nvPicPr>
        <p:blipFill>
          <a:blip r:embed="rId3">
            <a:duotone>
              <a:schemeClr val="accent3">
                <a:shade val="45000"/>
                <a:satMod val="135000"/>
              </a:schemeClr>
              <a:prstClr val="white"/>
            </a:duotone>
          </a:blip>
          <a:stretch>
            <a:fillRect/>
          </a:stretch>
        </p:blipFill>
        <p:spPr>
          <a:xfrm>
            <a:off x="8078952" y="3985294"/>
            <a:ext cx="345540" cy="316849"/>
          </a:xfrm>
          <a:prstGeom prst="rect">
            <a:avLst/>
          </a:prstGeom>
        </p:spPr>
      </p:pic>
      <p:pic>
        <p:nvPicPr>
          <p:cNvPr id="169" name="Picture 168">
            <a:extLst>
              <a:ext uri="{FF2B5EF4-FFF2-40B4-BE49-F238E27FC236}">
                <a16:creationId xmlns:a16="http://schemas.microsoft.com/office/drawing/2014/main" id="{9F01B716-411A-ED48-80B0-006A204417C5}"/>
              </a:ext>
            </a:extLst>
          </p:cNvPr>
          <p:cNvPicPr>
            <a:picLocks noChangeAspect="1"/>
          </p:cNvPicPr>
          <p:nvPr/>
        </p:nvPicPr>
        <p:blipFill>
          <a:blip r:embed="rId3">
            <a:duotone>
              <a:schemeClr val="accent3">
                <a:shade val="45000"/>
                <a:satMod val="135000"/>
              </a:schemeClr>
              <a:prstClr val="white"/>
            </a:duotone>
          </a:blip>
          <a:stretch>
            <a:fillRect/>
          </a:stretch>
        </p:blipFill>
        <p:spPr>
          <a:xfrm>
            <a:off x="9916558" y="5225491"/>
            <a:ext cx="345540" cy="316849"/>
          </a:xfrm>
          <a:prstGeom prst="rect">
            <a:avLst/>
          </a:prstGeom>
        </p:spPr>
      </p:pic>
      <p:cxnSp>
        <p:nvCxnSpPr>
          <p:cNvPr id="170" name="Straight Connector 169">
            <a:extLst>
              <a:ext uri="{FF2B5EF4-FFF2-40B4-BE49-F238E27FC236}">
                <a16:creationId xmlns:a16="http://schemas.microsoft.com/office/drawing/2014/main" id="{D5E2EACC-310D-0241-AE1E-14FD494C5999}"/>
              </a:ext>
            </a:extLst>
          </p:cNvPr>
          <p:cNvCxnSpPr>
            <a:cxnSpLocks/>
            <a:stCxn id="169" idx="1"/>
            <a:endCxn id="166" idx="3"/>
          </p:cNvCxnSpPr>
          <p:nvPr/>
        </p:nvCxnSpPr>
        <p:spPr>
          <a:xfrm flipH="1">
            <a:off x="8424492" y="5383916"/>
            <a:ext cx="1492066" cy="1"/>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71" name="Picture 170">
            <a:extLst>
              <a:ext uri="{FF2B5EF4-FFF2-40B4-BE49-F238E27FC236}">
                <a16:creationId xmlns:a16="http://schemas.microsoft.com/office/drawing/2014/main" id="{36315829-4CF3-694F-99E2-864EB618C4CB}"/>
              </a:ext>
            </a:extLst>
          </p:cNvPr>
          <p:cNvPicPr>
            <a:picLocks noChangeAspect="1"/>
          </p:cNvPicPr>
          <p:nvPr/>
        </p:nvPicPr>
        <p:blipFill>
          <a:blip r:embed="rId3">
            <a:duotone>
              <a:schemeClr val="accent3">
                <a:shade val="45000"/>
                <a:satMod val="135000"/>
              </a:schemeClr>
              <a:prstClr val="white"/>
            </a:duotone>
          </a:blip>
          <a:stretch>
            <a:fillRect/>
          </a:stretch>
        </p:blipFill>
        <p:spPr>
          <a:xfrm>
            <a:off x="9916558" y="3984255"/>
            <a:ext cx="345540" cy="316849"/>
          </a:xfrm>
          <a:prstGeom prst="rect">
            <a:avLst/>
          </a:prstGeom>
        </p:spPr>
      </p:pic>
      <p:cxnSp>
        <p:nvCxnSpPr>
          <p:cNvPr id="172" name="Straight Connector 171">
            <a:extLst>
              <a:ext uri="{FF2B5EF4-FFF2-40B4-BE49-F238E27FC236}">
                <a16:creationId xmlns:a16="http://schemas.microsoft.com/office/drawing/2014/main" id="{5C812013-F635-7A4F-99D8-42FA2F49EF2C}"/>
              </a:ext>
            </a:extLst>
          </p:cNvPr>
          <p:cNvCxnSpPr>
            <a:cxnSpLocks/>
            <a:stCxn id="168" idx="3"/>
            <a:endCxn id="171" idx="1"/>
          </p:cNvCxnSpPr>
          <p:nvPr/>
        </p:nvCxnSpPr>
        <p:spPr>
          <a:xfrm flipV="1">
            <a:off x="8424492" y="4142680"/>
            <a:ext cx="1492066" cy="1039"/>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73" name="Picture 172">
            <a:extLst>
              <a:ext uri="{FF2B5EF4-FFF2-40B4-BE49-F238E27FC236}">
                <a16:creationId xmlns:a16="http://schemas.microsoft.com/office/drawing/2014/main" id="{ED565F4E-C1F8-6942-946C-05659C1EB675}"/>
              </a:ext>
            </a:extLst>
          </p:cNvPr>
          <p:cNvPicPr>
            <a:picLocks noChangeAspect="1"/>
          </p:cNvPicPr>
          <p:nvPr/>
        </p:nvPicPr>
        <p:blipFill>
          <a:blip r:embed="rId3">
            <a:duotone>
              <a:schemeClr val="accent3">
                <a:shade val="45000"/>
                <a:satMod val="135000"/>
              </a:schemeClr>
              <a:prstClr val="white"/>
            </a:duotone>
          </a:blip>
          <a:stretch>
            <a:fillRect/>
          </a:stretch>
        </p:blipFill>
        <p:spPr>
          <a:xfrm>
            <a:off x="11142920" y="4575213"/>
            <a:ext cx="345540" cy="316849"/>
          </a:xfrm>
          <a:prstGeom prst="rect">
            <a:avLst/>
          </a:prstGeom>
        </p:spPr>
      </p:pic>
      <p:cxnSp>
        <p:nvCxnSpPr>
          <p:cNvPr id="174" name="Straight Connector 173">
            <a:extLst>
              <a:ext uri="{FF2B5EF4-FFF2-40B4-BE49-F238E27FC236}">
                <a16:creationId xmlns:a16="http://schemas.microsoft.com/office/drawing/2014/main" id="{E84866D5-20F8-9643-9FD1-745BE8D20D22}"/>
              </a:ext>
            </a:extLst>
          </p:cNvPr>
          <p:cNvCxnSpPr>
            <a:cxnSpLocks/>
            <a:stCxn id="171" idx="3"/>
            <a:endCxn id="173" idx="1"/>
          </p:cNvCxnSpPr>
          <p:nvPr/>
        </p:nvCxnSpPr>
        <p:spPr>
          <a:xfrm>
            <a:off x="10262098" y="4142680"/>
            <a:ext cx="880822" cy="590958"/>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E37D71F0-758F-8845-8128-F28CBB06F2C5}"/>
              </a:ext>
            </a:extLst>
          </p:cNvPr>
          <p:cNvCxnSpPr>
            <a:cxnSpLocks/>
            <a:stCxn id="169" idx="3"/>
            <a:endCxn id="173" idx="1"/>
          </p:cNvCxnSpPr>
          <p:nvPr/>
        </p:nvCxnSpPr>
        <p:spPr>
          <a:xfrm flipV="1">
            <a:off x="10262098" y="4733638"/>
            <a:ext cx="880822" cy="650278"/>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Arrow Connector 175">
            <a:extLst>
              <a:ext uri="{FF2B5EF4-FFF2-40B4-BE49-F238E27FC236}">
                <a16:creationId xmlns:a16="http://schemas.microsoft.com/office/drawing/2014/main" id="{A386CD39-4B9F-8246-B13D-1DD04FA2C975}"/>
              </a:ext>
            </a:extLst>
          </p:cNvPr>
          <p:cNvCxnSpPr>
            <a:cxnSpLocks/>
          </p:cNvCxnSpPr>
          <p:nvPr/>
        </p:nvCxnSpPr>
        <p:spPr>
          <a:xfrm>
            <a:off x="7394579" y="5397026"/>
            <a:ext cx="64728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7" name="Rounded Rectangle 176">
            <a:extLst>
              <a:ext uri="{FF2B5EF4-FFF2-40B4-BE49-F238E27FC236}">
                <a16:creationId xmlns:a16="http://schemas.microsoft.com/office/drawing/2014/main" id="{6D8F15C7-9000-884E-8438-3C979224D81D}"/>
              </a:ext>
            </a:extLst>
          </p:cNvPr>
          <p:cNvSpPr/>
          <p:nvPr/>
        </p:nvSpPr>
        <p:spPr>
          <a:xfrm>
            <a:off x="8251722" y="3637518"/>
            <a:ext cx="578618" cy="3247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80</a:t>
            </a:r>
          </a:p>
        </p:txBody>
      </p:sp>
      <p:sp>
        <p:nvSpPr>
          <p:cNvPr id="178" name="Rounded Rectangle 177">
            <a:extLst>
              <a:ext uri="{FF2B5EF4-FFF2-40B4-BE49-F238E27FC236}">
                <a16:creationId xmlns:a16="http://schemas.microsoft.com/office/drawing/2014/main" id="{EEC87101-E645-7B4C-92A5-A64056A6B16D}"/>
              </a:ext>
            </a:extLst>
          </p:cNvPr>
          <p:cNvSpPr/>
          <p:nvPr/>
        </p:nvSpPr>
        <p:spPr>
          <a:xfrm>
            <a:off x="8152468" y="4399751"/>
            <a:ext cx="544965" cy="3247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20</a:t>
            </a:r>
          </a:p>
        </p:txBody>
      </p:sp>
      <p:sp>
        <p:nvSpPr>
          <p:cNvPr id="179" name="Rounded Rectangle 178">
            <a:extLst>
              <a:ext uri="{FF2B5EF4-FFF2-40B4-BE49-F238E27FC236}">
                <a16:creationId xmlns:a16="http://schemas.microsoft.com/office/drawing/2014/main" id="{6F6356C5-365A-3E44-9415-1B4DF241F5A9}"/>
              </a:ext>
            </a:extLst>
          </p:cNvPr>
          <p:cNvSpPr/>
          <p:nvPr/>
        </p:nvSpPr>
        <p:spPr>
          <a:xfrm>
            <a:off x="7287016" y="5057526"/>
            <a:ext cx="544111" cy="3247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30</a:t>
            </a:r>
          </a:p>
        </p:txBody>
      </p:sp>
      <p:cxnSp>
        <p:nvCxnSpPr>
          <p:cNvPr id="180" name="Straight Arrow Connector 179">
            <a:extLst>
              <a:ext uri="{FF2B5EF4-FFF2-40B4-BE49-F238E27FC236}">
                <a16:creationId xmlns:a16="http://schemas.microsoft.com/office/drawing/2014/main" id="{A28E34FB-2C9E-7E41-B24A-80306121B2B2}"/>
              </a:ext>
            </a:extLst>
          </p:cNvPr>
          <p:cNvCxnSpPr>
            <a:cxnSpLocks/>
          </p:cNvCxnSpPr>
          <p:nvPr/>
        </p:nvCxnSpPr>
        <p:spPr>
          <a:xfrm>
            <a:off x="7412115" y="4134916"/>
            <a:ext cx="64728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1" name="Rounded Rectangle 180">
            <a:extLst>
              <a:ext uri="{FF2B5EF4-FFF2-40B4-BE49-F238E27FC236}">
                <a16:creationId xmlns:a16="http://schemas.microsoft.com/office/drawing/2014/main" id="{545C3F0A-E5CB-CB49-8466-D1F2E10CA71B}"/>
              </a:ext>
            </a:extLst>
          </p:cNvPr>
          <p:cNvSpPr/>
          <p:nvPr/>
        </p:nvSpPr>
        <p:spPr>
          <a:xfrm>
            <a:off x="7234466" y="3795417"/>
            <a:ext cx="647284" cy="3247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100</a:t>
            </a:r>
          </a:p>
        </p:txBody>
      </p:sp>
      <p:cxnSp>
        <p:nvCxnSpPr>
          <p:cNvPr id="182" name="Straight Connector 181">
            <a:extLst>
              <a:ext uri="{FF2B5EF4-FFF2-40B4-BE49-F238E27FC236}">
                <a16:creationId xmlns:a16="http://schemas.microsoft.com/office/drawing/2014/main" id="{DD0C78DC-35BC-704C-AF00-62308F4F2E96}"/>
              </a:ext>
            </a:extLst>
          </p:cNvPr>
          <p:cNvCxnSpPr>
            <a:cxnSpLocks/>
            <a:stCxn id="166" idx="3"/>
            <a:endCxn id="171" idx="1"/>
          </p:cNvCxnSpPr>
          <p:nvPr/>
        </p:nvCxnSpPr>
        <p:spPr>
          <a:xfrm flipV="1">
            <a:off x="8424492" y="4142680"/>
            <a:ext cx="1492066" cy="1241237"/>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AF364AD0-9C83-7747-993B-7A5115B99ABF}"/>
              </a:ext>
            </a:extLst>
          </p:cNvPr>
          <p:cNvCxnSpPr>
            <a:cxnSpLocks/>
          </p:cNvCxnSpPr>
          <p:nvPr/>
        </p:nvCxnSpPr>
        <p:spPr>
          <a:xfrm>
            <a:off x="8446489" y="4336272"/>
            <a:ext cx="373455" cy="29322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4FABA4B4-5939-8145-A506-9A333AE783B9}"/>
              </a:ext>
            </a:extLst>
          </p:cNvPr>
          <p:cNvCxnSpPr>
            <a:cxnSpLocks/>
          </p:cNvCxnSpPr>
          <p:nvPr/>
        </p:nvCxnSpPr>
        <p:spPr>
          <a:xfrm>
            <a:off x="8462276" y="3996932"/>
            <a:ext cx="46406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D22145A5-B469-3C41-8646-4F5E73A7C7A3}"/>
              </a:ext>
            </a:extLst>
          </p:cNvPr>
          <p:cNvCxnSpPr>
            <a:cxnSpLocks/>
          </p:cNvCxnSpPr>
          <p:nvPr/>
        </p:nvCxnSpPr>
        <p:spPr>
          <a:xfrm>
            <a:off x="8532453" y="5517980"/>
            <a:ext cx="43654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6" name="Rounded Rectangle 185">
            <a:extLst>
              <a:ext uri="{FF2B5EF4-FFF2-40B4-BE49-F238E27FC236}">
                <a16:creationId xmlns:a16="http://schemas.microsoft.com/office/drawing/2014/main" id="{D30461D9-FE88-EB40-B4A7-2ED460C3863E}"/>
              </a:ext>
            </a:extLst>
          </p:cNvPr>
          <p:cNvSpPr/>
          <p:nvPr/>
        </p:nvSpPr>
        <p:spPr>
          <a:xfrm>
            <a:off x="8386096" y="5597539"/>
            <a:ext cx="544111" cy="3247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30</a:t>
            </a:r>
          </a:p>
        </p:txBody>
      </p:sp>
      <p:sp>
        <p:nvSpPr>
          <p:cNvPr id="189" name="Right Arrow 188">
            <a:extLst>
              <a:ext uri="{FF2B5EF4-FFF2-40B4-BE49-F238E27FC236}">
                <a16:creationId xmlns:a16="http://schemas.microsoft.com/office/drawing/2014/main" id="{DFF1D656-8FBE-A342-ACAA-7414C56E2A16}"/>
              </a:ext>
            </a:extLst>
          </p:cNvPr>
          <p:cNvSpPr/>
          <p:nvPr/>
        </p:nvSpPr>
        <p:spPr>
          <a:xfrm>
            <a:off x="5675528" y="4275917"/>
            <a:ext cx="914400" cy="8892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TextBox 189">
            <a:extLst>
              <a:ext uri="{FF2B5EF4-FFF2-40B4-BE49-F238E27FC236}">
                <a16:creationId xmlns:a16="http://schemas.microsoft.com/office/drawing/2014/main" id="{FFAA9552-304D-0C4A-BC8D-4D17E9E916B7}"/>
              </a:ext>
            </a:extLst>
          </p:cNvPr>
          <p:cNvSpPr txBox="1"/>
          <p:nvPr/>
        </p:nvSpPr>
        <p:spPr>
          <a:xfrm>
            <a:off x="1631824" y="5575224"/>
            <a:ext cx="309700" cy="369332"/>
          </a:xfrm>
          <a:prstGeom prst="rect">
            <a:avLst/>
          </a:prstGeom>
          <a:noFill/>
        </p:spPr>
        <p:txBody>
          <a:bodyPr wrap="none" rtlCol="0">
            <a:spAutoFit/>
          </a:bodyPr>
          <a:lstStyle/>
          <a:p>
            <a:r>
              <a:rPr lang="en-US" dirty="0"/>
              <a:t>B</a:t>
            </a:r>
          </a:p>
        </p:txBody>
      </p:sp>
      <p:sp>
        <p:nvSpPr>
          <p:cNvPr id="191" name="TextBox 190">
            <a:extLst>
              <a:ext uri="{FF2B5EF4-FFF2-40B4-BE49-F238E27FC236}">
                <a16:creationId xmlns:a16="http://schemas.microsoft.com/office/drawing/2014/main" id="{358B0546-01A5-074A-BE03-6F465E959B22}"/>
              </a:ext>
            </a:extLst>
          </p:cNvPr>
          <p:cNvSpPr txBox="1"/>
          <p:nvPr/>
        </p:nvSpPr>
        <p:spPr>
          <a:xfrm>
            <a:off x="4568588" y="4852711"/>
            <a:ext cx="606897" cy="369332"/>
          </a:xfrm>
          <a:prstGeom prst="rect">
            <a:avLst/>
          </a:prstGeom>
          <a:noFill/>
        </p:spPr>
        <p:txBody>
          <a:bodyPr wrap="none" rtlCol="0">
            <a:spAutoFit/>
          </a:bodyPr>
          <a:lstStyle/>
          <a:p>
            <a:r>
              <a:rPr lang="en-US" dirty="0" err="1"/>
              <a:t>Dest</a:t>
            </a:r>
            <a:endParaRPr lang="en-US" dirty="0"/>
          </a:p>
        </p:txBody>
      </p:sp>
      <p:sp>
        <p:nvSpPr>
          <p:cNvPr id="192" name="TextBox 191">
            <a:extLst>
              <a:ext uri="{FF2B5EF4-FFF2-40B4-BE49-F238E27FC236}">
                <a16:creationId xmlns:a16="http://schemas.microsoft.com/office/drawing/2014/main" id="{38399715-6EE9-594E-9039-44CEDEDED388}"/>
              </a:ext>
            </a:extLst>
          </p:cNvPr>
          <p:cNvSpPr txBox="1"/>
          <p:nvPr/>
        </p:nvSpPr>
        <p:spPr>
          <a:xfrm>
            <a:off x="1627517" y="3614490"/>
            <a:ext cx="317716" cy="369332"/>
          </a:xfrm>
          <a:prstGeom prst="rect">
            <a:avLst/>
          </a:prstGeom>
          <a:noFill/>
        </p:spPr>
        <p:txBody>
          <a:bodyPr wrap="none" rtlCol="0">
            <a:spAutoFit/>
          </a:bodyPr>
          <a:lstStyle/>
          <a:p>
            <a:r>
              <a:rPr lang="en-US" dirty="0"/>
              <a:t>A</a:t>
            </a:r>
          </a:p>
        </p:txBody>
      </p:sp>
      <p:sp>
        <p:nvSpPr>
          <p:cNvPr id="193" name="TextBox 192">
            <a:extLst>
              <a:ext uri="{FF2B5EF4-FFF2-40B4-BE49-F238E27FC236}">
                <a16:creationId xmlns:a16="http://schemas.microsoft.com/office/drawing/2014/main" id="{64A18A50-50E4-784B-B896-8ABD099FC07E}"/>
              </a:ext>
            </a:extLst>
          </p:cNvPr>
          <p:cNvSpPr txBox="1"/>
          <p:nvPr/>
        </p:nvSpPr>
        <p:spPr>
          <a:xfrm>
            <a:off x="8107702" y="5569455"/>
            <a:ext cx="309700" cy="369332"/>
          </a:xfrm>
          <a:prstGeom prst="rect">
            <a:avLst/>
          </a:prstGeom>
          <a:noFill/>
        </p:spPr>
        <p:txBody>
          <a:bodyPr wrap="none" rtlCol="0">
            <a:spAutoFit/>
          </a:bodyPr>
          <a:lstStyle/>
          <a:p>
            <a:r>
              <a:rPr lang="en-US" dirty="0"/>
              <a:t>B</a:t>
            </a:r>
          </a:p>
        </p:txBody>
      </p:sp>
      <p:sp>
        <p:nvSpPr>
          <p:cNvPr id="194" name="TextBox 193">
            <a:extLst>
              <a:ext uri="{FF2B5EF4-FFF2-40B4-BE49-F238E27FC236}">
                <a16:creationId xmlns:a16="http://schemas.microsoft.com/office/drawing/2014/main" id="{286842B7-5320-D845-8129-0EFA222BE957}"/>
              </a:ext>
            </a:extLst>
          </p:cNvPr>
          <p:cNvSpPr txBox="1"/>
          <p:nvPr/>
        </p:nvSpPr>
        <p:spPr>
          <a:xfrm>
            <a:off x="11044466" y="4846942"/>
            <a:ext cx="606897" cy="369332"/>
          </a:xfrm>
          <a:prstGeom prst="rect">
            <a:avLst/>
          </a:prstGeom>
          <a:noFill/>
        </p:spPr>
        <p:txBody>
          <a:bodyPr wrap="none" rtlCol="0">
            <a:spAutoFit/>
          </a:bodyPr>
          <a:lstStyle/>
          <a:p>
            <a:r>
              <a:rPr lang="en-US" dirty="0" err="1"/>
              <a:t>Dest</a:t>
            </a:r>
            <a:endParaRPr lang="en-US" dirty="0"/>
          </a:p>
        </p:txBody>
      </p:sp>
      <p:sp>
        <p:nvSpPr>
          <p:cNvPr id="195" name="TextBox 194">
            <a:extLst>
              <a:ext uri="{FF2B5EF4-FFF2-40B4-BE49-F238E27FC236}">
                <a16:creationId xmlns:a16="http://schemas.microsoft.com/office/drawing/2014/main" id="{23EF9948-49BE-0241-B9CB-B8C2CE88496F}"/>
              </a:ext>
            </a:extLst>
          </p:cNvPr>
          <p:cNvSpPr txBox="1"/>
          <p:nvPr/>
        </p:nvSpPr>
        <p:spPr>
          <a:xfrm>
            <a:off x="8103395" y="3608721"/>
            <a:ext cx="317716" cy="369332"/>
          </a:xfrm>
          <a:prstGeom prst="rect">
            <a:avLst/>
          </a:prstGeom>
          <a:noFill/>
        </p:spPr>
        <p:txBody>
          <a:bodyPr wrap="none" rtlCol="0">
            <a:spAutoFit/>
          </a:bodyPr>
          <a:lstStyle/>
          <a:p>
            <a:r>
              <a:rPr lang="en-US" dirty="0"/>
              <a:t>A</a:t>
            </a:r>
          </a:p>
        </p:txBody>
      </p:sp>
    </p:spTree>
    <p:extLst>
      <p:ext uri="{BB962C8B-B14F-4D97-AF65-F5344CB8AC3E}">
        <p14:creationId xmlns:p14="http://schemas.microsoft.com/office/powerpoint/2010/main" val="127781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P spid="149" grpId="0"/>
      <p:bldP spid="150" grpId="0"/>
      <p:bldP spid="154" grpId="0"/>
      <p:bldP spid="177" grpId="0"/>
      <p:bldP spid="178" grpId="0"/>
      <p:bldP spid="179" grpId="0"/>
      <p:bldP spid="181" grpId="0"/>
      <p:bldP spid="186"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8472D-6900-2F4C-AF72-28E5FF96A3FD}"/>
              </a:ext>
            </a:extLst>
          </p:cNvPr>
          <p:cNvSpPr>
            <a:spLocks noGrp="1"/>
          </p:cNvSpPr>
          <p:nvPr>
            <p:ph type="title"/>
          </p:nvPr>
        </p:nvSpPr>
        <p:spPr/>
        <p:txBody>
          <a:bodyPr/>
          <a:lstStyle/>
          <a:p>
            <a:r>
              <a:rPr lang="en-US" dirty="0"/>
              <a:t>Motivation: Load-aware traffic splitting</a:t>
            </a:r>
          </a:p>
        </p:txBody>
      </p:sp>
      <p:sp>
        <p:nvSpPr>
          <p:cNvPr id="7" name="Content Placeholder 6">
            <a:extLst>
              <a:ext uri="{FF2B5EF4-FFF2-40B4-BE49-F238E27FC236}">
                <a16:creationId xmlns:a16="http://schemas.microsoft.com/office/drawing/2014/main" id="{F07B5179-8D94-B842-B0AC-FE1464FBE62E}"/>
              </a:ext>
            </a:extLst>
          </p:cNvPr>
          <p:cNvSpPr>
            <a:spLocks noGrp="1"/>
          </p:cNvSpPr>
          <p:nvPr>
            <p:ph idx="1"/>
          </p:nvPr>
        </p:nvSpPr>
        <p:spPr>
          <a:xfrm>
            <a:off x="2396475" y="1528688"/>
            <a:ext cx="7399050" cy="1041319"/>
          </a:xfrm>
        </p:spPr>
        <p:txBody>
          <a:bodyPr/>
          <a:lstStyle/>
          <a:p>
            <a:pPr marL="0" indent="0">
              <a:buNone/>
            </a:pPr>
            <a:r>
              <a:rPr lang="en-US" dirty="0"/>
              <a:t>Fast adaptation to real-time traffic conditions</a:t>
            </a:r>
          </a:p>
          <a:p>
            <a:pPr marL="0" indent="0">
              <a:buNone/>
            </a:pPr>
            <a:r>
              <a:rPr lang="en-US" dirty="0"/>
              <a:t>		(</a:t>
            </a:r>
            <a:r>
              <a:rPr lang="en-US" dirty="0" err="1"/>
              <a:t>e.g</a:t>
            </a:r>
            <a:r>
              <a:rPr lang="en-US" dirty="0"/>
              <a:t>: failures, congestion)</a:t>
            </a:r>
          </a:p>
          <a:p>
            <a:pPr marL="0" indent="0">
              <a:buNone/>
            </a:pPr>
            <a:endParaRPr lang="en-US" dirty="0"/>
          </a:p>
          <a:p>
            <a:endParaRPr lang="en-US" dirty="0"/>
          </a:p>
        </p:txBody>
      </p:sp>
      <p:pic>
        <p:nvPicPr>
          <p:cNvPr id="35" name="Picture 34">
            <a:extLst>
              <a:ext uri="{FF2B5EF4-FFF2-40B4-BE49-F238E27FC236}">
                <a16:creationId xmlns:a16="http://schemas.microsoft.com/office/drawing/2014/main" id="{EDD641F2-0AB2-0043-BD6D-66AA05E4D4CD}"/>
              </a:ext>
            </a:extLst>
          </p:cNvPr>
          <p:cNvPicPr>
            <a:picLocks noChangeAspect="1"/>
          </p:cNvPicPr>
          <p:nvPr/>
        </p:nvPicPr>
        <p:blipFill>
          <a:blip r:embed="rId2">
            <a:duotone>
              <a:schemeClr val="accent3">
                <a:shade val="45000"/>
                <a:satMod val="135000"/>
              </a:schemeClr>
              <a:prstClr val="white"/>
            </a:duotone>
          </a:blip>
          <a:stretch>
            <a:fillRect/>
          </a:stretch>
        </p:blipFill>
        <p:spPr>
          <a:xfrm>
            <a:off x="4281270" y="4910387"/>
            <a:ext cx="345540" cy="316849"/>
          </a:xfrm>
          <a:prstGeom prst="rect">
            <a:avLst/>
          </a:prstGeom>
        </p:spPr>
      </p:pic>
      <p:cxnSp>
        <p:nvCxnSpPr>
          <p:cNvPr id="36" name="Straight Connector 35">
            <a:extLst>
              <a:ext uri="{FF2B5EF4-FFF2-40B4-BE49-F238E27FC236}">
                <a16:creationId xmlns:a16="http://schemas.microsoft.com/office/drawing/2014/main" id="{FBAB1417-2EC3-8546-987C-41F05B710FE7}"/>
              </a:ext>
            </a:extLst>
          </p:cNvPr>
          <p:cNvCxnSpPr>
            <a:cxnSpLocks/>
            <a:stCxn id="40" idx="2"/>
            <a:endCxn id="35" idx="0"/>
          </p:cNvCxnSpPr>
          <p:nvPr/>
        </p:nvCxnSpPr>
        <p:spPr>
          <a:xfrm flipH="1">
            <a:off x="4454040" y="3977184"/>
            <a:ext cx="1226362" cy="933203"/>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A8A436B2-1CCE-D04E-AEC8-E293E3312FAB}"/>
              </a:ext>
            </a:extLst>
          </p:cNvPr>
          <p:cNvPicPr>
            <a:picLocks noChangeAspect="1"/>
          </p:cNvPicPr>
          <p:nvPr/>
        </p:nvPicPr>
        <p:blipFill>
          <a:blip r:embed="rId2">
            <a:duotone>
              <a:schemeClr val="accent3">
                <a:shade val="45000"/>
                <a:satMod val="135000"/>
              </a:schemeClr>
              <a:prstClr val="white"/>
            </a:duotone>
          </a:blip>
          <a:stretch>
            <a:fillRect/>
          </a:stretch>
        </p:blipFill>
        <p:spPr>
          <a:xfrm>
            <a:off x="4281270" y="3670189"/>
            <a:ext cx="345540" cy="316849"/>
          </a:xfrm>
          <a:prstGeom prst="rect">
            <a:avLst/>
          </a:prstGeom>
        </p:spPr>
      </p:pic>
      <p:pic>
        <p:nvPicPr>
          <p:cNvPr id="38" name="Picture 37">
            <a:extLst>
              <a:ext uri="{FF2B5EF4-FFF2-40B4-BE49-F238E27FC236}">
                <a16:creationId xmlns:a16="http://schemas.microsoft.com/office/drawing/2014/main" id="{BEFF325E-1165-BD4C-AA4F-DBE344E13DBA}"/>
              </a:ext>
            </a:extLst>
          </p:cNvPr>
          <p:cNvPicPr>
            <a:picLocks noChangeAspect="1"/>
          </p:cNvPicPr>
          <p:nvPr/>
        </p:nvPicPr>
        <p:blipFill>
          <a:blip r:embed="rId2">
            <a:duotone>
              <a:schemeClr val="accent3">
                <a:shade val="45000"/>
                <a:satMod val="135000"/>
              </a:schemeClr>
              <a:prstClr val="white"/>
            </a:duotone>
          </a:blip>
          <a:stretch>
            <a:fillRect/>
          </a:stretch>
        </p:blipFill>
        <p:spPr>
          <a:xfrm>
            <a:off x="5507632" y="4901571"/>
            <a:ext cx="345540" cy="316849"/>
          </a:xfrm>
          <a:prstGeom prst="rect">
            <a:avLst/>
          </a:prstGeom>
        </p:spPr>
      </p:pic>
      <p:cxnSp>
        <p:nvCxnSpPr>
          <p:cNvPr id="39" name="Straight Connector 38">
            <a:extLst>
              <a:ext uri="{FF2B5EF4-FFF2-40B4-BE49-F238E27FC236}">
                <a16:creationId xmlns:a16="http://schemas.microsoft.com/office/drawing/2014/main" id="{019F6239-DF63-9545-93C3-B843BD41E0BD}"/>
              </a:ext>
            </a:extLst>
          </p:cNvPr>
          <p:cNvCxnSpPr>
            <a:cxnSpLocks/>
            <a:stCxn id="38" idx="1"/>
            <a:endCxn id="35" idx="3"/>
          </p:cNvCxnSpPr>
          <p:nvPr/>
        </p:nvCxnSpPr>
        <p:spPr>
          <a:xfrm flipH="1">
            <a:off x="4626810" y="5059996"/>
            <a:ext cx="880822" cy="8816"/>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25249162-8161-9C42-8A1C-C5938E584E22}"/>
              </a:ext>
            </a:extLst>
          </p:cNvPr>
          <p:cNvPicPr>
            <a:picLocks noChangeAspect="1"/>
          </p:cNvPicPr>
          <p:nvPr/>
        </p:nvPicPr>
        <p:blipFill>
          <a:blip r:embed="rId2">
            <a:duotone>
              <a:schemeClr val="accent3">
                <a:shade val="45000"/>
                <a:satMod val="135000"/>
              </a:schemeClr>
              <a:prstClr val="white"/>
            </a:duotone>
          </a:blip>
          <a:stretch>
            <a:fillRect/>
          </a:stretch>
        </p:blipFill>
        <p:spPr>
          <a:xfrm>
            <a:off x="5507632" y="3660335"/>
            <a:ext cx="345540" cy="316849"/>
          </a:xfrm>
          <a:prstGeom prst="rect">
            <a:avLst/>
          </a:prstGeom>
        </p:spPr>
      </p:pic>
      <p:cxnSp>
        <p:nvCxnSpPr>
          <p:cNvPr id="41" name="Straight Connector 40">
            <a:extLst>
              <a:ext uri="{FF2B5EF4-FFF2-40B4-BE49-F238E27FC236}">
                <a16:creationId xmlns:a16="http://schemas.microsoft.com/office/drawing/2014/main" id="{4C5B0F19-9018-8D44-AD82-35672AEC6370}"/>
              </a:ext>
            </a:extLst>
          </p:cNvPr>
          <p:cNvCxnSpPr>
            <a:cxnSpLocks/>
            <a:stCxn id="37" idx="3"/>
            <a:endCxn id="40" idx="1"/>
          </p:cNvCxnSpPr>
          <p:nvPr/>
        </p:nvCxnSpPr>
        <p:spPr>
          <a:xfrm flipV="1">
            <a:off x="4626810" y="3818760"/>
            <a:ext cx="880822" cy="9854"/>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6BF03105-38D5-9F45-8A28-15A02DE4C9E4}"/>
              </a:ext>
            </a:extLst>
          </p:cNvPr>
          <p:cNvPicPr>
            <a:picLocks noChangeAspect="1"/>
          </p:cNvPicPr>
          <p:nvPr/>
        </p:nvPicPr>
        <p:blipFill>
          <a:blip r:embed="rId2">
            <a:duotone>
              <a:schemeClr val="accent3">
                <a:shade val="45000"/>
                <a:satMod val="135000"/>
              </a:schemeClr>
              <a:prstClr val="white"/>
            </a:duotone>
          </a:blip>
          <a:stretch>
            <a:fillRect/>
          </a:stretch>
        </p:blipFill>
        <p:spPr>
          <a:xfrm>
            <a:off x="6561224" y="4239416"/>
            <a:ext cx="345540" cy="316849"/>
          </a:xfrm>
          <a:prstGeom prst="rect">
            <a:avLst/>
          </a:prstGeom>
        </p:spPr>
      </p:pic>
      <p:cxnSp>
        <p:nvCxnSpPr>
          <p:cNvPr id="43" name="Straight Connector 42">
            <a:extLst>
              <a:ext uri="{FF2B5EF4-FFF2-40B4-BE49-F238E27FC236}">
                <a16:creationId xmlns:a16="http://schemas.microsoft.com/office/drawing/2014/main" id="{B15D314A-3576-2C4C-B064-45C35727FD3A}"/>
              </a:ext>
            </a:extLst>
          </p:cNvPr>
          <p:cNvCxnSpPr>
            <a:cxnSpLocks/>
            <a:stCxn id="40" idx="3"/>
            <a:endCxn id="42" idx="1"/>
          </p:cNvCxnSpPr>
          <p:nvPr/>
        </p:nvCxnSpPr>
        <p:spPr>
          <a:xfrm>
            <a:off x="5853172" y="3818760"/>
            <a:ext cx="708052" cy="579081"/>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BEB7A85-3830-2840-856B-B80D37C77372}"/>
              </a:ext>
            </a:extLst>
          </p:cNvPr>
          <p:cNvCxnSpPr>
            <a:cxnSpLocks/>
            <a:stCxn id="38" idx="3"/>
            <a:endCxn id="42" idx="1"/>
          </p:cNvCxnSpPr>
          <p:nvPr/>
        </p:nvCxnSpPr>
        <p:spPr>
          <a:xfrm flipV="1">
            <a:off x="5853172" y="4397841"/>
            <a:ext cx="708052" cy="662155"/>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703478E-AB32-3D4B-8624-50A903896A59}"/>
              </a:ext>
            </a:extLst>
          </p:cNvPr>
          <p:cNvCxnSpPr>
            <a:cxnSpLocks/>
            <a:stCxn id="40" idx="2"/>
            <a:endCxn id="38" idx="0"/>
          </p:cNvCxnSpPr>
          <p:nvPr/>
        </p:nvCxnSpPr>
        <p:spPr>
          <a:xfrm>
            <a:off x="5680402" y="3977184"/>
            <a:ext cx="0" cy="924387"/>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898F5D7F-139C-994F-B517-95076489B3AD}"/>
              </a:ext>
            </a:extLst>
          </p:cNvPr>
          <p:cNvPicPr>
            <a:picLocks noChangeAspect="1"/>
          </p:cNvPicPr>
          <p:nvPr/>
        </p:nvPicPr>
        <p:blipFill>
          <a:blip r:embed="rId2">
            <a:duotone>
              <a:schemeClr val="accent3">
                <a:shade val="45000"/>
                <a:satMod val="135000"/>
              </a:schemeClr>
              <a:prstClr val="white"/>
            </a:duotone>
          </a:blip>
          <a:stretch>
            <a:fillRect/>
          </a:stretch>
        </p:blipFill>
        <p:spPr>
          <a:xfrm>
            <a:off x="3252439" y="4236107"/>
            <a:ext cx="345540" cy="316849"/>
          </a:xfrm>
          <a:prstGeom prst="rect">
            <a:avLst/>
          </a:prstGeom>
        </p:spPr>
      </p:pic>
      <p:cxnSp>
        <p:nvCxnSpPr>
          <p:cNvPr id="85" name="Straight Connector 84">
            <a:extLst>
              <a:ext uri="{FF2B5EF4-FFF2-40B4-BE49-F238E27FC236}">
                <a16:creationId xmlns:a16="http://schemas.microsoft.com/office/drawing/2014/main" id="{C3196A3A-C9E5-D34C-A909-8BE5ACF40FDA}"/>
              </a:ext>
            </a:extLst>
          </p:cNvPr>
          <p:cNvCxnSpPr>
            <a:cxnSpLocks/>
            <a:stCxn id="35" idx="1"/>
            <a:endCxn id="84" idx="3"/>
          </p:cNvCxnSpPr>
          <p:nvPr/>
        </p:nvCxnSpPr>
        <p:spPr>
          <a:xfrm flipH="1" flipV="1">
            <a:off x="3597979" y="4394532"/>
            <a:ext cx="683291" cy="674280"/>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B41D40F3-F6C1-D648-A3EE-431F9CDCD98C}"/>
              </a:ext>
            </a:extLst>
          </p:cNvPr>
          <p:cNvCxnSpPr>
            <a:cxnSpLocks/>
            <a:stCxn id="37" idx="1"/>
            <a:endCxn id="84" idx="3"/>
          </p:cNvCxnSpPr>
          <p:nvPr/>
        </p:nvCxnSpPr>
        <p:spPr>
          <a:xfrm flipH="1">
            <a:off x="3597979" y="3828614"/>
            <a:ext cx="683291" cy="565918"/>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868AFBD0-92EA-E74C-BAF1-1D1D044F3B01}"/>
              </a:ext>
            </a:extLst>
          </p:cNvPr>
          <p:cNvSpPr txBox="1"/>
          <p:nvPr/>
        </p:nvSpPr>
        <p:spPr>
          <a:xfrm>
            <a:off x="9039675" y="5680238"/>
            <a:ext cx="304892" cy="369332"/>
          </a:xfrm>
          <a:prstGeom prst="rect">
            <a:avLst/>
          </a:prstGeom>
          <a:noFill/>
        </p:spPr>
        <p:txBody>
          <a:bodyPr wrap="none" rtlCol="0">
            <a:spAutoFit/>
          </a:bodyPr>
          <a:lstStyle/>
          <a:p>
            <a:r>
              <a:rPr lang="en-US" dirty="0">
                <a:solidFill>
                  <a:srgbClr val="FF0000"/>
                </a:solidFill>
              </a:rPr>
              <a:t>X</a:t>
            </a:r>
          </a:p>
        </p:txBody>
      </p:sp>
      <p:pic>
        <p:nvPicPr>
          <p:cNvPr id="106" name="Picture 105">
            <a:extLst>
              <a:ext uri="{FF2B5EF4-FFF2-40B4-BE49-F238E27FC236}">
                <a16:creationId xmlns:a16="http://schemas.microsoft.com/office/drawing/2014/main" id="{CBEACF35-8099-974D-9180-AFF2C9ACD469}"/>
              </a:ext>
            </a:extLst>
          </p:cNvPr>
          <p:cNvPicPr>
            <a:picLocks noChangeAspect="1"/>
          </p:cNvPicPr>
          <p:nvPr/>
        </p:nvPicPr>
        <p:blipFill>
          <a:blip r:embed="rId2">
            <a:duotone>
              <a:schemeClr val="accent3">
                <a:shade val="45000"/>
                <a:satMod val="135000"/>
              </a:schemeClr>
              <a:prstClr val="white"/>
            </a:duotone>
          </a:blip>
          <a:stretch>
            <a:fillRect/>
          </a:stretch>
        </p:blipFill>
        <p:spPr>
          <a:xfrm>
            <a:off x="8372111" y="5575851"/>
            <a:ext cx="345540" cy="316849"/>
          </a:xfrm>
          <a:prstGeom prst="rect">
            <a:avLst/>
          </a:prstGeom>
        </p:spPr>
      </p:pic>
      <p:cxnSp>
        <p:nvCxnSpPr>
          <p:cNvPr id="107" name="Straight Connector 106">
            <a:extLst>
              <a:ext uri="{FF2B5EF4-FFF2-40B4-BE49-F238E27FC236}">
                <a16:creationId xmlns:a16="http://schemas.microsoft.com/office/drawing/2014/main" id="{475F3170-1FB8-6149-B042-7FC70BD6C159}"/>
              </a:ext>
            </a:extLst>
          </p:cNvPr>
          <p:cNvCxnSpPr>
            <a:cxnSpLocks/>
            <a:stCxn id="111" idx="2"/>
            <a:endCxn id="106" idx="0"/>
          </p:cNvCxnSpPr>
          <p:nvPr/>
        </p:nvCxnSpPr>
        <p:spPr>
          <a:xfrm flipH="1">
            <a:off x="8544881" y="4642648"/>
            <a:ext cx="1226362" cy="933203"/>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08" name="Picture 107">
            <a:extLst>
              <a:ext uri="{FF2B5EF4-FFF2-40B4-BE49-F238E27FC236}">
                <a16:creationId xmlns:a16="http://schemas.microsoft.com/office/drawing/2014/main" id="{94AAE850-5476-3E45-B7E0-38E2CAAD2F68}"/>
              </a:ext>
            </a:extLst>
          </p:cNvPr>
          <p:cNvPicPr>
            <a:picLocks noChangeAspect="1"/>
          </p:cNvPicPr>
          <p:nvPr/>
        </p:nvPicPr>
        <p:blipFill>
          <a:blip r:embed="rId2">
            <a:duotone>
              <a:schemeClr val="accent3">
                <a:shade val="45000"/>
                <a:satMod val="135000"/>
              </a:schemeClr>
              <a:prstClr val="white"/>
            </a:duotone>
          </a:blip>
          <a:stretch>
            <a:fillRect/>
          </a:stretch>
        </p:blipFill>
        <p:spPr>
          <a:xfrm>
            <a:off x="8372111" y="4335653"/>
            <a:ext cx="345540" cy="316849"/>
          </a:xfrm>
          <a:prstGeom prst="rect">
            <a:avLst/>
          </a:prstGeom>
        </p:spPr>
      </p:pic>
      <p:pic>
        <p:nvPicPr>
          <p:cNvPr id="109" name="Picture 108">
            <a:extLst>
              <a:ext uri="{FF2B5EF4-FFF2-40B4-BE49-F238E27FC236}">
                <a16:creationId xmlns:a16="http://schemas.microsoft.com/office/drawing/2014/main" id="{D5B60934-AC02-264D-8A37-ECB6B5304ED1}"/>
              </a:ext>
            </a:extLst>
          </p:cNvPr>
          <p:cNvPicPr>
            <a:picLocks noChangeAspect="1"/>
          </p:cNvPicPr>
          <p:nvPr/>
        </p:nvPicPr>
        <p:blipFill>
          <a:blip r:embed="rId2">
            <a:duotone>
              <a:schemeClr val="accent3">
                <a:shade val="45000"/>
                <a:satMod val="135000"/>
              </a:schemeClr>
              <a:prstClr val="white"/>
            </a:duotone>
          </a:blip>
          <a:stretch>
            <a:fillRect/>
          </a:stretch>
        </p:blipFill>
        <p:spPr>
          <a:xfrm>
            <a:off x="9598473" y="5567035"/>
            <a:ext cx="345540" cy="316849"/>
          </a:xfrm>
          <a:prstGeom prst="rect">
            <a:avLst/>
          </a:prstGeom>
        </p:spPr>
      </p:pic>
      <p:cxnSp>
        <p:nvCxnSpPr>
          <p:cNvPr id="110" name="Straight Connector 109">
            <a:extLst>
              <a:ext uri="{FF2B5EF4-FFF2-40B4-BE49-F238E27FC236}">
                <a16:creationId xmlns:a16="http://schemas.microsoft.com/office/drawing/2014/main" id="{07263D80-DC66-8D47-BB2F-8EB27234F7A9}"/>
              </a:ext>
            </a:extLst>
          </p:cNvPr>
          <p:cNvCxnSpPr>
            <a:cxnSpLocks/>
            <a:stCxn id="109" idx="1"/>
            <a:endCxn id="106" idx="3"/>
          </p:cNvCxnSpPr>
          <p:nvPr/>
        </p:nvCxnSpPr>
        <p:spPr>
          <a:xfrm flipH="1">
            <a:off x="8717651" y="5725460"/>
            <a:ext cx="880822" cy="8816"/>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11" name="Picture 110">
            <a:extLst>
              <a:ext uri="{FF2B5EF4-FFF2-40B4-BE49-F238E27FC236}">
                <a16:creationId xmlns:a16="http://schemas.microsoft.com/office/drawing/2014/main" id="{5B686F89-B11C-D944-827A-466A5BE2D74A}"/>
              </a:ext>
            </a:extLst>
          </p:cNvPr>
          <p:cNvPicPr>
            <a:picLocks noChangeAspect="1"/>
          </p:cNvPicPr>
          <p:nvPr/>
        </p:nvPicPr>
        <p:blipFill>
          <a:blip r:embed="rId2">
            <a:duotone>
              <a:schemeClr val="accent3">
                <a:shade val="45000"/>
                <a:satMod val="135000"/>
              </a:schemeClr>
              <a:prstClr val="white"/>
            </a:duotone>
          </a:blip>
          <a:stretch>
            <a:fillRect/>
          </a:stretch>
        </p:blipFill>
        <p:spPr>
          <a:xfrm>
            <a:off x="9598473" y="4325799"/>
            <a:ext cx="345540" cy="316849"/>
          </a:xfrm>
          <a:prstGeom prst="rect">
            <a:avLst/>
          </a:prstGeom>
        </p:spPr>
      </p:pic>
      <p:cxnSp>
        <p:nvCxnSpPr>
          <p:cNvPr id="112" name="Straight Connector 111">
            <a:extLst>
              <a:ext uri="{FF2B5EF4-FFF2-40B4-BE49-F238E27FC236}">
                <a16:creationId xmlns:a16="http://schemas.microsoft.com/office/drawing/2014/main" id="{39DB218F-75AD-C542-A39E-BD141EA110A1}"/>
              </a:ext>
            </a:extLst>
          </p:cNvPr>
          <p:cNvCxnSpPr>
            <a:cxnSpLocks/>
            <a:stCxn id="108" idx="3"/>
            <a:endCxn id="111" idx="1"/>
          </p:cNvCxnSpPr>
          <p:nvPr/>
        </p:nvCxnSpPr>
        <p:spPr>
          <a:xfrm flipV="1">
            <a:off x="8717651" y="4484224"/>
            <a:ext cx="880822" cy="9854"/>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13" name="Picture 112">
            <a:extLst>
              <a:ext uri="{FF2B5EF4-FFF2-40B4-BE49-F238E27FC236}">
                <a16:creationId xmlns:a16="http://schemas.microsoft.com/office/drawing/2014/main" id="{5B45245D-2E49-F041-8AB0-246E246147E8}"/>
              </a:ext>
            </a:extLst>
          </p:cNvPr>
          <p:cNvPicPr>
            <a:picLocks noChangeAspect="1"/>
          </p:cNvPicPr>
          <p:nvPr/>
        </p:nvPicPr>
        <p:blipFill>
          <a:blip r:embed="rId2">
            <a:duotone>
              <a:schemeClr val="accent3">
                <a:shade val="45000"/>
                <a:satMod val="135000"/>
              </a:schemeClr>
              <a:prstClr val="white"/>
            </a:duotone>
          </a:blip>
          <a:stretch>
            <a:fillRect/>
          </a:stretch>
        </p:blipFill>
        <p:spPr>
          <a:xfrm>
            <a:off x="10652065" y="4904880"/>
            <a:ext cx="345540" cy="316849"/>
          </a:xfrm>
          <a:prstGeom prst="rect">
            <a:avLst/>
          </a:prstGeom>
        </p:spPr>
      </p:pic>
      <p:cxnSp>
        <p:nvCxnSpPr>
          <p:cNvPr id="114" name="Straight Connector 113">
            <a:extLst>
              <a:ext uri="{FF2B5EF4-FFF2-40B4-BE49-F238E27FC236}">
                <a16:creationId xmlns:a16="http://schemas.microsoft.com/office/drawing/2014/main" id="{C1075883-D43B-FB46-A7D1-D5E87F1B2456}"/>
              </a:ext>
            </a:extLst>
          </p:cNvPr>
          <p:cNvCxnSpPr>
            <a:cxnSpLocks/>
            <a:stCxn id="111" idx="3"/>
            <a:endCxn id="113" idx="1"/>
          </p:cNvCxnSpPr>
          <p:nvPr/>
        </p:nvCxnSpPr>
        <p:spPr>
          <a:xfrm>
            <a:off x="9944013" y="4484224"/>
            <a:ext cx="708052" cy="579081"/>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D6278CAA-5AD7-6646-AC06-F1FE2E71E23A}"/>
              </a:ext>
            </a:extLst>
          </p:cNvPr>
          <p:cNvCxnSpPr>
            <a:cxnSpLocks/>
            <a:stCxn id="109" idx="3"/>
            <a:endCxn id="113" idx="1"/>
          </p:cNvCxnSpPr>
          <p:nvPr/>
        </p:nvCxnSpPr>
        <p:spPr>
          <a:xfrm flipV="1">
            <a:off x="9944013" y="5063305"/>
            <a:ext cx="708052" cy="662155"/>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5A5D5013-9270-FC45-9B9E-F8813934D0FF}"/>
              </a:ext>
            </a:extLst>
          </p:cNvPr>
          <p:cNvCxnSpPr>
            <a:cxnSpLocks/>
            <a:stCxn id="111" idx="2"/>
            <a:endCxn id="109" idx="0"/>
          </p:cNvCxnSpPr>
          <p:nvPr/>
        </p:nvCxnSpPr>
        <p:spPr>
          <a:xfrm>
            <a:off x="9771243" y="4642648"/>
            <a:ext cx="0" cy="924387"/>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17" name="Picture 116">
            <a:extLst>
              <a:ext uri="{FF2B5EF4-FFF2-40B4-BE49-F238E27FC236}">
                <a16:creationId xmlns:a16="http://schemas.microsoft.com/office/drawing/2014/main" id="{B62241F2-F1FA-2B46-976D-2E9F7B07F5C0}"/>
              </a:ext>
            </a:extLst>
          </p:cNvPr>
          <p:cNvPicPr>
            <a:picLocks noChangeAspect="1"/>
          </p:cNvPicPr>
          <p:nvPr/>
        </p:nvPicPr>
        <p:blipFill>
          <a:blip r:embed="rId2">
            <a:duotone>
              <a:schemeClr val="accent3">
                <a:shade val="45000"/>
                <a:satMod val="135000"/>
              </a:schemeClr>
              <a:prstClr val="white"/>
            </a:duotone>
          </a:blip>
          <a:stretch>
            <a:fillRect/>
          </a:stretch>
        </p:blipFill>
        <p:spPr>
          <a:xfrm>
            <a:off x="7343280" y="4901571"/>
            <a:ext cx="345540" cy="316849"/>
          </a:xfrm>
          <a:prstGeom prst="rect">
            <a:avLst/>
          </a:prstGeom>
        </p:spPr>
      </p:pic>
      <p:cxnSp>
        <p:nvCxnSpPr>
          <p:cNvPr id="118" name="Straight Connector 117">
            <a:extLst>
              <a:ext uri="{FF2B5EF4-FFF2-40B4-BE49-F238E27FC236}">
                <a16:creationId xmlns:a16="http://schemas.microsoft.com/office/drawing/2014/main" id="{0AFE3696-883C-714B-ADF6-9B5643CBE702}"/>
              </a:ext>
            </a:extLst>
          </p:cNvPr>
          <p:cNvCxnSpPr>
            <a:cxnSpLocks/>
            <a:stCxn id="106" idx="1"/>
            <a:endCxn id="117" idx="3"/>
          </p:cNvCxnSpPr>
          <p:nvPr/>
        </p:nvCxnSpPr>
        <p:spPr>
          <a:xfrm flipH="1" flipV="1">
            <a:off x="7688820" y="5059996"/>
            <a:ext cx="683291" cy="674280"/>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6E8AF443-A220-4C41-BCEB-CAC770C7E502}"/>
              </a:ext>
            </a:extLst>
          </p:cNvPr>
          <p:cNvCxnSpPr>
            <a:cxnSpLocks/>
            <a:stCxn id="108" idx="1"/>
            <a:endCxn id="117" idx="3"/>
          </p:cNvCxnSpPr>
          <p:nvPr/>
        </p:nvCxnSpPr>
        <p:spPr>
          <a:xfrm flipH="1">
            <a:off x="7688820" y="4494078"/>
            <a:ext cx="683291" cy="565918"/>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1179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8472D-6900-2F4C-AF72-28E5FF96A3FD}"/>
              </a:ext>
            </a:extLst>
          </p:cNvPr>
          <p:cNvSpPr>
            <a:spLocks noGrp="1"/>
          </p:cNvSpPr>
          <p:nvPr>
            <p:ph type="title"/>
          </p:nvPr>
        </p:nvSpPr>
        <p:spPr/>
        <p:txBody>
          <a:bodyPr/>
          <a:lstStyle/>
          <a:p>
            <a:r>
              <a:rPr lang="en-US" dirty="0"/>
              <a:t>Motivation: Load-aware traffic splitting</a:t>
            </a:r>
          </a:p>
        </p:txBody>
      </p:sp>
      <p:sp>
        <p:nvSpPr>
          <p:cNvPr id="7" name="Content Placeholder 6">
            <a:extLst>
              <a:ext uri="{FF2B5EF4-FFF2-40B4-BE49-F238E27FC236}">
                <a16:creationId xmlns:a16="http://schemas.microsoft.com/office/drawing/2014/main" id="{F07B5179-8D94-B842-B0AC-FE1464FBE62E}"/>
              </a:ext>
            </a:extLst>
          </p:cNvPr>
          <p:cNvSpPr>
            <a:spLocks noGrp="1"/>
          </p:cNvSpPr>
          <p:nvPr>
            <p:ph idx="1"/>
          </p:nvPr>
        </p:nvSpPr>
        <p:spPr>
          <a:xfrm>
            <a:off x="929408" y="1344916"/>
            <a:ext cx="10388048" cy="1068541"/>
          </a:xfrm>
        </p:spPr>
        <p:txBody>
          <a:bodyPr>
            <a:normAutofit/>
          </a:bodyPr>
          <a:lstStyle/>
          <a:p>
            <a:pPr marL="0" indent="0" algn="ctr">
              <a:buNone/>
            </a:pPr>
            <a:r>
              <a:rPr lang="en-US" sz="2400" b="1" dirty="0"/>
              <a:t>Fast adaptation to real-time traffic conditions at RTT timescales</a:t>
            </a:r>
          </a:p>
          <a:p>
            <a:pPr marL="0" indent="0" algn="ctr">
              <a:buNone/>
            </a:pPr>
            <a:endParaRPr lang="en-US" b="1" dirty="0"/>
          </a:p>
          <a:p>
            <a:endParaRPr lang="en-US" b="1" dirty="0"/>
          </a:p>
        </p:txBody>
      </p:sp>
      <p:cxnSp>
        <p:nvCxnSpPr>
          <p:cNvPr id="153" name="Straight Arrow Connector 152">
            <a:extLst>
              <a:ext uri="{FF2B5EF4-FFF2-40B4-BE49-F238E27FC236}">
                <a16:creationId xmlns:a16="http://schemas.microsoft.com/office/drawing/2014/main" id="{CC10E6B3-F435-9A4D-8954-BFE5E5310521}"/>
              </a:ext>
            </a:extLst>
          </p:cNvPr>
          <p:cNvCxnSpPr>
            <a:cxnSpLocks/>
          </p:cNvCxnSpPr>
          <p:nvPr/>
        </p:nvCxnSpPr>
        <p:spPr>
          <a:xfrm>
            <a:off x="874544" y="3806074"/>
            <a:ext cx="647284" cy="0"/>
          </a:xfrm>
          <a:prstGeom prst="straightConnector1">
            <a:avLst/>
          </a:prstGeom>
          <a:ln w="1016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91" name="TextBox 190">
            <a:extLst>
              <a:ext uri="{FF2B5EF4-FFF2-40B4-BE49-F238E27FC236}">
                <a16:creationId xmlns:a16="http://schemas.microsoft.com/office/drawing/2014/main" id="{358B0546-01A5-074A-BE03-6F465E959B22}"/>
              </a:ext>
            </a:extLst>
          </p:cNvPr>
          <p:cNvSpPr txBox="1"/>
          <p:nvPr/>
        </p:nvSpPr>
        <p:spPr>
          <a:xfrm>
            <a:off x="4564422" y="4500054"/>
            <a:ext cx="586058" cy="369332"/>
          </a:xfrm>
          <a:prstGeom prst="rect">
            <a:avLst/>
          </a:prstGeom>
          <a:noFill/>
        </p:spPr>
        <p:txBody>
          <a:bodyPr wrap="none" rtlCol="0">
            <a:spAutoFit/>
          </a:bodyPr>
          <a:lstStyle/>
          <a:p>
            <a:r>
              <a:rPr lang="en-US" dirty="0" err="1"/>
              <a:t>dest</a:t>
            </a:r>
            <a:endParaRPr lang="en-US" dirty="0"/>
          </a:p>
        </p:txBody>
      </p:sp>
      <p:sp>
        <p:nvSpPr>
          <p:cNvPr id="5" name="Freeform 4">
            <a:extLst>
              <a:ext uri="{FF2B5EF4-FFF2-40B4-BE49-F238E27FC236}">
                <a16:creationId xmlns:a16="http://schemas.microsoft.com/office/drawing/2014/main" id="{0B5C85B0-E859-5748-8237-E140FD8C7307}"/>
              </a:ext>
            </a:extLst>
          </p:cNvPr>
          <p:cNvSpPr/>
          <p:nvPr/>
        </p:nvSpPr>
        <p:spPr>
          <a:xfrm>
            <a:off x="1929800" y="4651123"/>
            <a:ext cx="2618509" cy="714659"/>
          </a:xfrm>
          <a:custGeom>
            <a:avLst/>
            <a:gdLst>
              <a:gd name="connsiteX0" fmla="*/ 0 w 2618509"/>
              <a:gd name="connsiteY0" fmla="*/ 685800 h 714659"/>
              <a:gd name="connsiteX1" fmla="*/ 2078181 w 2618509"/>
              <a:gd name="connsiteY1" fmla="*/ 633845 h 714659"/>
              <a:gd name="connsiteX2" fmla="*/ 2618509 w 2618509"/>
              <a:gd name="connsiteY2" fmla="*/ 0 h 714659"/>
              <a:gd name="connsiteX3" fmla="*/ 2618509 w 2618509"/>
              <a:gd name="connsiteY3" fmla="*/ 0 h 714659"/>
            </a:gdLst>
            <a:ahLst/>
            <a:cxnLst>
              <a:cxn ang="0">
                <a:pos x="connsiteX0" y="connsiteY0"/>
              </a:cxn>
              <a:cxn ang="0">
                <a:pos x="connsiteX1" y="connsiteY1"/>
              </a:cxn>
              <a:cxn ang="0">
                <a:pos x="connsiteX2" y="connsiteY2"/>
              </a:cxn>
              <a:cxn ang="0">
                <a:pos x="connsiteX3" y="connsiteY3"/>
              </a:cxn>
            </a:cxnLst>
            <a:rect l="l" t="t" r="r" b="b"/>
            <a:pathLst>
              <a:path w="2618509" h="714659">
                <a:moveTo>
                  <a:pt x="0" y="685800"/>
                </a:moveTo>
                <a:cubicBezTo>
                  <a:pt x="820881" y="716972"/>
                  <a:pt x="1641763" y="748145"/>
                  <a:pt x="2078181" y="633845"/>
                </a:cubicBezTo>
                <a:cubicBezTo>
                  <a:pt x="2514599" y="519545"/>
                  <a:pt x="2618509" y="0"/>
                  <a:pt x="2618509" y="0"/>
                </a:cubicBezTo>
                <a:lnTo>
                  <a:pt x="2618509" y="0"/>
                </a:lnTo>
              </a:path>
            </a:pathLst>
          </a:custGeom>
          <a:noFill/>
          <a:ln w="38100">
            <a:solidFill>
              <a:schemeClr val="bg2">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D0650D5-26CD-0C4A-A9BF-55225B78D7EB}"/>
              </a:ext>
            </a:extLst>
          </p:cNvPr>
          <p:cNvSpPr txBox="1"/>
          <p:nvPr/>
        </p:nvSpPr>
        <p:spPr>
          <a:xfrm>
            <a:off x="2281503" y="5383383"/>
            <a:ext cx="1443024" cy="523220"/>
          </a:xfrm>
          <a:prstGeom prst="rect">
            <a:avLst/>
          </a:prstGeom>
          <a:noFill/>
        </p:spPr>
        <p:txBody>
          <a:bodyPr wrap="none" rtlCol="0">
            <a:spAutoFit/>
          </a:bodyPr>
          <a:lstStyle/>
          <a:p>
            <a:r>
              <a:rPr lang="en-US" sz="2800" b="1" dirty="0"/>
              <a:t>load =  0</a:t>
            </a:r>
          </a:p>
        </p:txBody>
      </p:sp>
      <p:sp>
        <p:nvSpPr>
          <p:cNvPr id="8" name="Freeform 7">
            <a:extLst>
              <a:ext uri="{FF2B5EF4-FFF2-40B4-BE49-F238E27FC236}">
                <a16:creationId xmlns:a16="http://schemas.microsoft.com/office/drawing/2014/main" id="{8DFE3AAB-A423-3C45-B73F-42F55BA1957A}"/>
              </a:ext>
            </a:extLst>
          </p:cNvPr>
          <p:cNvSpPr/>
          <p:nvPr/>
        </p:nvSpPr>
        <p:spPr>
          <a:xfrm>
            <a:off x="1949791" y="3557005"/>
            <a:ext cx="2753591" cy="668763"/>
          </a:xfrm>
          <a:custGeom>
            <a:avLst/>
            <a:gdLst>
              <a:gd name="connsiteX0" fmla="*/ 0 w 2753591"/>
              <a:gd name="connsiteY0" fmla="*/ 66090 h 668763"/>
              <a:gd name="connsiteX1" fmla="*/ 1911928 w 2753591"/>
              <a:gd name="connsiteY1" fmla="*/ 55699 h 668763"/>
              <a:gd name="connsiteX2" fmla="*/ 2753591 w 2753591"/>
              <a:gd name="connsiteY2" fmla="*/ 668763 h 668763"/>
            </a:gdLst>
            <a:ahLst/>
            <a:cxnLst>
              <a:cxn ang="0">
                <a:pos x="connsiteX0" y="connsiteY0"/>
              </a:cxn>
              <a:cxn ang="0">
                <a:pos x="connsiteX1" y="connsiteY1"/>
              </a:cxn>
              <a:cxn ang="0">
                <a:pos x="connsiteX2" y="connsiteY2"/>
              </a:cxn>
            </a:cxnLst>
            <a:rect l="l" t="t" r="r" b="b"/>
            <a:pathLst>
              <a:path w="2753591" h="668763">
                <a:moveTo>
                  <a:pt x="0" y="66090"/>
                </a:moveTo>
                <a:cubicBezTo>
                  <a:pt x="726498" y="10671"/>
                  <a:pt x="1452996" y="-44747"/>
                  <a:pt x="1911928" y="55699"/>
                </a:cubicBezTo>
                <a:cubicBezTo>
                  <a:pt x="2370860" y="156145"/>
                  <a:pt x="2562225" y="412454"/>
                  <a:pt x="2753591" y="668763"/>
                </a:cubicBezTo>
              </a:path>
            </a:pathLst>
          </a:custGeom>
          <a:noFill/>
          <a:ln w="38100">
            <a:solidFill>
              <a:srgbClr val="00B05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reeform 10">
            <a:extLst>
              <a:ext uri="{FF2B5EF4-FFF2-40B4-BE49-F238E27FC236}">
                <a16:creationId xmlns:a16="http://schemas.microsoft.com/office/drawing/2014/main" id="{B2993C58-D77D-ED40-9284-337C92B897F4}"/>
              </a:ext>
            </a:extLst>
          </p:cNvPr>
          <p:cNvSpPr/>
          <p:nvPr/>
        </p:nvSpPr>
        <p:spPr>
          <a:xfrm>
            <a:off x="2037504" y="3860528"/>
            <a:ext cx="2450323" cy="856341"/>
          </a:xfrm>
          <a:custGeom>
            <a:avLst/>
            <a:gdLst>
              <a:gd name="connsiteX0" fmla="*/ 0 w 2369128"/>
              <a:gd name="connsiteY0" fmla="*/ 0 h 895218"/>
              <a:gd name="connsiteX1" fmla="*/ 1361209 w 2369128"/>
              <a:gd name="connsiteY1" fmla="*/ 872837 h 895218"/>
              <a:gd name="connsiteX2" fmla="*/ 2369128 w 2369128"/>
              <a:gd name="connsiteY2" fmla="*/ 550718 h 895218"/>
            </a:gdLst>
            <a:ahLst/>
            <a:cxnLst>
              <a:cxn ang="0">
                <a:pos x="connsiteX0" y="connsiteY0"/>
              </a:cxn>
              <a:cxn ang="0">
                <a:pos x="connsiteX1" y="connsiteY1"/>
              </a:cxn>
              <a:cxn ang="0">
                <a:pos x="connsiteX2" y="connsiteY2"/>
              </a:cxn>
            </a:cxnLst>
            <a:rect l="l" t="t" r="r" b="b"/>
            <a:pathLst>
              <a:path w="2369128" h="895218">
                <a:moveTo>
                  <a:pt x="0" y="0"/>
                </a:moveTo>
                <a:cubicBezTo>
                  <a:pt x="483177" y="390525"/>
                  <a:pt x="966354" y="781051"/>
                  <a:pt x="1361209" y="872837"/>
                </a:cubicBezTo>
                <a:cubicBezTo>
                  <a:pt x="1756064" y="964623"/>
                  <a:pt x="2062596" y="757670"/>
                  <a:pt x="2369128" y="550718"/>
                </a:cubicBezTo>
              </a:path>
            </a:pathLst>
          </a:custGeom>
          <a:noFill/>
          <a:ln w="38100">
            <a:solidFill>
              <a:srgbClr val="00B05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TextBox 60">
            <a:extLst>
              <a:ext uri="{FF2B5EF4-FFF2-40B4-BE49-F238E27FC236}">
                <a16:creationId xmlns:a16="http://schemas.microsoft.com/office/drawing/2014/main" id="{3D39FCC9-FAFE-654B-922B-0EFAB6D93FA9}"/>
              </a:ext>
            </a:extLst>
          </p:cNvPr>
          <p:cNvSpPr txBox="1"/>
          <p:nvPr/>
        </p:nvSpPr>
        <p:spPr>
          <a:xfrm>
            <a:off x="551857" y="2420462"/>
            <a:ext cx="3344507" cy="50522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28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400" dirty="0">
                <a:solidFill>
                  <a:schemeClr val="tx1"/>
                </a:solidFill>
                <a:latin typeface="Helvetica" pitchFamily="2" charset="0"/>
              </a:rPr>
              <a:t>Equal split is desired</a:t>
            </a:r>
          </a:p>
        </p:txBody>
      </p:sp>
      <p:grpSp>
        <p:nvGrpSpPr>
          <p:cNvPr id="20" name="Group 19">
            <a:extLst>
              <a:ext uri="{FF2B5EF4-FFF2-40B4-BE49-F238E27FC236}">
                <a16:creationId xmlns:a16="http://schemas.microsoft.com/office/drawing/2014/main" id="{DF2D105B-87D3-234B-AA7C-178421DCD58D}"/>
              </a:ext>
            </a:extLst>
          </p:cNvPr>
          <p:cNvGrpSpPr/>
          <p:nvPr/>
        </p:nvGrpSpPr>
        <p:grpSpPr>
          <a:xfrm>
            <a:off x="7675337" y="3655413"/>
            <a:ext cx="3409508" cy="1558086"/>
            <a:chOff x="7675337" y="3655413"/>
            <a:chExt cx="3409508" cy="1558086"/>
          </a:xfrm>
        </p:grpSpPr>
        <p:pic>
          <p:nvPicPr>
            <p:cNvPr id="62" name="Picture 61">
              <a:extLst>
                <a:ext uri="{FF2B5EF4-FFF2-40B4-BE49-F238E27FC236}">
                  <a16:creationId xmlns:a16="http://schemas.microsoft.com/office/drawing/2014/main" id="{AEBAEB90-B40E-BC4B-92B2-6E8DC46A45A9}"/>
                </a:ext>
              </a:extLst>
            </p:cNvPr>
            <p:cNvPicPr>
              <a:picLocks noChangeAspect="1"/>
            </p:cNvPicPr>
            <p:nvPr/>
          </p:nvPicPr>
          <p:blipFill>
            <a:blip r:embed="rId4">
              <a:duotone>
                <a:schemeClr val="accent3">
                  <a:shade val="45000"/>
                  <a:satMod val="135000"/>
                </a:schemeClr>
                <a:prstClr val="white"/>
              </a:duotone>
            </a:blip>
            <a:stretch>
              <a:fillRect/>
            </a:stretch>
          </p:blipFill>
          <p:spPr>
            <a:xfrm>
              <a:off x="7675337" y="4896650"/>
              <a:ext cx="345540" cy="316849"/>
            </a:xfrm>
            <a:prstGeom prst="rect">
              <a:avLst/>
            </a:prstGeom>
          </p:spPr>
        </p:pic>
        <p:cxnSp>
          <p:nvCxnSpPr>
            <p:cNvPr id="63" name="Straight Connector 62">
              <a:extLst>
                <a:ext uri="{FF2B5EF4-FFF2-40B4-BE49-F238E27FC236}">
                  <a16:creationId xmlns:a16="http://schemas.microsoft.com/office/drawing/2014/main" id="{CBA7318A-B916-554D-ABF4-F985F86E8620}"/>
                </a:ext>
              </a:extLst>
            </p:cNvPr>
            <p:cNvCxnSpPr>
              <a:cxnSpLocks/>
              <a:stCxn id="64" idx="3"/>
              <a:endCxn id="65" idx="1"/>
            </p:cNvCxnSpPr>
            <p:nvPr/>
          </p:nvCxnSpPr>
          <p:spPr>
            <a:xfrm>
              <a:off x="8020877" y="3814877"/>
              <a:ext cx="1492066" cy="1240197"/>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2DBD27E6-1A70-F64F-8728-7DA1586C2EBD}"/>
                </a:ext>
              </a:extLst>
            </p:cNvPr>
            <p:cNvPicPr>
              <a:picLocks noChangeAspect="1"/>
            </p:cNvPicPr>
            <p:nvPr/>
          </p:nvPicPr>
          <p:blipFill>
            <a:blip r:embed="rId4">
              <a:duotone>
                <a:schemeClr val="accent3">
                  <a:shade val="45000"/>
                  <a:satMod val="135000"/>
                </a:schemeClr>
                <a:prstClr val="white"/>
              </a:duotone>
            </a:blip>
            <a:stretch>
              <a:fillRect/>
            </a:stretch>
          </p:blipFill>
          <p:spPr>
            <a:xfrm>
              <a:off x="7675337" y="3656452"/>
              <a:ext cx="345540" cy="316849"/>
            </a:xfrm>
            <a:prstGeom prst="rect">
              <a:avLst/>
            </a:prstGeom>
          </p:spPr>
        </p:pic>
        <p:pic>
          <p:nvPicPr>
            <p:cNvPr id="65" name="Picture 64">
              <a:extLst>
                <a:ext uri="{FF2B5EF4-FFF2-40B4-BE49-F238E27FC236}">
                  <a16:creationId xmlns:a16="http://schemas.microsoft.com/office/drawing/2014/main" id="{6EDC0FCB-96E5-C344-BFED-49AB59D9CB80}"/>
                </a:ext>
              </a:extLst>
            </p:cNvPr>
            <p:cNvPicPr>
              <a:picLocks noChangeAspect="1"/>
            </p:cNvPicPr>
            <p:nvPr/>
          </p:nvPicPr>
          <p:blipFill>
            <a:blip r:embed="rId4">
              <a:duotone>
                <a:schemeClr val="accent3">
                  <a:shade val="45000"/>
                  <a:satMod val="135000"/>
                </a:schemeClr>
                <a:prstClr val="white"/>
              </a:duotone>
            </a:blip>
            <a:stretch>
              <a:fillRect/>
            </a:stretch>
          </p:blipFill>
          <p:spPr>
            <a:xfrm>
              <a:off x="9512943" y="4896649"/>
              <a:ext cx="345540" cy="316849"/>
            </a:xfrm>
            <a:prstGeom prst="rect">
              <a:avLst/>
            </a:prstGeom>
          </p:spPr>
        </p:pic>
        <p:cxnSp>
          <p:nvCxnSpPr>
            <p:cNvPr id="66" name="Straight Connector 65">
              <a:extLst>
                <a:ext uri="{FF2B5EF4-FFF2-40B4-BE49-F238E27FC236}">
                  <a16:creationId xmlns:a16="http://schemas.microsoft.com/office/drawing/2014/main" id="{60F59E20-6C88-F447-9DD2-E2F9022A1CCB}"/>
                </a:ext>
              </a:extLst>
            </p:cNvPr>
            <p:cNvCxnSpPr>
              <a:cxnSpLocks/>
              <a:stCxn id="65" idx="1"/>
              <a:endCxn id="62" idx="3"/>
            </p:cNvCxnSpPr>
            <p:nvPr/>
          </p:nvCxnSpPr>
          <p:spPr>
            <a:xfrm flipH="1">
              <a:off x="8020877" y="5055074"/>
              <a:ext cx="1492066" cy="1"/>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67" name="Picture 66">
              <a:extLst>
                <a:ext uri="{FF2B5EF4-FFF2-40B4-BE49-F238E27FC236}">
                  <a16:creationId xmlns:a16="http://schemas.microsoft.com/office/drawing/2014/main" id="{083A06B9-1005-1B4F-81FA-7945218C9EB6}"/>
                </a:ext>
              </a:extLst>
            </p:cNvPr>
            <p:cNvPicPr>
              <a:picLocks noChangeAspect="1"/>
            </p:cNvPicPr>
            <p:nvPr/>
          </p:nvPicPr>
          <p:blipFill>
            <a:blip r:embed="rId4">
              <a:duotone>
                <a:schemeClr val="accent3">
                  <a:shade val="45000"/>
                  <a:satMod val="135000"/>
                </a:schemeClr>
                <a:prstClr val="white"/>
              </a:duotone>
            </a:blip>
            <a:stretch>
              <a:fillRect/>
            </a:stretch>
          </p:blipFill>
          <p:spPr>
            <a:xfrm>
              <a:off x="9512943" y="3655413"/>
              <a:ext cx="345540" cy="316849"/>
            </a:xfrm>
            <a:prstGeom prst="rect">
              <a:avLst/>
            </a:prstGeom>
          </p:spPr>
        </p:pic>
        <p:cxnSp>
          <p:nvCxnSpPr>
            <p:cNvPr id="68" name="Straight Connector 67">
              <a:extLst>
                <a:ext uri="{FF2B5EF4-FFF2-40B4-BE49-F238E27FC236}">
                  <a16:creationId xmlns:a16="http://schemas.microsoft.com/office/drawing/2014/main" id="{91E0EC61-19E8-4F4F-B694-5D8548BE4AFE}"/>
                </a:ext>
              </a:extLst>
            </p:cNvPr>
            <p:cNvCxnSpPr>
              <a:cxnSpLocks/>
              <a:stCxn id="64" idx="3"/>
              <a:endCxn id="67" idx="1"/>
            </p:cNvCxnSpPr>
            <p:nvPr/>
          </p:nvCxnSpPr>
          <p:spPr>
            <a:xfrm flipV="1">
              <a:off x="8020877" y="3813838"/>
              <a:ext cx="1492066" cy="1039"/>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69" name="Picture 68">
              <a:extLst>
                <a:ext uri="{FF2B5EF4-FFF2-40B4-BE49-F238E27FC236}">
                  <a16:creationId xmlns:a16="http://schemas.microsoft.com/office/drawing/2014/main" id="{AFE9DD0D-D622-BC41-96A2-9522CB6D9EC8}"/>
                </a:ext>
              </a:extLst>
            </p:cNvPr>
            <p:cNvPicPr>
              <a:picLocks noChangeAspect="1"/>
            </p:cNvPicPr>
            <p:nvPr/>
          </p:nvPicPr>
          <p:blipFill>
            <a:blip r:embed="rId4">
              <a:duotone>
                <a:schemeClr val="accent3">
                  <a:shade val="45000"/>
                  <a:satMod val="135000"/>
                </a:schemeClr>
                <a:prstClr val="white"/>
              </a:duotone>
            </a:blip>
            <a:stretch>
              <a:fillRect/>
            </a:stretch>
          </p:blipFill>
          <p:spPr>
            <a:xfrm>
              <a:off x="10739305" y="4246371"/>
              <a:ext cx="345540" cy="316849"/>
            </a:xfrm>
            <a:prstGeom prst="rect">
              <a:avLst/>
            </a:prstGeom>
          </p:spPr>
        </p:pic>
        <p:cxnSp>
          <p:nvCxnSpPr>
            <p:cNvPr id="70" name="Straight Connector 69">
              <a:extLst>
                <a:ext uri="{FF2B5EF4-FFF2-40B4-BE49-F238E27FC236}">
                  <a16:creationId xmlns:a16="http://schemas.microsoft.com/office/drawing/2014/main" id="{407E0342-1B7D-E241-986A-10B4F5587EA5}"/>
                </a:ext>
              </a:extLst>
            </p:cNvPr>
            <p:cNvCxnSpPr>
              <a:cxnSpLocks/>
              <a:stCxn id="67" idx="3"/>
              <a:endCxn id="69" idx="1"/>
            </p:cNvCxnSpPr>
            <p:nvPr/>
          </p:nvCxnSpPr>
          <p:spPr>
            <a:xfrm>
              <a:off x="9858483" y="3813838"/>
              <a:ext cx="880822" cy="590958"/>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07463D7-3BF9-7640-91AB-21651A8122B8}"/>
                </a:ext>
              </a:extLst>
            </p:cNvPr>
            <p:cNvCxnSpPr>
              <a:cxnSpLocks/>
              <a:stCxn id="65" idx="3"/>
              <a:endCxn id="69" idx="1"/>
            </p:cNvCxnSpPr>
            <p:nvPr/>
          </p:nvCxnSpPr>
          <p:spPr>
            <a:xfrm flipV="1">
              <a:off x="9858483" y="4404796"/>
              <a:ext cx="880822" cy="650278"/>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cxnSp>
        <p:nvCxnSpPr>
          <p:cNvPr id="72" name="Straight Arrow Connector 71">
            <a:extLst>
              <a:ext uri="{FF2B5EF4-FFF2-40B4-BE49-F238E27FC236}">
                <a16:creationId xmlns:a16="http://schemas.microsoft.com/office/drawing/2014/main" id="{6DC8CF58-08D5-6E4D-99F2-17A6577C7197}"/>
              </a:ext>
            </a:extLst>
          </p:cNvPr>
          <p:cNvCxnSpPr>
            <a:cxnSpLocks/>
          </p:cNvCxnSpPr>
          <p:nvPr/>
        </p:nvCxnSpPr>
        <p:spPr>
          <a:xfrm>
            <a:off x="7008500" y="3806074"/>
            <a:ext cx="647284" cy="0"/>
          </a:xfrm>
          <a:prstGeom prst="straightConnector1">
            <a:avLst/>
          </a:prstGeom>
          <a:ln w="1016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4" name="Freeform 73">
            <a:extLst>
              <a:ext uri="{FF2B5EF4-FFF2-40B4-BE49-F238E27FC236}">
                <a16:creationId xmlns:a16="http://schemas.microsoft.com/office/drawing/2014/main" id="{F9D98465-94EB-0C40-9EB8-3EACA5D257F5}"/>
              </a:ext>
            </a:extLst>
          </p:cNvPr>
          <p:cNvSpPr/>
          <p:nvPr/>
        </p:nvSpPr>
        <p:spPr>
          <a:xfrm>
            <a:off x="8063756" y="4651123"/>
            <a:ext cx="2618509" cy="714659"/>
          </a:xfrm>
          <a:custGeom>
            <a:avLst/>
            <a:gdLst>
              <a:gd name="connsiteX0" fmla="*/ 0 w 2618509"/>
              <a:gd name="connsiteY0" fmla="*/ 685800 h 714659"/>
              <a:gd name="connsiteX1" fmla="*/ 2078181 w 2618509"/>
              <a:gd name="connsiteY1" fmla="*/ 633845 h 714659"/>
              <a:gd name="connsiteX2" fmla="*/ 2618509 w 2618509"/>
              <a:gd name="connsiteY2" fmla="*/ 0 h 714659"/>
              <a:gd name="connsiteX3" fmla="*/ 2618509 w 2618509"/>
              <a:gd name="connsiteY3" fmla="*/ 0 h 714659"/>
            </a:gdLst>
            <a:ahLst/>
            <a:cxnLst>
              <a:cxn ang="0">
                <a:pos x="connsiteX0" y="connsiteY0"/>
              </a:cxn>
              <a:cxn ang="0">
                <a:pos x="connsiteX1" y="connsiteY1"/>
              </a:cxn>
              <a:cxn ang="0">
                <a:pos x="connsiteX2" y="connsiteY2"/>
              </a:cxn>
              <a:cxn ang="0">
                <a:pos x="connsiteX3" y="connsiteY3"/>
              </a:cxn>
            </a:cxnLst>
            <a:rect l="l" t="t" r="r" b="b"/>
            <a:pathLst>
              <a:path w="2618509" h="714659">
                <a:moveTo>
                  <a:pt x="0" y="685800"/>
                </a:moveTo>
                <a:cubicBezTo>
                  <a:pt x="820881" y="716972"/>
                  <a:pt x="1641763" y="748145"/>
                  <a:pt x="2078181" y="633845"/>
                </a:cubicBezTo>
                <a:cubicBezTo>
                  <a:pt x="2514599" y="519545"/>
                  <a:pt x="2618509" y="0"/>
                  <a:pt x="2618509" y="0"/>
                </a:cubicBezTo>
                <a:lnTo>
                  <a:pt x="2618509" y="0"/>
                </a:lnTo>
              </a:path>
            </a:pathLst>
          </a:custGeom>
          <a:noFill/>
          <a:ln w="38100">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C5025F47-6522-124E-A5B4-E376FB4153D2}"/>
              </a:ext>
            </a:extLst>
          </p:cNvPr>
          <p:cNvSpPr txBox="1"/>
          <p:nvPr/>
        </p:nvSpPr>
        <p:spPr>
          <a:xfrm>
            <a:off x="8739030" y="5423438"/>
            <a:ext cx="1443024" cy="523220"/>
          </a:xfrm>
          <a:prstGeom prst="rect">
            <a:avLst/>
          </a:prstGeom>
          <a:noFill/>
        </p:spPr>
        <p:txBody>
          <a:bodyPr wrap="none" rtlCol="0">
            <a:spAutoFit/>
          </a:bodyPr>
          <a:lstStyle/>
          <a:p>
            <a:r>
              <a:rPr lang="en-US" sz="2800" b="1" dirty="0"/>
              <a:t>load &gt; 0 </a:t>
            </a:r>
          </a:p>
        </p:txBody>
      </p:sp>
      <p:sp>
        <p:nvSpPr>
          <p:cNvPr id="76" name="Freeform 75">
            <a:extLst>
              <a:ext uri="{FF2B5EF4-FFF2-40B4-BE49-F238E27FC236}">
                <a16:creationId xmlns:a16="http://schemas.microsoft.com/office/drawing/2014/main" id="{EC96E484-0C05-4843-8DE7-2C73CD346DEA}"/>
              </a:ext>
            </a:extLst>
          </p:cNvPr>
          <p:cNvSpPr/>
          <p:nvPr/>
        </p:nvSpPr>
        <p:spPr>
          <a:xfrm>
            <a:off x="8083747" y="3557005"/>
            <a:ext cx="2753591" cy="668763"/>
          </a:xfrm>
          <a:custGeom>
            <a:avLst/>
            <a:gdLst>
              <a:gd name="connsiteX0" fmla="*/ 0 w 2753591"/>
              <a:gd name="connsiteY0" fmla="*/ 66090 h 668763"/>
              <a:gd name="connsiteX1" fmla="*/ 1911928 w 2753591"/>
              <a:gd name="connsiteY1" fmla="*/ 55699 h 668763"/>
              <a:gd name="connsiteX2" fmla="*/ 2753591 w 2753591"/>
              <a:gd name="connsiteY2" fmla="*/ 668763 h 668763"/>
            </a:gdLst>
            <a:ahLst/>
            <a:cxnLst>
              <a:cxn ang="0">
                <a:pos x="connsiteX0" y="connsiteY0"/>
              </a:cxn>
              <a:cxn ang="0">
                <a:pos x="connsiteX1" y="connsiteY1"/>
              </a:cxn>
              <a:cxn ang="0">
                <a:pos x="connsiteX2" y="connsiteY2"/>
              </a:cxn>
            </a:cxnLst>
            <a:rect l="l" t="t" r="r" b="b"/>
            <a:pathLst>
              <a:path w="2753591" h="668763">
                <a:moveTo>
                  <a:pt x="0" y="66090"/>
                </a:moveTo>
                <a:cubicBezTo>
                  <a:pt x="726498" y="10671"/>
                  <a:pt x="1452996" y="-44747"/>
                  <a:pt x="1911928" y="55699"/>
                </a:cubicBezTo>
                <a:cubicBezTo>
                  <a:pt x="2370860" y="156145"/>
                  <a:pt x="2562225" y="412454"/>
                  <a:pt x="2753591" y="668763"/>
                </a:cubicBezTo>
              </a:path>
            </a:pathLst>
          </a:custGeom>
          <a:noFill/>
          <a:ln w="76200">
            <a:solidFill>
              <a:srgbClr val="00B05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Freeform 76">
            <a:extLst>
              <a:ext uri="{FF2B5EF4-FFF2-40B4-BE49-F238E27FC236}">
                <a16:creationId xmlns:a16="http://schemas.microsoft.com/office/drawing/2014/main" id="{45C2BFEE-846E-FC48-B817-CC11BE4A3EBC}"/>
              </a:ext>
            </a:extLst>
          </p:cNvPr>
          <p:cNvSpPr/>
          <p:nvPr/>
        </p:nvSpPr>
        <p:spPr>
          <a:xfrm>
            <a:off x="8171460" y="3860528"/>
            <a:ext cx="2450323" cy="856341"/>
          </a:xfrm>
          <a:custGeom>
            <a:avLst/>
            <a:gdLst>
              <a:gd name="connsiteX0" fmla="*/ 0 w 2369128"/>
              <a:gd name="connsiteY0" fmla="*/ 0 h 895218"/>
              <a:gd name="connsiteX1" fmla="*/ 1361209 w 2369128"/>
              <a:gd name="connsiteY1" fmla="*/ 872837 h 895218"/>
              <a:gd name="connsiteX2" fmla="*/ 2369128 w 2369128"/>
              <a:gd name="connsiteY2" fmla="*/ 550718 h 895218"/>
            </a:gdLst>
            <a:ahLst/>
            <a:cxnLst>
              <a:cxn ang="0">
                <a:pos x="connsiteX0" y="connsiteY0"/>
              </a:cxn>
              <a:cxn ang="0">
                <a:pos x="connsiteX1" y="connsiteY1"/>
              </a:cxn>
              <a:cxn ang="0">
                <a:pos x="connsiteX2" y="connsiteY2"/>
              </a:cxn>
            </a:cxnLst>
            <a:rect l="l" t="t" r="r" b="b"/>
            <a:pathLst>
              <a:path w="2369128" h="895218">
                <a:moveTo>
                  <a:pt x="0" y="0"/>
                </a:moveTo>
                <a:cubicBezTo>
                  <a:pt x="483177" y="390525"/>
                  <a:pt x="966354" y="781051"/>
                  <a:pt x="1361209" y="872837"/>
                </a:cubicBezTo>
                <a:cubicBezTo>
                  <a:pt x="1756064" y="964623"/>
                  <a:pt x="2062596" y="757670"/>
                  <a:pt x="2369128" y="550718"/>
                </a:cubicBezTo>
              </a:path>
            </a:pathLst>
          </a:custGeom>
          <a:noFill/>
          <a:ln w="38100">
            <a:solidFill>
              <a:srgbClr val="00B05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TextBox 77">
            <a:extLst>
              <a:ext uri="{FF2B5EF4-FFF2-40B4-BE49-F238E27FC236}">
                <a16:creationId xmlns:a16="http://schemas.microsoft.com/office/drawing/2014/main" id="{79A0AF3D-986B-4740-8D57-FBC7535261D7}"/>
              </a:ext>
            </a:extLst>
          </p:cNvPr>
          <p:cNvSpPr txBox="1"/>
          <p:nvPr/>
        </p:nvSpPr>
        <p:spPr>
          <a:xfrm>
            <a:off x="5988254" y="2413457"/>
            <a:ext cx="3719705" cy="49897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28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400" dirty="0">
                <a:solidFill>
                  <a:schemeClr val="tx1"/>
                </a:solidFill>
                <a:latin typeface="Helvetica" pitchFamily="2" charset="0"/>
              </a:rPr>
              <a:t>Unequal split is desired</a:t>
            </a:r>
          </a:p>
        </p:txBody>
      </p:sp>
      <p:cxnSp>
        <p:nvCxnSpPr>
          <p:cNvPr id="4" name="Straight Arrow Connector 3">
            <a:extLst>
              <a:ext uri="{FF2B5EF4-FFF2-40B4-BE49-F238E27FC236}">
                <a16:creationId xmlns:a16="http://schemas.microsoft.com/office/drawing/2014/main" id="{40887AF6-6474-B448-952D-A9768FBF8217}"/>
              </a:ext>
            </a:extLst>
          </p:cNvPr>
          <p:cNvCxnSpPr>
            <a:cxnSpLocks/>
            <a:stCxn id="61" idx="2"/>
            <a:endCxn id="137" idx="0"/>
          </p:cNvCxnSpPr>
          <p:nvPr/>
        </p:nvCxnSpPr>
        <p:spPr>
          <a:xfrm flipH="1">
            <a:off x="1714151" y="2925688"/>
            <a:ext cx="509960" cy="73076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7BE5075-D241-2845-87C4-975221A31364}"/>
              </a:ext>
            </a:extLst>
          </p:cNvPr>
          <p:cNvCxnSpPr>
            <a:cxnSpLocks/>
            <a:stCxn id="78" idx="2"/>
            <a:endCxn id="64" idx="0"/>
          </p:cNvCxnSpPr>
          <p:nvPr/>
        </p:nvCxnSpPr>
        <p:spPr>
          <a:xfrm>
            <a:off x="7848107" y="2912428"/>
            <a:ext cx="0" cy="74402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3475D678-E8E6-8447-933E-B02029EA7E63}"/>
              </a:ext>
            </a:extLst>
          </p:cNvPr>
          <p:cNvGrpSpPr/>
          <p:nvPr/>
        </p:nvGrpSpPr>
        <p:grpSpPr>
          <a:xfrm>
            <a:off x="1303943" y="3655413"/>
            <a:ext cx="3646946" cy="1956241"/>
            <a:chOff x="1303943" y="3655413"/>
            <a:chExt cx="3646946" cy="1956241"/>
          </a:xfrm>
        </p:grpSpPr>
        <p:pic>
          <p:nvPicPr>
            <p:cNvPr id="135" name="Picture 134">
              <a:extLst>
                <a:ext uri="{FF2B5EF4-FFF2-40B4-BE49-F238E27FC236}">
                  <a16:creationId xmlns:a16="http://schemas.microsoft.com/office/drawing/2014/main" id="{DEE2232B-BFCB-1F4F-98A4-EC615D7204B3}"/>
                </a:ext>
              </a:extLst>
            </p:cNvPr>
            <p:cNvPicPr>
              <a:picLocks noChangeAspect="1"/>
            </p:cNvPicPr>
            <p:nvPr/>
          </p:nvPicPr>
          <p:blipFill>
            <a:blip r:embed="rId4">
              <a:duotone>
                <a:schemeClr val="accent3">
                  <a:shade val="45000"/>
                  <a:satMod val="135000"/>
                </a:schemeClr>
                <a:prstClr val="white"/>
              </a:duotone>
            </a:blip>
            <a:stretch>
              <a:fillRect/>
            </a:stretch>
          </p:blipFill>
          <p:spPr>
            <a:xfrm>
              <a:off x="1541381" y="4896650"/>
              <a:ext cx="345540" cy="316849"/>
            </a:xfrm>
            <a:prstGeom prst="rect">
              <a:avLst/>
            </a:prstGeom>
          </p:spPr>
        </p:pic>
        <p:cxnSp>
          <p:nvCxnSpPr>
            <p:cNvPr id="136" name="Straight Connector 135">
              <a:extLst>
                <a:ext uri="{FF2B5EF4-FFF2-40B4-BE49-F238E27FC236}">
                  <a16:creationId xmlns:a16="http://schemas.microsoft.com/office/drawing/2014/main" id="{491A719D-A1F1-924A-B15C-E26265ECBDD2}"/>
                </a:ext>
              </a:extLst>
            </p:cNvPr>
            <p:cNvCxnSpPr>
              <a:cxnSpLocks/>
              <a:stCxn id="137" idx="3"/>
              <a:endCxn id="138" idx="1"/>
            </p:cNvCxnSpPr>
            <p:nvPr/>
          </p:nvCxnSpPr>
          <p:spPr>
            <a:xfrm>
              <a:off x="1886921" y="3814877"/>
              <a:ext cx="1492066" cy="1240197"/>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37" name="Picture 136">
              <a:extLst>
                <a:ext uri="{FF2B5EF4-FFF2-40B4-BE49-F238E27FC236}">
                  <a16:creationId xmlns:a16="http://schemas.microsoft.com/office/drawing/2014/main" id="{5FAD1A10-47DE-1143-8225-5C788EE462E3}"/>
                </a:ext>
              </a:extLst>
            </p:cNvPr>
            <p:cNvPicPr>
              <a:picLocks noChangeAspect="1"/>
            </p:cNvPicPr>
            <p:nvPr/>
          </p:nvPicPr>
          <p:blipFill>
            <a:blip r:embed="rId4">
              <a:duotone>
                <a:schemeClr val="accent3">
                  <a:shade val="45000"/>
                  <a:satMod val="135000"/>
                </a:schemeClr>
                <a:prstClr val="white"/>
              </a:duotone>
            </a:blip>
            <a:stretch>
              <a:fillRect/>
            </a:stretch>
          </p:blipFill>
          <p:spPr>
            <a:xfrm>
              <a:off x="1541381" y="3656452"/>
              <a:ext cx="345540" cy="316849"/>
            </a:xfrm>
            <a:prstGeom prst="rect">
              <a:avLst/>
            </a:prstGeom>
          </p:spPr>
        </p:pic>
        <p:pic>
          <p:nvPicPr>
            <p:cNvPr id="138" name="Picture 137">
              <a:extLst>
                <a:ext uri="{FF2B5EF4-FFF2-40B4-BE49-F238E27FC236}">
                  <a16:creationId xmlns:a16="http://schemas.microsoft.com/office/drawing/2014/main" id="{A1198934-3709-6C41-BD58-1CC6895D69A9}"/>
                </a:ext>
              </a:extLst>
            </p:cNvPr>
            <p:cNvPicPr>
              <a:picLocks noChangeAspect="1"/>
            </p:cNvPicPr>
            <p:nvPr/>
          </p:nvPicPr>
          <p:blipFill>
            <a:blip r:embed="rId4">
              <a:duotone>
                <a:schemeClr val="accent3">
                  <a:shade val="45000"/>
                  <a:satMod val="135000"/>
                </a:schemeClr>
                <a:prstClr val="white"/>
              </a:duotone>
            </a:blip>
            <a:stretch>
              <a:fillRect/>
            </a:stretch>
          </p:blipFill>
          <p:spPr>
            <a:xfrm>
              <a:off x="3378987" y="4896649"/>
              <a:ext cx="345540" cy="316849"/>
            </a:xfrm>
            <a:prstGeom prst="rect">
              <a:avLst/>
            </a:prstGeom>
          </p:spPr>
        </p:pic>
        <p:cxnSp>
          <p:nvCxnSpPr>
            <p:cNvPr id="139" name="Straight Connector 138">
              <a:extLst>
                <a:ext uri="{FF2B5EF4-FFF2-40B4-BE49-F238E27FC236}">
                  <a16:creationId xmlns:a16="http://schemas.microsoft.com/office/drawing/2014/main" id="{7A489CB1-3788-744C-9E10-6EF8F4F00209}"/>
                </a:ext>
              </a:extLst>
            </p:cNvPr>
            <p:cNvCxnSpPr>
              <a:cxnSpLocks/>
              <a:stCxn id="138" idx="1"/>
              <a:endCxn id="135" idx="3"/>
            </p:cNvCxnSpPr>
            <p:nvPr/>
          </p:nvCxnSpPr>
          <p:spPr>
            <a:xfrm flipH="1">
              <a:off x="1886921" y="5055074"/>
              <a:ext cx="1492066" cy="1"/>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40" name="Picture 139">
              <a:extLst>
                <a:ext uri="{FF2B5EF4-FFF2-40B4-BE49-F238E27FC236}">
                  <a16:creationId xmlns:a16="http://schemas.microsoft.com/office/drawing/2014/main" id="{9A3C3E26-2973-594C-AF57-985EEB39D559}"/>
                </a:ext>
              </a:extLst>
            </p:cNvPr>
            <p:cNvPicPr>
              <a:picLocks noChangeAspect="1"/>
            </p:cNvPicPr>
            <p:nvPr/>
          </p:nvPicPr>
          <p:blipFill>
            <a:blip r:embed="rId4">
              <a:duotone>
                <a:schemeClr val="accent3">
                  <a:shade val="45000"/>
                  <a:satMod val="135000"/>
                </a:schemeClr>
                <a:prstClr val="white"/>
              </a:duotone>
            </a:blip>
            <a:stretch>
              <a:fillRect/>
            </a:stretch>
          </p:blipFill>
          <p:spPr>
            <a:xfrm>
              <a:off x="3378987" y="3655413"/>
              <a:ext cx="345540" cy="316849"/>
            </a:xfrm>
            <a:prstGeom prst="rect">
              <a:avLst/>
            </a:prstGeom>
          </p:spPr>
        </p:pic>
        <p:cxnSp>
          <p:nvCxnSpPr>
            <p:cNvPr id="141" name="Straight Connector 140">
              <a:extLst>
                <a:ext uri="{FF2B5EF4-FFF2-40B4-BE49-F238E27FC236}">
                  <a16:creationId xmlns:a16="http://schemas.microsoft.com/office/drawing/2014/main" id="{2A1206F4-3B70-6347-805C-C7616AF86C49}"/>
                </a:ext>
              </a:extLst>
            </p:cNvPr>
            <p:cNvCxnSpPr>
              <a:cxnSpLocks/>
              <a:stCxn id="137" idx="3"/>
              <a:endCxn id="140" idx="1"/>
            </p:cNvCxnSpPr>
            <p:nvPr/>
          </p:nvCxnSpPr>
          <p:spPr>
            <a:xfrm flipV="1">
              <a:off x="1886921" y="3813838"/>
              <a:ext cx="1492066" cy="1039"/>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42" name="Picture 141">
              <a:extLst>
                <a:ext uri="{FF2B5EF4-FFF2-40B4-BE49-F238E27FC236}">
                  <a16:creationId xmlns:a16="http://schemas.microsoft.com/office/drawing/2014/main" id="{2C416884-BD22-5540-B744-8690C155EEE6}"/>
                </a:ext>
              </a:extLst>
            </p:cNvPr>
            <p:cNvPicPr>
              <a:picLocks noChangeAspect="1"/>
            </p:cNvPicPr>
            <p:nvPr/>
          </p:nvPicPr>
          <p:blipFill>
            <a:blip r:embed="rId4">
              <a:duotone>
                <a:schemeClr val="accent3">
                  <a:shade val="45000"/>
                  <a:satMod val="135000"/>
                </a:schemeClr>
                <a:prstClr val="white"/>
              </a:duotone>
            </a:blip>
            <a:stretch>
              <a:fillRect/>
            </a:stretch>
          </p:blipFill>
          <p:spPr>
            <a:xfrm>
              <a:off x="4605349" y="4246371"/>
              <a:ext cx="345540" cy="316849"/>
            </a:xfrm>
            <a:prstGeom prst="rect">
              <a:avLst/>
            </a:prstGeom>
          </p:spPr>
        </p:pic>
        <p:cxnSp>
          <p:nvCxnSpPr>
            <p:cNvPr id="143" name="Straight Connector 142">
              <a:extLst>
                <a:ext uri="{FF2B5EF4-FFF2-40B4-BE49-F238E27FC236}">
                  <a16:creationId xmlns:a16="http://schemas.microsoft.com/office/drawing/2014/main" id="{BC86D529-D458-9B49-AF90-7802A6F1B10A}"/>
                </a:ext>
              </a:extLst>
            </p:cNvPr>
            <p:cNvCxnSpPr>
              <a:cxnSpLocks/>
              <a:stCxn id="140" idx="3"/>
              <a:endCxn id="142" idx="1"/>
            </p:cNvCxnSpPr>
            <p:nvPr/>
          </p:nvCxnSpPr>
          <p:spPr>
            <a:xfrm>
              <a:off x="3724527" y="3813838"/>
              <a:ext cx="880822" cy="590958"/>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E7DFC548-3C07-5145-B7EF-8AA7F27EC53F}"/>
                </a:ext>
              </a:extLst>
            </p:cNvPr>
            <p:cNvCxnSpPr>
              <a:cxnSpLocks/>
              <a:stCxn id="138" idx="3"/>
              <a:endCxn id="142" idx="1"/>
            </p:cNvCxnSpPr>
            <p:nvPr/>
          </p:nvCxnSpPr>
          <p:spPr>
            <a:xfrm flipV="1">
              <a:off x="3724527" y="4404796"/>
              <a:ext cx="880822" cy="650278"/>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E5996500-644C-B14B-8C0E-6A508760D258}"/>
                </a:ext>
              </a:extLst>
            </p:cNvPr>
            <p:cNvSpPr txBox="1"/>
            <p:nvPr/>
          </p:nvSpPr>
          <p:spPr>
            <a:xfrm>
              <a:off x="1303943" y="3922527"/>
              <a:ext cx="565989" cy="369332"/>
            </a:xfrm>
            <a:prstGeom prst="rect">
              <a:avLst/>
            </a:prstGeom>
            <a:noFill/>
          </p:spPr>
          <p:txBody>
            <a:bodyPr wrap="none" rtlCol="0">
              <a:spAutoFit/>
            </a:bodyPr>
            <a:lstStyle/>
            <a:p>
              <a:r>
                <a:rPr lang="en-US" dirty="0"/>
                <a:t>src1</a:t>
              </a:r>
            </a:p>
          </p:txBody>
        </p:sp>
        <p:sp>
          <p:nvSpPr>
            <p:cNvPr id="52" name="TextBox 51">
              <a:extLst>
                <a:ext uri="{FF2B5EF4-FFF2-40B4-BE49-F238E27FC236}">
                  <a16:creationId xmlns:a16="http://schemas.microsoft.com/office/drawing/2014/main" id="{89FEF709-4B30-A541-9771-26FCFE95FEEB}"/>
                </a:ext>
              </a:extLst>
            </p:cNvPr>
            <p:cNvSpPr txBox="1"/>
            <p:nvPr/>
          </p:nvSpPr>
          <p:spPr>
            <a:xfrm>
              <a:off x="1303943" y="5242322"/>
              <a:ext cx="565989" cy="369332"/>
            </a:xfrm>
            <a:prstGeom prst="rect">
              <a:avLst/>
            </a:prstGeom>
            <a:noFill/>
          </p:spPr>
          <p:txBody>
            <a:bodyPr wrap="none" rtlCol="0">
              <a:spAutoFit/>
            </a:bodyPr>
            <a:lstStyle/>
            <a:p>
              <a:r>
                <a:rPr lang="en-US" dirty="0"/>
                <a:t>src2</a:t>
              </a:r>
            </a:p>
          </p:txBody>
        </p:sp>
      </p:grpSp>
      <p:sp>
        <p:nvSpPr>
          <p:cNvPr id="56" name="TextBox 55">
            <a:extLst>
              <a:ext uri="{FF2B5EF4-FFF2-40B4-BE49-F238E27FC236}">
                <a16:creationId xmlns:a16="http://schemas.microsoft.com/office/drawing/2014/main" id="{9A1E0CC2-3375-BE44-9C25-5FF6D960582E}"/>
              </a:ext>
            </a:extLst>
          </p:cNvPr>
          <p:cNvSpPr txBox="1"/>
          <p:nvPr/>
        </p:nvSpPr>
        <p:spPr>
          <a:xfrm>
            <a:off x="210069" y="3313245"/>
            <a:ext cx="1845871" cy="707886"/>
          </a:xfrm>
          <a:prstGeom prst="rect">
            <a:avLst/>
          </a:prstGeom>
          <a:noFill/>
          <a:ln>
            <a:noFill/>
          </a:ln>
        </p:spPr>
        <p:txBody>
          <a:bodyPr wrap="square" rtlCol="0">
            <a:spAutoFit/>
          </a:bodyPr>
          <a:lstStyle/>
          <a:p>
            <a:r>
              <a:rPr lang="en-US" sz="2000" b="1" dirty="0">
                <a:solidFill>
                  <a:srgbClr val="00B050"/>
                </a:solidFill>
              </a:rPr>
              <a:t>Traffic flows </a:t>
            </a:r>
          </a:p>
          <a:p>
            <a:endParaRPr lang="en-US" sz="2000" b="1" dirty="0">
              <a:solidFill>
                <a:srgbClr val="00B050"/>
              </a:solidFill>
            </a:endParaRPr>
          </a:p>
        </p:txBody>
      </p:sp>
      <p:sp>
        <p:nvSpPr>
          <p:cNvPr id="9" name="投影片編號版面配置區 8">
            <a:extLst>
              <a:ext uri="{FF2B5EF4-FFF2-40B4-BE49-F238E27FC236}">
                <a16:creationId xmlns:a16="http://schemas.microsoft.com/office/drawing/2014/main" id="{61ECD9F0-7D13-4123-B17E-112FC20BC05B}"/>
              </a:ext>
            </a:extLst>
          </p:cNvPr>
          <p:cNvSpPr>
            <a:spLocks noGrp="1"/>
          </p:cNvSpPr>
          <p:nvPr>
            <p:ph type="sldNum" sz="quarter" idx="12"/>
          </p:nvPr>
        </p:nvSpPr>
        <p:spPr/>
        <p:txBody>
          <a:bodyPr/>
          <a:lstStyle/>
          <a:p>
            <a:fld id="{926CDB58-585B-A242-B264-C36E4D70C38E}" type="slidenum">
              <a:rPr lang="en-US" smtClean="0"/>
              <a:pPr/>
              <a:t>3</a:t>
            </a:fld>
            <a:endParaRPr lang="en-US" dirty="0"/>
          </a:p>
        </p:txBody>
      </p:sp>
      <p:sp>
        <p:nvSpPr>
          <p:cNvPr id="53" name="TextBox 190">
            <a:extLst>
              <a:ext uri="{FF2B5EF4-FFF2-40B4-BE49-F238E27FC236}">
                <a16:creationId xmlns:a16="http://schemas.microsoft.com/office/drawing/2014/main" id="{B653FAC2-9BEA-483C-B831-54A4327F31B8}"/>
              </a:ext>
            </a:extLst>
          </p:cNvPr>
          <p:cNvSpPr txBox="1"/>
          <p:nvPr/>
        </p:nvSpPr>
        <p:spPr>
          <a:xfrm>
            <a:off x="10701697" y="4500054"/>
            <a:ext cx="586058" cy="369332"/>
          </a:xfrm>
          <a:prstGeom prst="rect">
            <a:avLst/>
          </a:prstGeom>
          <a:noFill/>
        </p:spPr>
        <p:txBody>
          <a:bodyPr wrap="none" rtlCol="0">
            <a:spAutoFit/>
          </a:bodyPr>
          <a:lstStyle/>
          <a:p>
            <a:r>
              <a:rPr lang="en-US" dirty="0" err="1"/>
              <a:t>dest</a:t>
            </a:r>
            <a:endParaRPr lang="en-US" dirty="0"/>
          </a:p>
        </p:txBody>
      </p:sp>
      <p:sp>
        <p:nvSpPr>
          <p:cNvPr id="54" name="TextBox 50">
            <a:extLst>
              <a:ext uri="{FF2B5EF4-FFF2-40B4-BE49-F238E27FC236}">
                <a16:creationId xmlns:a16="http://schemas.microsoft.com/office/drawing/2014/main" id="{3BD9D1D7-2816-4F3E-B495-49418DA47D68}"/>
              </a:ext>
            </a:extLst>
          </p:cNvPr>
          <p:cNvSpPr txBox="1"/>
          <p:nvPr/>
        </p:nvSpPr>
        <p:spPr>
          <a:xfrm>
            <a:off x="7497590" y="3922527"/>
            <a:ext cx="565989" cy="369332"/>
          </a:xfrm>
          <a:prstGeom prst="rect">
            <a:avLst/>
          </a:prstGeom>
          <a:noFill/>
        </p:spPr>
        <p:txBody>
          <a:bodyPr wrap="none" rtlCol="0">
            <a:spAutoFit/>
          </a:bodyPr>
          <a:lstStyle/>
          <a:p>
            <a:r>
              <a:rPr lang="en-US" dirty="0"/>
              <a:t>src1</a:t>
            </a:r>
          </a:p>
        </p:txBody>
      </p:sp>
      <p:sp>
        <p:nvSpPr>
          <p:cNvPr id="55" name="TextBox 51">
            <a:extLst>
              <a:ext uri="{FF2B5EF4-FFF2-40B4-BE49-F238E27FC236}">
                <a16:creationId xmlns:a16="http://schemas.microsoft.com/office/drawing/2014/main" id="{D6D2645D-E135-4067-9CEE-45A88B9DE036}"/>
              </a:ext>
            </a:extLst>
          </p:cNvPr>
          <p:cNvSpPr txBox="1"/>
          <p:nvPr/>
        </p:nvSpPr>
        <p:spPr>
          <a:xfrm>
            <a:off x="7497590" y="5242322"/>
            <a:ext cx="565989" cy="369332"/>
          </a:xfrm>
          <a:prstGeom prst="rect">
            <a:avLst/>
          </a:prstGeom>
          <a:noFill/>
        </p:spPr>
        <p:txBody>
          <a:bodyPr wrap="none" rtlCol="0">
            <a:spAutoFit/>
          </a:bodyPr>
          <a:lstStyle/>
          <a:p>
            <a:r>
              <a:rPr lang="en-US" dirty="0"/>
              <a:t>src2</a:t>
            </a:r>
          </a:p>
        </p:txBody>
      </p:sp>
    </p:spTree>
    <p:custDataLst>
      <p:tags r:id="rId1"/>
    </p:custDataLst>
    <p:extLst>
      <p:ext uri="{BB962C8B-B14F-4D97-AF65-F5344CB8AC3E}">
        <p14:creationId xmlns:p14="http://schemas.microsoft.com/office/powerpoint/2010/main" val="416763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53"/>
                                        </p:tgtEl>
                                        <p:attrNameLst>
                                          <p:attrName>style.visibility</p:attrName>
                                        </p:attrNameLst>
                                      </p:cBhvr>
                                      <p:to>
                                        <p:strVal val="visible"/>
                                      </p:to>
                                    </p:set>
                                    <p:animEffect transition="in" filter="wipe(left)">
                                      <p:cBhvr>
                                        <p:cTn id="19" dur="500"/>
                                        <p:tgtEl>
                                          <p:spTgt spid="153"/>
                                        </p:tgtEl>
                                      </p:cBhvr>
                                    </p:animEffect>
                                  </p:childTnLst>
                                </p:cTn>
                              </p:par>
                              <p:par>
                                <p:cTn id="20" presetID="1" presetClass="entr" presetSubtype="0" fill="hold" grpId="1" nodeType="withEffect">
                                  <p:stCondLst>
                                    <p:cond delay="0"/>
                                  </p:stCondLst>
                                  <p:childTnLst>
                                    <p:set>
                                      <p:cBhvr>
                                        <p:cTn id="21" dur="1" fill="hold">
                                          <p:stCondLst>
                                            <p:cond delay="0"/>
                                          </p:stCondLst>
                                        </p:cTn>
                                        <p:tgtEl>
                                          <p:spTgt spid="56"/>
                                        </p:tgtEl>
                                        <p:attrNameLst>
                                          <p:attrName>style.visibility</p:attrName>
                                        </p:attrNameLst>
                                      </p:cBhvr>
                                      <p:to>
                                        <p:strVal val="visible"/>
                                      </p:to>
                                    </p:se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par>
                          <p:cTn id="29" fill="hold">
                            <p:stCondLst>
                              <p:cond delay="1000"/>
                            </p:stCondLst>
                            <p:childTnLst>
                              <p:par>
                                <p:cTn id="30" presetID="1" presetClass="entr" presetSubtype="0"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6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childTnLst>
                                </p:cTn>
                              </p:par>
                            </p:childTnLst>
                          </p:cTn>
                        </p:par>
                        <p:par>
                          <p:cTn id="38" fill="hold">
                            <p:stCondLst>
                              <p:cond delay="0"/>
                            </p:stCondLst>
                            <p:childTnLst>
                              <p:par>
                                <p:cTn id="39" presetID="22" presetClass="entr" presetSubtype="8" fill="hold" grpId="0" nodeType="afterEffect">
                                  <p:stCondLst>
                                    <p:cond delay="0"/>
                                  </p:stCondLst>
                                  <p:childTnLst>
                                    <p:set>
                                      <p:cBhvr>
                                        <p:cTn id="40" dur="1" fill="hold">
                                          <p:stCondLst>
                                            <p:cond delay="0"/>
                                          </p:stCondLst>
                                        </p:cTn>
                                        <p:tgtEl>
                                          <p:spTgt spid="74"/>
                                        </p:tgtEl>
                                        <p:attrNameLst>
                                          <p:attrName>style.visibility</p:attrName>
                                        </p:attrNameLst>
                                      </p:cBhvr>
                                      <p:to>
                                        <p:strVal val="visible"/>
                                      </p:to>
                                    </p:set>
                                    <p:animEffect transition="in" filter="wipe(left)">
                                      <p:cBhvr>
                                        <p:cTn id="41" dur="500"/>
                                        <p:tgtEl>
                                          <p:spTgt spid="74"/>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75"/>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53"/>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55"/>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5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72"/>
                                        </p:tgtEl>
                                        <p:attrNameLst>
                                          <p:attrName>style.visibility</p:attrName>
                                        </p:attrNameLst>
                                      </p:cBhvr>
                                      <p:to>
                                        <p:strVal val="visible"/>
                                      </p:to>
                                    </p:set>
                                    <p:animEffect transition="in" filter="wipe(left)">
                                      <p:cBhvr>
                                        <p:cTn id="54" dur="500"/>
                                        <p:tgtEl>
                                          <p:spTgt spid="72"/>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76"/>
                                        </p:tgtEl>
                                        <p:attrNameLst>
                                          <p:attrName>style.visibility</p:attrName>
                                        </p:attrNameLst>
                                      </p:cBhvr>
                                      <p:to>
                                        <p:strVal val="visible"/>
                                      </p:to>
                                    </p:set>
                                    <p:animEffect transition="in" filter="wipe(left)">
                                      <p:cBhvr>
                                        <p:cTn id="58" dur="500"/>
                                        <p:tgtEl>
                                          <p:spTgt spid="76"/>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77"/>
                                        </p:tgtEl>
                                        <p:attrNameLst>
                                          <p:attrName>style.visibility</p:attrName>
                                        </p:attrNameLst>
                                      </p:cBhvr>
                                      <p:to>
                                        <p:strVal val="visible"/>
                                      </p:to>
                                    </p:set>
                                    <p:animEffect transition="in" filter="wipe(left)">
                                      <p:cBhvr>
                                        <p:cTn id="61" dur="500"/>
                                        <p:tgtEl>
                                          <p:spTgt spid="77"/>
                                        </p:tgtEl>
                                      </p:cBhvr>
                                    </p:animEffect>
                                  </p:childTnLst>
                                </p:cTn>
                              </p:par>
                            </p:childTnLst>
                          </p:cTn>
                        </p:par>
                        <p:par>
                          <p:cTn id="62" fill="hold">
                            <p:stCondLst>
                              <p:cond delay="1000"/>
                            </p:stCondLst>
                            <p:childTnLst>
                              <p:par>
                                <p:cTn id="63" presetID="1" presetClass="entr" presetSubtype="0" fill="hold" nodeType="after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p:bldP spid="5" grpId="0" animBg="1"/>
      <p:bldP spid="6" grpId="0"/>
      <p:bldP spid="8" grpId="0" animBg="1"/>
      <p:bldP spid="11" grpId="0" animBg="1"/>
      <p:bldP spid="61" grpId="0" animBg="1"/>
      <p:bldP spid="74" grpId="0" animBg="1"/>
      <p:bldP spid="75" grpId="0"/>
      <p:bldP spid="76" grpId="0" animBg="1"/>
      <p:bldP spid="77" grpId="0" animBg="1"/>
      <p:bldP spid="78" grpId="0" animBg="1"/>
      <p:bldP spid="56" grpId="1"/>
      <p:bldP spid="53" grpId="0"/>
      <p:bldP spid="54" grpId="0"/>
      <p:bldP spid="55"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8472D-6900-2F4C-AF72-28E5FF96A3FD}"/>
              </a:ext>
            </a:extLst>
          </p:cNvPr>
          <p:cNvSpPr>
            <a:spLocks noGrp="1"/>
          </p:cNvSpPr>
          <p:nvPr>
            <p:ph type="title"/>
          </p:nvPr>
        </p:nvSpPr>
        <p:spPr/>
        <p:txBody>
          <a:bodyPr/>
          <a:lstStyle/>
          <a:p>
            <a:r>
              <a:rPr lang="en-US" dirty="0"/>
              <a:t>Motivation: Load-aware traffic splitting</a:t>
            </a:r>
          </a:p>
        </p:txBody>
      </p:sp>
      <p:sp>
        <p:nvSpPr>
          <p:cNvPr id="4" name="Slide Number Placeholder 3">
            <a:extLst>
              <a:ext uri="{FF2B5EF4-FFF2-40B4-BE49-F238E27FC236}">
                <a16:creationId xmlns:a16="http://schemas.microsoft.com/office/drawing/2014/main" id="{5DB51A33-DB2A-CA4E-BE6E-6E4DDA540A1A}"/>
              </a:ext>
            </a:extLst>
          </p:cNvPr>
          <p:cNvSpPr>
            <a:spLocks noGrp="1"/>
          </p:cNvSpPr>
          <p:nvPr>
            <p:ph type="sldNum" sz="quarter" idx="12"/>
          </p:nvPr>
        </p:nvSpPr>
        <p:spPr/>
        <p:txBody>
          <a:bodyPr/>
          <a:lstStyle/>
          <a:p>
            <a:fld id="{926CDB58-585B-A242-B264-C36E4D70C38E}" type="slidenum">
              <a:rPr lang="en-US" smtClean="0"/>
              <a:pPr/>
              <a:t>30</a:t>
            </a:fld>
            <a:endParaRPr lang="en-US" dirty="0"/>
          </a:p>
        </p:txBody>
      </p:sp>
      <p:cxnSp>
        <p:nvCxnSpPr>
          <p:cNvPr id="5" name="Straight Connector 4">
            <a:extLst>
              <a:ext uri="{FF2B5EF4-FFF2-40B4-BE49-F238E27FC236}">
                <a16:creationId xmlns:a16="http://schemas.microsoft.com/office/drawing/2014/main" id="{CB171011-8A83-AE4A-8BD5-69D866EC15DA}"/>
              </a:ext>
            </a:extLst>
          </p:cNvPr>
          <p:cNvCxnSpPr>
            <a:cxnSpLocks/>
          </p:cNvCxnSpPr>
          <p:nvPr/>
        </p:nvCxnSpPr>
        <p:spPr>
          <a:xfrm flipH="1" flipV="1">
            <a:off x="10549136" y="4090296"/>
            <a:ext cx="1407684" cy="771219"/>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73C0900-4297-9A49-AEED-7B15A0F64E9D}"/>
              </a:ext>
            </a:extLst>
          </p:cNvPr>
          <p:cNvSpPr txBox="1"/>
          <p:nvPr/>
        </p:nvSpPr>
        <p:spPr>
          <a:xfrm>
            <a:off x="3904549" y="4994822"/>
            <a:ext cx="1544012" cy="646331"/>
          </a:xfrm>
          <a:prstGeom prst="rect">
            <a:avLst/>
          </a:prstGeom>
          <a:solidFill>
            <a:schemeClr val="bg1">
              <a:lumMod val="85000"/>
            </a:schemeClr>
          </a:solidFill>
        </p:spPr>
        <p:txBody>
          <a:bodyPr wrap="none" rtlCol="0">
            <a:spAutoFit/>
          </a:bodyPr>
          <a:lstStyle/>
          <a:p>
            <a:pPr algn="ctr"/>
            <a:r>
              <a:rPr lang="en-US" dirty="0"/>
              <a:t>Dynamic </a:t>
            </a:r>
          </a:p>
          <a:p>
            <a:pPr algn="ctr"/>
            <a:r>
              <a:rPr lang="en-US" dirty="0"/>
              <a:t>load balancing</a:t>
            </a:r>
          </a:p>
        </p:txBody>
      </p:sp>
      <p:pic>
        <p:nvPicPr>
          <p:cNvPr id="8" name="Picture 7">
            <a:extLst>
              <a:ext uri="{FF2B5EF4-FFF2-40B4-BE49-F238E27FC236}">
                <a16:creationId xmlns:a16="http://schemas.microsoft.com/office/drawing/2014/main" id="{67BFE916-A0EC-3647-A129-14B46FA1D89E}"/>
              </a:ext>
            </a:extLst>
          </p:cNvPr>
          <p:cNvPicPr>
            <a:picLocks noChangeAspect="1"/>
          </p:cNvPicPr>
          <p:nvPr/>
        </p:nvPicPr>
        <p:blipFill>
          <a:blip r:embed="rId2">
            <a:duotone>
              <a:schemeClr val="accent3">
                <a:shade val="45000"/>
                <a:satMod val="135000"/>
              </a:schemeClr>
              <a:prstClr val="white"/>
            </a:duotone>
          </a:blip>
          <a:stretch>
            <a:fillRect/>
          </a:stretch>
        </p:blipFill>
        <p:spPr>
          <a:xfrm>
            <a:off x="4297404" y="3237722"/>
            <a:ext cx="345540" cy="316849"/>
          </a:xfrm>
          <a:prstGeom prst="rect">
            <a:avLst/>
          </a:prstGeom>
        </p:spPr>
      </p:pic>
      <p:cxnSp>
        <p:nvCxnSpPr>
          <p:cNvPr id="10" name="Straight Connector 9">
            <a:extLst>
              <a:ext uri="{FF2B5EF4-FFF2-40B4-BE49-F238E27FC236}">
                <a16:creationId xmlns:a16="http://schemas.microsoft.com/office/drawing/2014/main" id="{A1BCE282-BD75-A84B-B72B-D3748E8A983F}"/>
              </a:ext>
            </a:extLst>
          </p:cNvPr>
          <p:cNvCxnSpPr>
            <a:cxnSpLocks/>
            <a:stCxn id="11" idx="3"/>
            <a:endCxn id="13" idx="1"/>
          </p:cNvCxnSpPr>
          <p:nvPr/>
        </p:nvCxnSpPr>
        <p:spPr>
          <a:xfrm>
            <a:off x="4642944" y="2155949"/>
            <a:ext cx="1492066" cy="1240197"/>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A543109-8DF9-6C47-B4A1-6BDD1F9A48EA}"/>
              </a:ext>
            </a:extLst>
          </p:cNvPr>
          <p:cNvPicPr>
            <a:picLocks noChangeAspect="1"/>
          </p:cNvPicPr>
          <p:nvPr/>
        </p:nvPicPr>
        <p:blipFill>
          <a:blip r:embed="rId2">
            <a:duotone>
              <a:schemeClr val="accent3">
                <a:shade val="45000"/>
                <a:satMod val="135000"/>
              </a:schemeClr>
              <a:prstClr val="white"/>
            </a:duotone>
          </a:blip>
          <a:stretch>
            <a:fillRect/>
          </a:stretch>
        </p:blipFill>
        <p:spPr>
          <a:xfrm>
            <a:off x="4297404" y="1997524"/>
            <a:ext cx="345540" cy="316849"/>
          </a:xfrm>
          <a:prstGeom prst="rect">
            <a:avLst/>
          </a:prstGeom>
        </p:spPr>
      </p:pic>
      <p:pic>
        <p:nvPicPr>
          <p:cNvPr id="13" name="Picture 12">
            <a:extLst>
              <a:ext uri="{FF2B5EF4-FFF2-40B4-BE49-F238E27FC236}">
                <a16:creationId xmlns:a16="http://schemas.microsoft.com/office/drawing/2014/main" id="{26418813-F5B2-9A4D-B5DD-C98D926EDDA8}"/>
              </a:ext>
            </a:extLst>
          </p:cNvPr>
          <p:cNvPicPr>
            <a:picLocks noChangeAspect="1"/>
          </p:cNvPicPr>
          <p:nvPr/>
        </p:nvPicPr>
        <p:blipFill>
          <a:blip r:embed="rId2">
            <a:duotone>
              <a:schemeClr val="accent3">
                <a:shade val="45000"/>
                <a:satMod val="135000"/>
              </a:schemeClr>
              <a:prstClr val="white"/>
            </a:duotone>
          </a:blip>
          <a:stretch>
            <a:fillRect/>
          </a:stretch>
        </p:blipFill>
        <p:spPr>
          <a:xfrm>
            <a:off x="6135010" y="3237721"/>
            <a:ext cx="345540" cy="316849"/>
          </a:xfrm>
          <a:prstGeom prst="rect">
            <a:avLst/>
          </a:prstGeom>
        </p:spPr>
      </p:pic>
      <p:cxnSp>
        <p:nvCxnSpPr>
          <p:cNvPr id="14" name="Straight Connector 13">
            <a:extLst>
              <a:ext uri="{FF2B5EF4-FFF2-40B4-BE49-F238E27FC236}">
                <a16:creationId xmlns:a16="http://schemas.microsoft.com/office/drawing/2014/main" id="{029631A8-9ECA-F444-9A6F-C4CBF8721140}"/>
              </a:ext>
            </a:extLst>
          </p:cNvPr>
          <p:cNvCxnSpPr>
            <a:cxnSpLocks/>
            <a:stCxn id="13" idx="1"/>
            <a:endCxn id="8" idx="3"/>
          </p:cNvCxnSpPr>
          <p:nvPr/>
        </p:nvCxnSpPr>
        <p:spPr>
          <a:xfrm flipH="1">
            <a:off x="4642944" y="3396146"/>
            <a:ext cx="1492066" cy="1"/>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0BA49373-6DB6-EE43-A7D4-E3095485BE18}"/>
              </a:ext>
            </a:extLst>
          </p:cNvPr>
          <p:cNvPicPr>
            <a:picLocks noChangeAspect="1"/>
          </p:cNvPicPr>
          <p:nvPr/>
        </p:nvPicPr>
        <p:blipFill>
          <a:blip r:embed="rId2">
            <a:duotone>
              <a:schemeClr val="accent3">
                <a:shade val="45000"/>
                <a:satMod val="135000"/>
              </a:schemeClr>
              <a:prstClr val="white"/>
            </a:duotone>
          </a:blip>
          <a:stretch>
            <a:fillRect/>
          </a:stretch>
        </p:blipFill>
        <p:spPr>
          <a:xfrm>
            <a:off x="6135010" y="1996485"/>
            <a:ext cx="345540" cy="316849"/>
          </a:xfrm>
          <a:prstGeom prst="rect">
            <a:avLst/>
          </a:prstGeom>
        </p:spPr>
      </p:pic>
      <p:cxnSp>
        <p:nvCxnSpPr>
          <p:cNvPr id="16" name="Straight Connector 15">
            <a:extLst>
              <a:ext uri="{FF2B5EF4-FFF2-40B4-BE49-F238E27FC236}">
                <a16:creationId xmlns:a16="http://schemas.microsoft.com/office/drawing/2014/main" id="{EFECF1B5-9FB5-3B4C-A770-C55D29B4D852}"/>
              </a:ext>
            </a:extLst>
          </p:cNvPr>
          <p:cNvCxnSpPr>
            <a:cxnSpLocks/>
            <a:stCxn id="11" idx="3"/>
            <a:endCxn id="15" idx="1"/>
          </p:cNvCxnSpPr>
          <p:nvPr/>
        </p:nvCxnSpPr>
        <p:spPr>
          <a:xfrm flipV="1">
            <a:off x="4642944" y="2154910"/>
            <a:ext cx="1492066" cy="1039"/>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2CADF3CB-2EBA-674B-9790-5655D7EE56AB}"/>
              </a:ext>
            </a:extLst>
          </p:cNvPr>
          <p:cNvPicPr>
            <a:picLocks noChangeAspect="1"/>
          </p:cNvPicPr>
          <p:nvPr/>
        </p:nvPicPr>
        <p:blipFill>
          <a:blip r:embed="rId2">
            <a:duotone>
              <a:schemeClr val="accent3">
                <a:shade val="45000"/>
                <a:satMod val="135000"/>
              </a:schemeClr>
              <a:prstClr val="white"/>
            </a:duotone>
          </a:blip>
          <a:stretch>
            <a:fillRect/>
          </a:stretch>
        </p:blipFill>
        <p:spPr>
          <a:xfrm>
            <a:off x="7534142" y="2594840"/>
            <a:ext cx="345540" cy="316849"/>
          </a:xfrm>
          <a:prstGeom prst="rect">
            <a:avLst/>
          </a:prstGeom>
        </p:spPr>
      </p:pic>
      <p:cxnSp>
        <p:nvCxnSpPr>
          <p:cNvPr id="19" name="Straight Connector 18">
            <a:extLst>
              <a:ext uri="{FF2B5EF4-FFF2-40B4-BE49-F238E27FC236}">
                <a16:creationId xmlns:a16="http://schemas.microsoft.com/office/drawing/2014/main" id="{FC89FC02-60BB-764F-92B1-C777CB58F7A3}"/>
              </a:ext>
            </a:extLst>
          </p:cNvPr>
          <p:cNvCxnSpPr>
            <a:cxnSpLocks/>
            <a:stCxn id="15" idx="3"/>
            <a:endCxn id="17" idx="1"/>
          </p:cNvCxnSpPr>
          <p:nvPr/>
        </p:nvCxnSpPr>
        <p:spPr>
          <a:xfrm>
            <a:off x="6480550" y="2154910"/>
            <a:ext cx="1053592" cy="598355"/>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637F2D5-3B3B-1A4E-A198-53EF0CABC68D}"/>
              </a:ext>
            </a:extLst>
          </p:cNvPr>
          <p:cNvCxnSpPr>
            <a:cxnSpLocks/>
            <a:stCxn id="13" idx="3"/>
            <a:endCxn id="17" idx="1"/>
          </p:cNvCxnSpPr>
          <p:nvPr/>
        </p:nvCxnSpPr>
        <p:spPr>
          <a:xfrm flipV="1">
            <a:off x="6480550" y="2753265"/>
            <a:ext cx="1053592" cy="642881"/>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1" name="Freeform 20">
            <a:extLst>
              <a:ext uri="{FF2B5EF4-FFF2-40B4-BE49-F238E27FC236}">
                <a16:creationId xmlns:a16="http://schemas.microsoft.com/office/drawing/2014/main" id="{95E9571C-7A26-1F46-93EC-2EF689CF9B45}"/>
              </a:ext>
            </a:extLst>
          </p:cNvPr>
          <p:cNvSpPr/>
          <p:nvPr/>
        </p:nvSpPr>
        <p:spPr>
          <a:xfrm rot="21303979">
            <a:off x="7345614" y="5887190"/>
            <a:ext cx="3015865" cy="584753"/>
          </a:xfrm>
          <a:custGeom>
            <a:avLst/>
            <a:gdLst>
              <a:gd name="connsiteX0" fmla="*/ 0 w 3412503"/>
              <a:gd name="connsiteY0" fmla="*/ 65987 h 580341"/>
              <a:gd name="connsiteX1" fmla="*/ 810705 w 3412503"/>
              <a:gd name="connsiteY1" fmla="*/ 509047 h 580341"/>
              <a:gd name="connsiteX2" fmla="*/ 2611224 w 3412503"/>
              <a:gd name="connsiteY2" fmla="*/ 527901 h 580341"/>
              <a:gd name="connsiteX3" fmla="*/ 3412503 w 3412503"/>
              <a:gd name="connsiteY3" fmla="*/ 0 h 580341"/>
              <a:gd name="connsiteX4" fmla="*/ 3412503 w 3412503"/>
              <a:gd name="connsiteY4" fmla="*/ 0 h 580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2503" h="580341">
                <a:moveTo>
                  <a:pt x="0" y="65987"/>
                </a:moveTo>
                <a:cubicBezTo>
                  <a:pt x="187750" y="249024"/>
                  <a:pt x="375501" y="432061"/>
                  <a:pt x="810705" y="509047"/>
                </a:cubicBezTo>
                <a:cubicBezTo>
                  <a:pt x="1245909" y="586033"/>
                  <a:pt x="2177591" y="612742"/>
                  <a:pt x="2611224" y="527901"/>
                </a:cubicBezTo>
                <a:cubicBezTo>
                  <a:pt x="3044857" y="443060"/>
                  <a:pt x="3412503" y="0"/>
                  <a:pt x="3412503" y="0"/>
                </a:cubicBezTo>
                <a:lnTo>
                  <a:pt x="3412503" y="0"/>
                </a:lnTo>
              </a:path>
            </a:pathLst>
          </a:custGeom>
          <a:noFill/>
          <a:ln w="50800">
            <a:solidFill>
              <a:srgbClr val="00B05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3CA59099-A894-FD42-BF92-E35762BF71AC}"/>
              </a:ext>
            </a:extLst>
          </p:cNvPr>
          <p:cNvSpPr/>
          <p:nvPr/>
        </p:nvSpPr>
        <p:spPr>
          <a:xfrm>
            <a:off x="8753899" y="898785"/>
            <a:ext cx="3082292" cy="844384"/>
          </a:xfrm>
          <a:custGeom>
            <a:avLst/>
            <a:gdLst>
              <a:gd name="connsiteX0" fmla="*/ 0 w 4443412"/>
              <a:gd name="connsiteY0" fmla="*/ 801085 h 943960"/>
              <a:gd name="connsiteX1" fmla="*/ 2128837 w 4443412"/>
              <a:gd name="connsiteY1" fmla="*/ 985 h 943960"/>
              <a:gd name="connsiteX2" fmla="*/ 4443412 w 4443412"/>
              <a:gd name="connsiteY2" fmla="*/ 943960 h 943960"/>
            </a:gdLst>
            <a:ahLst/>
            <a:cxnLst>
              <a:cxn ang="0">
                <a:pos x="connsiteX0" y="connsiteY0"/>
              </a:cxn>
              <a:cxn ang="0">
                <a:pos x="connsiteX1" y="connsiteY1"/>
              </a:cxn>
              <a:cxn ang="0">
                <a:pos x="connsiteX2" y="connsiteY2"/>
              </a:cxn>
            </a:cxnLst>
            <a:rect l="l" t="t" r="r" b="b"/>
            <a:pathLst>
              <a:path w="4443412" h="943960">
                <a:moveTo>
                  <a:pt x="0" y="801085"/>
                </a:moveTo>
                <a:cubicBezTo>
                  <a:pt x="694134" y="389128"/>
                  <a:pt x="1388268" y="-22828"/>
                  <a:pt x="2128837" y="985"/>
                </a:cubicBezTo>
                <a:cubicBezTo>
                  <a:pt x="2869406" y="24797"/>
                  <a:pt x="3656409" y="484378"/>
                  <a:pt x="4443412" y="943960"/>
                </a:cubicBezTo>
              </a:path>
            </a:pathLst>
          </a:custGeom>
          <a:noFill/>
          <a:ln w="50800">
            <a:solidFill>
              <a:srgbClr val="00B05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39171A6C-7CFC-5E4D-BA3B-B6D8AFFAC49D}"/>
              </a:ext>
            </a:extLst>
          </p:cNvPr>
          <p:cNvSpPr/>
          <p:nvPr/>
        </p:nvSpPr>
        <p:spPr>
          <a:xfrm>
            <a:off x="5566079" y="4699163"/>
            <a:ext cx="1483403" cy="3247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P4 switches</a:t>
            </a:r>
          </a:p>
        </p:txBody>
      </p:sp>
      <p:cxnSp>
        <p:nvCxnSpPr>
          <p:cNvPr id="26" name="Straight Arrow Connector 25">
            <a:extLst>
              <a:ext uri="{FF2B5EF4-FFF2-40B4-BE49-F238E27FC236}">
                <a16:creationId xmlns:a16="http://schemas.microsoft.com/office/drawing/2014/main" id="{774EC17E-22BF-3B49-A12F-A21A8D416642}"/>
              </a:ext>
            </a:extLst>
          </p:cNvPr>
          <p:cNvCxnSpPr>
            <a:cxnSpLocks/>
          </p:cNvCxnSpPr>
          <p:nvPr/>
        </p:nvCxnSpPr>
        <p:spPr>
          <a:xfrm>
            <a:off x="3613031" y="3409256"/>
            <a:ext cx="647284" cy="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26">
            <a:extLst>
              <a:ext uri="{FF2B5EF4-FFF2-40B4-BE49-F238E27FC236}">
                <a16:creationId xmlns:a16="http://schemas.microsoft.com/office/drawing/2014/main" id="{581E063E-3166-2A4D-A56D-9045964916B9}"/>
              </a:ext>
            </a:extLst>
          </p:cNvPr>
          <p:cNvSpPr/>
          <p:nvPr/>
        </p:nvSpPr>
        <p:spPr>
          <a:xfrm>
            <a:off x="2492330" y="3210282"/>
            <a:ext cx="1483403" cy="3247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Traffic</a:t>
            </a:r>
          </a:p>
        </p:txBody>
      </p:sp>
      <p:cxnSp>
        <p:nvCxnSpPr>
          <p:cNvPr id="28" name="Straight Connector 27">
            <a:extLst>
              <a:ext uri="{FF2B5EF4-FFF2-40B4-BE49-F238E27FC236}">
                <a16:creationId xmlns:a16="http://schemas.microsoft.com/office/drawing/2014/main" id="{E40FC430-803A-3B4A-B743-F22C7348CC00}"/>
              </a:ext>
            </a:extLst>
          </p:cNvPr>
          <p:cNvCxnSpPr>
            <a:cxnSpLocks/>
          </p:cNvCxnSpPr>
          <p:nvPr/>
        </p:nvCxnSpPr>
        <p:spPr>
          <a:xfrm flipV="1">
            <a:off x="1423264" y="5317987"/>
            <a:ext cx="1300843" cy="758613"/>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30" name="Picture 4" descr="Z:\home\praveen\Documents\Phd\academic_dev_slides\2nd-Year\sosr-15\sources\server.png">
            <a:extLst>
              <a:ext uri="{FF2B5EF4-FFF2-40B4-BE49-F238E27FC236}">
                <a16:creationId xmlns:a16="http://schemas.microsoft.com/office/drawing/2014/main" id="{CE0739D7-65C9-864A-AE7B-DD33A24A29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7151" y="6185269"/>
            <a:ext cx="518110" cy="715986"/>
          </a:xfrm>
          <a:prstGeom prst="rect">
            <a:avLst/>
          </a:prstGeom>
          <a:noFill/>
          <a:effectLst>
            <a:outerShdw blurRad="50800" dist="38100" dir="5400000" algn="t" rotWithShape="0">
              <a:prstClr val="black">
                <a:alpha val="40000"/>
              </a:prstClr>
            </a:outerShdw>
          </a:effectLst>
          <a:scene3d>
            <a:camera prst="orthographicFront">
              <a:rot lat="0" lon="0" rev="0"/>
            </a:camera>
            <a:lightRig rig="threePt" dir="t"/>
          </a:scene3d>
        </p:spPr>
      </p:pic>
      <p:pic>
        <p:nvPicPr>
          <p:cNvPr id="31" name="Picture 4" descr="Z:\home\praveen\Documents\Phd\academic_dev_slides\2nd-Year\sosr-15\sources\server.png">
            <a:extLst>
              <a:ext uri="{FF2B5EF4-FFF2-40B4-BE49-F238E27FC236}">
                <a16:creationId xmlns:a16="http://schemas.microsoft.com/office/drawing/2014/main" id="{FAD19392-9B99-E246-9409-A11181CC0B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82869" y="4602001"/>
            <a:ext cx="518110" cy="715986"/>
          </a:xfrm>
          <a:prstGeom prst="rect">
            <a:avLst/>
          </a:prstGeom>
          <a:noFill/>
          <a:effectLst>
            <a:outerShdw blurRad="50800" dist="38100" dir="5400000" algn="t" rotWithShape="0">
              <a:prstClr val="black">
                <a:alpha val="40000"/>
              </a:prstClr>
            </a:outerShdw>
          </a:effectLst>
          <a:scene3d>
            <a:camera prst="orthographicFront">
              <a:rot lat="0" lon="0" rev="0"/>
            </a:camera>
            <a:lightRig rig="threePt" dir="t"/>
          </a:scene3d>
        </p:spPr>
      </p:pic>
      <p:sp>
        <p:nvSpPr>
          <p:cNvPr id="54" name="Rounded Rectangle 53">
            <a:extLst>
              <a:ext uri="{FF2B5EF4-FFF2-40B4-BE49-F238E27FC236}">
                <a16:creationId xmlns:a16="http://schemas.microsoft.com/office/drawing/2014/main" id="{62105926-D6C9-B744-8F66-4B4603B3EA65}"/>
              </a:ext>
            </a:extLst>
          </p:cNvPr>
          <p:cNvSpPr/>
          <p:nvPr/>
        </p:nvSpPr>
        <p:spPr>
          <a:xfrm>
            <a:off x="6312936" y="2154909"/>
            <a:ext cx="1483403" cy="3247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50</a:t>
            </a:r>
          </a:p>
        </p:txBody>
      </p:sp>
      <p:sp>
        <p:nvSpPr>
          <p:cNvPr id="55" name="Rounded Rectangle 54">
            <a:extLst>
              <a:ext uri="{FF2B5EF4-FFF2-40B4-BE49-F238E27FC236}">
                <a16:creationId xmlns:a16="http://schemas.microsoft.com/office/drawing/2014/main" id="{DAC2416A-83B4-4C4B-AF99-587E1D2B0F82}"/>
              </a:ext>
            </a:extLst>
          </p:cNvPr>
          <p:cNvSpPr/>
          <p:nvPr/>
        </p:nvSpPr>
        <p:spPr>
          <a:xfrm>
            <a:off x="6312936" y="3084553"/>
            <a:ext cx="1483403" cy="3247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50</a:t>
            </a:r>
          </a:p>
        </p:txBody>
      </p:sp>
      <p:sp>
        <p:nvSpPr>
          <p:cNvPr id="56" name="Rounded Rectangle 55">
            <a:extLst>
              <a:ext uri="{FF2B5EF4-FFF2-40B4-BE49-F238E27FC236}">
                <a16:creationId xmlns:a16="http://schemas.microsoft.com/office/drawing/2014/main" id="{B1ADB6FB-CE76-6341-9D00-821A8F3D8047}"/>
              </a:ext>
            </a:extLst>
          </p:cNvPr>
          <p:cNvSpPr/>
          <p:nvPr/>
        </p:nvSpPr>
        <p:spPr>
          <a:xfrm>
            <a:off x="4676555" y="1807714"/>
            <a:ext cx="1483403" cy="3247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50</a:t>
            </a:r>
          </a:p>
        </p:txBody>
      </p:sp>
      <p:sp>
        <p:nvSpPr>
          <p:cNvPr id="57" name="Rounded Rectangle 56">
            <a:extLst>
              <a:ext uri="{FF2B5EF4-FFF2-40B4-BE49-F238E27FC236}">
                <a16:creationId xmlns:a16="http://schemas.microsoft.com/office/drawing/2014/main" id="{A0776DC3-D13F-E340-8C3E-FE88A8C9019E}"/>
              </a:ext>
            </a:extLst>
          </p:cNvPr>
          <p:cNvSpPr/>
          <p:nvPr/>
        </p:nvSpPr>
        <p:spPr>
          <a:xfrm>
            <a:off x="5029844" y="2322285"/>
            <a:ext cx="544965" cy="3247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50</a:t>
            </a:r>
          </a:p>
        </p:txBody>
      </p:sp>
      <p:sp>
        <p:nvSpPr>
          <p:cNvPr id="58" name="Rounded Rectangle 57">
            <a:extLst>
              <a:ext uri="{FF2B5EF4-FFF2-40B4-BE49-F238E27FC236}">
                <a16:creationId xmlns:a16="http://schemas.microsoft.com/office/drawing/2014/main" id="{9FB8C374-F49E-C443-9571-3463213D661B}"/>
              </a:ext>
            </a:extLst>
          </p:cNvPr>
          <p:cNvSpPr/>
          <p:nvPr/>
        </p:nvSpPr>
        <p:spPr>
          <a:xfrm>
            <a:off x="5089170" y="3385130"/>
            <a:ext cx="366462" cy="3247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0</a:t>
            </a:r>
          </a:p>
        </p:txBody>
      </p:sp>
      <p:sp>
        <p:nvSpPr>
          <p:cNvPr id="59" name="Rounded Rectangle 58">
            <a:extLst>
              <a:ext uri="{FF2B5EF4-FFF2-40B4-BE49-F238E27FC236}">
                <a16:creationId xmlns:a16="http://schemas.microsoft.com/office/drawing/2014/main" id="{001DB825-8E04-714D-BA1F-778E109B8C49}"/>
              </a:ext>
            </a:extLst>
          </p:cNvPr>
          <p:cNvSpPr/>
          <p:nvPr/>
        </p:nvSpPr>
        <p:spPr>
          <a:xfrm>
            <a:off x="5126118" y="3385130"/>
            <a:ext cx="1483403" cy="3247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30</a:t>
            </a:r>
          </a:p>
        </p:txBody>
      </p:sp>
      <p:sp>
        <p:nvSpPr>
          <p:cNvPr id="60" name="Rounded Rectangle 59">
            <a:extLst>
              <a:ext uri="{FF2B5EF4-FFF2-40B4-BE49-F238E27FC236}">
                <a16:creationId xmlns:a16="http://schemas.microsoft.com/office/drawing/2014/main" id="{17CCD6B4-6098-F846-8822-00BA6F36814C}"/>
              </a:ext>
            </a:extLst>
          </p:cNvPr>
          <p:cNvSpPr/>
          <p:nvPr/>
        </p:nvSpPr>
        <p:spPr>
          <a:xfrm>
            <a:off x="5595338" y="2385776"/>
            <a:ext cx="544965" cy="3247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20</a:t>
            </a:r>
          </a:p>
        </p:txBody>
      </p:sp>
      <p:cxnSp>
        <p:nvCxnSpPr>
          <p:cNvPr id="61" name="Straight Arrow Connector 60">
            <a:extLst>
              <a:ext uri="{FF2B5EF4-FFF2-40B4-BE49-F238E27FC236}">
                <a16:creationId xmlns:a16="http://schemas.microsoft.com/office/drawing/2014/main" id="{7FAFD42A-A448-3347-B78B-21F4E32CA97F}"/>
              </a:ext>
            </a:extLst>
          </p:cNvPr>
          <p:cNvCxnSpPr>
            <a:cxnSpLocks/>
          </p:cNvCxnSpPr>
          <p:nvPr/>
        </p:nvCxnSpPr>
        <p:spPr>
          <a:xfrm>
            <a:off x="3630567" y="2147146"/>
            <a:ext cx="64728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2" name="Rounded Rectangle 61">
            <a:extLst>
              <a:ext uri="{FF2B5EF4-FFF2-40B4-BE49-F238E27FC236}">
                <a16:creationId xmlns:a16="http://schemas.microsoft.com/office/drawing/2014/main" id="{C3E77735-F305-4343-B445-0A33E22DD53D}"/>
              </a:ext>
            </a:extLst>
          </p:cNvPr>
          <p:cNvSpPr/>
          <p:nvPr/>
        </p:nvSpPr>
        <p:spPr>
          <a:xfrm>
            <a:off x="2509866" y="1948172"/>
            <a:ext cx="1483403" cy="3247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Traffic</a:t>
            </a:r>
          </a:p>
        </p:txBody>
      </p:sp>
    </p:spTree>
    <p:extLst>
      <p:ext uri="{BB962C8B-B14F-4D97-AF65-F5344CB8AC3E}">
        <p14:creationId xmlns:p14="http://schemas.microsoft.com/office/powerpoint/2010/main" val="317365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2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30"/>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31"/>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animBg="1"/>
      <p:bldP spid="22" grpId="0" animBg="1"/>
      <p:bldP spid="27" grpId="0"/>
      <p:bldP spid="54" grpId="0"/>
      <p:bldP spid="55" grpId="0"/>
      <p:bldP spid="56" grpId="0"/>
      <p:bldP spid="57" grpId="0"/>
      <p:bldP spid="58" grpId="0"/>
      <p:bldP spid="59" grpId="0"/>
      <p:bldP spid="60" grpId="0"/>
      <p:bldP spid="62"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E2BDE-4DAE-B743-90CE-F82540B3CA98}"/>
              </a:ext>
            </a:extLst>
          </p:cNvPr>
          <p:cNvSpPr>
            <a:spLocks noGrp="1"/>
          </p:cNvSpPr>
          <p:nvPr>
            <p:ph type="title"/>
          </p:nvPr>
        </p:nvSpPr>
        <p:spPr/>
        <p:txBody>
          <a:bodyPr/>
          <a:lstStyle/>
          <a:p>
            <a:r>
              <a:rPr lang="en-US" dirty="0"/>
              <a:t>Routing goals</a:t>
            </a:r>
          </a:p>
        </p:txBody>
      </p:sp>
      <p:sp>
        <p:nvSpPr>
          <p:cNvPr id="4" name="Slide Number Placeholder 3">
            <a:extLst>
              <a:ext uri="{FF2B5EF4-FFF2-40B4-BE49-F238E27FC236}">
                <a16:creationId xmlns:a16="http://schemas.microsoft.com/office/drawing/2014/main" id="{1BFE0461-1B20-1E45-BD3B-F558C89909DD}"/>
              </a:ext>
            </a:extLst>
          </p:cNvPr>
          <p:cNvSpPr>
            <a:spLocks noGrp="1"/>
          </p:cNvSpPr>
          <p:nvPr>
            <p:ph type="sldNum" sz="quarter" idx="12"/>
          </p:nvPr>
        </p:nvSpPr>
        <p:spPr/>
        <p:txBody>
          <a:bodyPr/>
          <a:lstStyle/>
          <a:p>
            <a:fld id="{926CDB58-585B-A242-B264-C36E4D70C38E}" type="slidenum">
              <a:rPr lang="en-US" smtClean="0"/>
              <a:pPr/>
              <a:t>31</a:t>
            </a:fld>
            <a:endParaRPr lang="en-US" dirty="0"/>
          </a:p>
        </p:txBody>
      </p:sp>
      <p:grpSp>
        <p:nvGrpSpPr>
          <p:cNvPr id="36" name="Group 35">
            <a:extLst>
              <a:ext uri="{FF2B5EF4-FFF2-40B4-BE49-F238E27FC236}">
                <a16:creationId xmlns:a16="http://schemas.microsoft.com/office/drawing/2014/main" id="{1BC598E2-C1D9-D042-91C1-2DD13C1445EA}"/>
              </a:ext>
            </a:extLst>
          </p:cNvPr>
          <p:cNvGrpSpPr/>
          <p:nvPr/>
        </p:nvGrpSpPr>
        <p:grpSpPr>
          <a:xfrm>
            <a:off x="7499319" y="2534958"/>
            <a:ext cx="4561788" cy="2477145"/>
            <a:chOff x="3598289" y="3206449"/>
            <a:chExt cx="4561788" cy="2477145"/>
          </a:xfrm>
        </p:grpSpPr>
        <p:grpSp>
          <p:nvGrpSpPr>
            <p:cNvPr id="19" name="Group 18">
              <a:extLst>
                <a:ext uri="{FF2B5EF4-FFF2-40B4-BE49-F238E27FC236}">
                  <a16:creationId xmlns:a16="http://schemas.microsoft.com/office/drawing/2014/main" id="{24369D04-7893-B543-969C-0BBABB08319F}"/>
                </a:ext>
              </a:extLst>
            </p:cNvPr>
            <p:cNvGrpSpPr/>
            <p:nvPr/>
          </p:nvGrpSpPr>
          <p:grpSpPr>
            <a:xfrm>
              <a:off x="3598289" y="3429000"/>
              <a:ext cx="4561788" cy="2076346"/>
              <a:chOff x="7104193" y="3072282"/>
              <a:chExt cx="4561788" cy="2076346"/>
            </a:xfrm>
          </p:grpSpPr>
          <p:sp>
            <p:nvSpPr>
              <p:cNvPr id="5" name="Oval 4">
                <a:extLst>
                  <a:ext uri="{FF2B5EF4-FFF2-40B4-BE49-F238E27FC236}">
                    <a16:creationId xmlns:a16="http://schemas.microsoft.com/office/drawing/2014/main" id="{0A712AE0-427B-1749-8539-4FA8FA8620C2}"/>
                  </a:ext>
                </a:extLst>
              </p:cNvPr>
              <p:cNvSpPr/>
              <p:nvPr/>
            </p:nvSpPr>
            <p:spPr>
              <a:xfrm>
                <a:off x="7104193" y="3818452"/>
                <a:ext cx="405353" cy="415909"/>
              </a:xfrm>
              <a:prstGeom prst="ellipse">
                <a:avLst/>
              </a:prstGeom>
              <a:noFill/>
              <a:ln w="5080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a:t>
                </a:r>
              </a:p>
            </p:txBody>
          </p:sp>
          <p:sp>
            <p:nvSpPr>
              <p:cNvPr id="6" name="Oval 5">
                <a:extLst>
                  <a:ext uri="{FF2B5EF4-FFF2-40B4-BE49-F238E27FC236}">
                    <a16:creationId xmlns:a16="http://schemas.microsoft.com/office/drawing/2014/main" id="{1A807ECD-FBEF-6C48-8AF0-F0A91831A4E0}"/>
                  </a:ext>
                </a:extLst>
              </p:cNvPr>
              <p:cNvSpPr/>
              <p:nvPr/>
            </p:nvSpPr>
            <p:spPr>
              <a:xfrm>
                <a:off x="8314752" y="3072282"/>
                <a:ext cx="405353" cy="415909"/>
              </a:xfrm>
              <a:prstGeom prst="ellipse">
                <a:avLst/>
              </a:prstGeom>
              <a:noFill/>
              <a:ln w="5080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B5F6F90-5939-4C4A-9C02-CA9343F623AA}"/>
                  </a:ext>
                </a:extLst>
              </p:cNvPr>
              <p:cNvSpPr/>
              <p:nvPr/>
            </p:nvSpPr>
            <p:spPr>
              <a:xfrm>
                <a:off x="10041428" y="4732719"/>
                <a:ext cx="405353" cy="415909"/>
              </a:xfrm>
              <a:prstGeom prst="ellipse">
                <a:avLst/>
              </a:prstGeom>
              <a:noFill/>
              <a:ln w="5080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20B1183-D5F6-A84A-86EB-7768CBDF0C96}"/>
                  </a:ext>
                </a:extLst>
              </p:cNvPr>
              <p:cNvSpPr/>
              <p:nvPr/>
            </p:nvSpPr>
            <p:spPr>
              <a:xfrm>
                <a:off x="11260628" y="3830890"/>
                <a:ext cx="405353" cy="415909"/>
              </a:xfrm>
              <a:prstGeom prst="ellipse">
                <a:avLst/>
              </a:prstGeom>
              <a:noFill/>
              <a:ln w="5080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t>
                </a:r>
              </a:p>
            </p:txBody>
          </p:sp>
          <p:sp>
            <p:nvSpPr>
              <p:cNvPr id="9" name="Oval 8">
                <a:extLst>
                  <a:ext uri="{FF2B5EF4-FFF2-40B4-BE49-F238E27FC236}">
                    <a16:creationId xmlns:a16="http://schemas.microsoft.com/office/drawing/2014/main" id="{24C27F5A-2B10-984A-AD8A-BDA37038645F}"/>
                  </a:ext>
                </a:extLst>
              </p:cNvPr>
              <p:cNvSpPr/>
              <p:nvPr/>
            </p:nvSpPr>
            <p:spPr>
              <a:xfrm>
                <a:off x="8314752" y="4732719"/>
                <a:ext cx="405353" cy="415909"/>
              </a:xfrm>
              <a:prstGeom prst="ellipse">
                <a:avLst/>
              </a:prstGeom>
              <a:noFill/>
              <a:ln w="5080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C4F6426-38D0-5D43-A157-45D5E50A8AF9}"/>
                  </a:ext>
                </a:extLst>
              </p:cNvPr>
              <p:cNvSpPr/>
              <p:nvPr/>
            </p:nvSpPr>
            <p:spPr>
              <a:xfrm>
                <a:off x="10041427" y="3072282"/>
                <a:ext cx="405353" cy="415909"/>
              </a:xfrm>
              <a:prstGeom prst="ellipse">
                <a:avLst/>
              </a:prstGeom>
              <a:noFill/>
              <a:ln w="5080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F9FA94C4-FE50-3346-81AE-D4C182604C86}"/>
                  </a:ext>
                </a:extLst>
              </p:cNvPr>
              <p:cNvCxnSpPr>
                <a:stCxn id="5" idx="7"/>
                <a:endCxn id="6" idx="2"/>
              </p:cNvCxnSpPr>
              <p:nvPr/>
            </p:nvCxnSpPr>
            <p:spPr>
              <a:xfrm flipV="1">
                <a:off x="7450183" y="3280237"/>
                <a:ext cx="864569" cy="599123"/>
              </a:xfrm>
              <a:prstGeom prst="line">
                <a:avLst/>
              </a:prstGeom>
              <a:ln w="381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55323A1-C52D-EE45-900C-8F3D93CECCFB}"/>
                  </a:ext>
                </a:extLst>
              </p:cNvPr>
              <p:cNvCxnSpPr>
                <a:cxnSpLocks/>
                <a:stCxn id="6" idx="6"/>
                <a:endCxn id="10" idx="2"/>
              </p:cNvCxnSpPr>
              <p:nvPr/>
            </p:nvCxnSpPr>
            <p:spPr>
              <a:xfrm>
                <a:off x="8720105" y="3280237"/>
                <a:ext cx="1321322" cy="0"/>
              </a:xfrm>
              <a:prstGeom prst="line">
                <a:avLst/>
              </a:prstGeom>
              <a:ln w="381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F9B84F0-FB2B-8E4E-9A66-BADB8176B604}"/>
                  </a:ext>
                </a:extLst>
              </p:cNvPr>
              <p:cNvCxnSpPr>
                <a:cxnSpLocks/>
                <a:stCxn id="8" idx="2"/>
                <a:endCxn id="10" idx="6"/>
              </p:cNvCxnSpPr>
              <p:nvPr/>
            </p:nvCxnSpPr>
            <p:spPr>
              <a:xfrm flipH="1" flipV="1">
                <a:off x="10446780" y="3280237"/>
                <a:ext cx="813848" cy="758608"/>
              </a:xfrm>
              <a:prstGeom prst="line">
                <a:avLst/>
              </a:prstGeom>
              <a:ln w="381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5DDE172-66AD-E44A-9D4B-14732D01CFCB}"/>
                  </a:ext>
                </a:extLst>
              </p:cNvPr>
              <p:cNvCxnSpPr>
                <a:cxnSpLocks/>
                <a:stCxn id="8" idx="2"/>
                <a:endCxn id="7" idx="6"/>
              </p:cNvCxnSpPr>
              <p:nvPr/>
            </p:nvCxnSpPr>
            <p:spPr>
              <a:xfrm flipH="1">
                <a:off x="10446781" y="4038845"/>
                <a:ext cx="813847" cy="901829"/>
              </a:xfrm>
              <a:prstGeom prst="line">
                <a:avLst/>
              </a:prstGeom>
              <a:ln w="381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6B08300-2FE4-874B-A22F-F2C5DFA56D1D}"/>
                  </a:ext>
                </a:extLst>
              </p:cNvPr>
              <p:cNvCxnSpPr>
                <a:cxnSpLocks/>
                <a:stCxn id="7" idx="2"/>
                <a:endCxn id="9" idx="6"/>
              </p:cNvCxnSpPr>
              <p:nvPr/>
            </p:nvCxnSpPr>
            <p:spPr>
              <a:xfrm flipH="1">
                <a:off x="8720105" y="4940674"/>
                <a:ext cx="1321323" cy="0"/>
              </a:xfrm>
              <a:prstGeom prst="line">
                <a:avLst/>
              </a:prstGeom>
              <a:ln w="381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348D4D1-4513-424B-ADF9-A754DD779385}"/>
                  </a:ext>
                </a:extLst>
              </p:cNvPr>
              <p:cNvCxnSpPr>
                <a:cxnSpLocks/>
                <a:stCxn id="9" idx="2"/>
                <a:endCxn id="5" idx="4"/>
              </p:cNvCxnSpPr>
              <p:nvPr/>
            </p:nvCxnSpPr>
            <p:spPr>
              <a:xfrm flipH="1" flipV="1">
                <a:off x="7306870" y="4234361"/>
                <a:ext cx="1007882" cy="706313"/>
              </a:xfrm>
              <a:prstGeom prst="line">
                <a:avLst/>
              </a:prstGeom>
              <a:ln w="381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8BAFD4E-771A-8641-BCFB-081FDBDE64F6}"/>
                  </a:ext>
                </a:extLst>
              </p:cNvPr>
              <p:cNvCxnSpPr>
                <a:cxnSpLocks/>
                <a:stCxn id="9" idx="0"/>
                <a:endCxn id="6" idx="4"/>
              </p:cNvCxnSpPr>
              <p:nvPr/>
            </p:nvCxnSpPr>
            <p:spPr>
              <a:xfrm flipV="1">
                <a:off x="8517429" y="3488191"/>
                <a:ext cx="0" cy="1244528"/>
              </a:xfrm>
              <a:prstGeom prst="line">
                <a:avLst/>
              </a:prstGeom>
              <a:ln w="381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8C18530-623C-1A42-A2B0-E55993036883}"/>
                  </a:ext>
                </a:extLst>
              </p:cNvPr>
              <p:cNvCxnSpPr>
                <a:cxnSpLocks/>
                <a:stCxn id="7" idx="0"/>
                <a:endCxn id="10" idx="4"/>
              </p:cNvCxnSpPr>
              <p:nvPr/>
            </p:nvCxnSpPr>
            <p:spPr>
              <a:xfrm flipH="1" flipV="1">
                <a:off x="10244104" y="3488191"/>
                <a:ext cx="1" cy="1244528"/>
              </a:xfrm>
              <a:prstGeom prst="line">
                <a:avLst/>
              </a:prstGeom>
              <a:ln w="381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grpSp>
        <p:sp>
          <p:nvSpPr>
            <p:cNvPr id="20" name="Freeform 19">
              <a:extLst>
                <a:ext uri="{FF2B5EF4-FFF2-40B4-BE49-F238E27FC236}">
                  <a16:creationId xmlns:a16="http://schemas.microsoft.com/office/drawing/2014/main" id="{61D765A5-3598-C24E-A664-24A6C23C6B97}"/>
                </a:ext>
              </a:extLst>
            </p:cNvPr>
            <p:cNvSpPr/>
            <p:nvPr/>
          </p:nvSpPr>
          <p:spPr>
            <a:xfrm>
              <a:off x="3800966" y="4591080"/>
              <a:ext cx="4042135" cy="1092514"/>
            </a:xfrm>
            <a:custGeom>
              <a:avLst/>
              <a:gdLst>
                <a:gd name="connsiteX0" fmla="*/ 0 w 3412503"/>
                <a:gd name="connsiteY0" fmla="*/ 65987 h 580341"/>
                <a:gd name="connsiteX1" fmla="*/ 810705 w 3412503"/>
                <a:gd name="connsiteY1" fmla="*/ 509047 h 580341"/>
                <a:gd name="connsiteX2" fmla="*/ 2611224 w 3412503"/>
                <a:gd name="connsiteY2" fmla="*/ 527901 h 580341"/>
                <a:gd name="connsiteX3" fmla="*/ 3412503 w 3412503"/>
                <a:gd name="connsiteY3" fmla="*/ 0 h 580341"/>
                <a:gd name="connsiteX4" fmla="*/ 3412503 w 3412503"/>
                <a:gd name="connsiteY4" fmla="*/ 0 h 580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2503" h="580341">
                  <a:moveTo>
                    <a:pt x="0" y="65987"/>
                  </a:moveTo>
                  <a:cubicBezTo>
                    <a:pt x="187750" y="249024"/>
                    <a:pt x="375501" y="432061"/>
                    <a:pt x="810705" y="509047"/>
                  </a:cubicBezTo>
                  <a:cubicBezTo>
                    <a:pt x="1245909" y="586033"/>
                    <a:pt x="2177591" y="612742"/>
                    <a:pt x="2611224" y="527901"/>
                  </a:cubicBezTo>
                  <a:cubicBezTo>
                    <a:pt x="3044857" y="443060"/>
                    <a:pt x="3412503" y="0"/>
                    <a:pt x="3412503" y="0"/>
                  </a:cubicBezTo>
                  <a:lnTo>
                    <a:pt x="3412503" y="0"/>
                  </a:lnTo>
                </a:path>
              </a:pathLst>
            </a:custGeom>
            <a:noFill/>
            <a:ln w="50800">
              <a:solidFill>
                <a:schemeClr val="accent4"/>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2B34396B-648E-E046-AA1D-BC85C16F7B01}"/>
                </a:ext>
              </a:extLst>
            </p:cNvPr>
            <p:cNvSpPr/>
            <p:nvPr/>
          </p:nvSpPr>
          <p:spPr>
            <a:xfrm>
              <a:off x="3864989" y="3206449"/>
              <a:ext cx="3978112" cy="864429"/>
            </a:xfrm>
            <a:custGeom>
              <a:avLst/>
              <a:gdLst>
                <a:gd name="connsiteX0" fmla="*/ 0 w 3978112"/>
                <a:gd name="connsiteY0" fmla="*/ 864429 h 864429"/>
                <a:gd name="connsiteX1" fmla="*/ 1008668 w 3978112"/>
                <a:gd name="connsiteY1" fmla="*/ 91431 h 864429"/>
                <a:gd name="connsiteX2" fmla="*/ 2894029 w 3978112"/>
                <a:gd name="connsiteY2" fmla="*/ 100858 h 864429"/>
                <a:gd name="connsiteX3" fmla="*/ 3978112 w 3978112"/>
                <a:gd name="connsiteY3" fmla="*/ 864429 h 864429"/>
              </a:gdLst>
              <a:ahLst/>
              <a:cxnLst>
                <a:cxn ang="0">
                  <a:pos x="connsiteX0" y="connsiteY0"/>
                </a:cxn>
                <a:cxn ang="0">
                  <a:pos x="connsiteX1" y="connsiteY1"/>
                </a:cxn>
                <a:cxn ang="0">
                  <a:pos x="connsiteX2" y="connsiteY2"/>
                </a:cxn>
                <a:cxn ang="0">
                  <a:pos x="connsiteX3" y="connsiteY3"/>
                </a:cxn>
              </a:cxnLst>
              <a:rect l="l" t="t" r="r" b="b"/>
              <a:pathLst>
                <a:path w="3978112" h="864429">
                  <a:moveTo>
                    <a:pt x="0" y="864429"/>
                  </a:moveTo>
                  <a:cubicBezTo>
                    <a:pt x="263165" y="541561"/>
                    <a:pt x="526330" y="218693"/>
                    <a:pt x="1008668" y="91431"/>
                  </a:cubicBezTo>
                  <a:cubicBezTo>
                    <a:pt x="1491006" y="-35831"/>
                    <a:pt x="2399122" y="-27975"/>
                    <a:pt x="2894029" y="100858"/>
                  </a:cubicBezTo>
                  <a:cubicBezTo>
                    <a:pt x="3388936" y="229691"/>
                    <a:pt x="3683524" y="547060"/>
                    <a:pt x="3978112" y="864429"/>
                  </a:cubicBezTo>
                </a:path>
              </a:pathLst>
            </a:custGeom>
            <a:noFill/>
            <a:ln w="50800">
              <a:solidFill>
                <a:schemeClr val="accent4"/>
              </a:solidFill>
              <a:tailEnd type="arrow"/>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Freeform 28">
              <a:extLst>
                <a:ext uri="{FF2B5EF4-FFF2-40B4-BE49-F238E27FC236}">
                  <a16:creationId xmlns:a16="http://schemas.microsoft.com/office/drawing/2014/main" id="{B0E74B39-D943-C748-B9C7-CE9B25392E7B}"/>
                </a:ext>
              </a:extLst>
            </p:cNvPr>
            <p:cNvSpPr/>
            <p:nvPr/>
          </p:nvSpPr>
          <p:spPr>
            <a:xfrm>
              <a:off x="5243474" y="3719174"/>
              <a:ext cx="1406349" cy="1151777"/>
            </a:xfrm>
            <a:custGeom>
              <a:avLst/>
              <a:gdLst>
                <a:gd name="connsiteX0" fmla="*/ 0 w 1406349"/>
                <a:gd name="connsiteY0" fmla="*/ 29987 h 1151777"/>
                <a:gd name="connsiteX1" fmla="*/ 1225484 w 1406349"/>
                <a:gd name="connsiteY1" fmla="*/ 143109 h 1151777"/>
                <a:gd name="connsiteX2" fmla="*/ 1376313 w 1406349"/>
                <a:gd name="connsiteY2" fmla="*/ 1151777 h 1151777"/>
              </a:gdLst>
              <a:ahLst/>
              <a:cxnLst>
                <a:cxn ang="0">
                  <a:pos x="connsiteX0" y="connsiteY0"/>
                </a:cxn>
                <a:cxn ang="0">
                  <a:pos x="connsiteX1" y="connsiteY1"/>
                </a:cxn>
                <a:cxn ang="0">
                  <a:pos x="connsiteX2" y="connsiteY2"/>
                </a:cxn>
              </a:cxnLst>
              <a:rect l="l" t="t" r="r" b="b"/>
              <a:pathLst>
                <a:path w="1406349" h="1151777">
                  <a:moveTo>
                    <a:pt x="0" y="29987"/>
                  </a:moveTo>
                  <a:cubicBezTo>
                    <a:pt x="498049" y="-6935"/>
                    <a:pt x="996098" y="-43856"/>
                    <a:pt x="1225484" y="143109"/>
                  </a:cubicBezTo>
                  <a:cubicBezTo>
                    <a:pt x="1454870" y="330074"/>
                    <a:pt x="1415591" y="740925"/>
                    <a:pt x="1376313" y="1151777"/>
                  </a:cubicBezTo>
                </a:path>
              </a:pathLst>
            </a:custGeom>
            <a:noFill/>
            <a:ln w="50800">
              <a:solidFill>
                <a:schemeClr val="accent4"/>
              </a:solidFill>
              <a:tailEnd type="arrow"/>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Freeform 33">
              <a:extLst>
                <a:ext uri="{FF2B5EF4-FFF2-40B4-BE49-F238E27FC236}">
                  <a16:creationId xmlns:a16="http://schemas.microsoft.com/office/drawing/2014/main" id="{BF4CC6EF-BB08-5C46-9BD9-CD5710F39F90}"/>
                </a:ext>
              </a:extLst>
            </p:cNvPr>
            <p:cNvSpPr/>
            <p:nvPr/>
          </p:nvSpPr>
          <p:spPr>
            <a:xfrm rot="21287709">
              <a:off x="5200578" y="3854738"/>
              <a:ext cx="1406349" cy="1230471"/>
            </a:xfrm>
            <a:custGeom>
              <a:avLst/>
              <a:gdLst>
                <a:gd name="connsiteX0" fmla="*/ 117962 w 1418861"/>
                <a:gd name="connsiteY0" fmla="*/ 0 h 1319753"/>
                <a:gd name="connsiteX1" fmla="*/ 127389 w 1418861"/>
                <a:gd name="connsiteY1" fmla="*/ 1046376 h 1319753"/>
                <a:gd name="connsiteX2" fmla="*/ 1418861 w 1418861"/>
                <a:gd name="connsiteY2" fmla="*/ 1319753 h 1319753"/>
              </a:gdLst>
              <a:ahLst/>
              <a:cxnLst>
                <a:cxn ang="0">
                  <a:pos x="connsiteX0" y="connsiteY0"/>
                </a:cxn>
                <a:cxn ang="0">
                  <a:pos x="connsiteX1" y="connsiteY1"/>
                </a:cxn>
                <a:cxn ang="0">
                  <a:pos x="connsiteX2" y="connsiteY2"/>
                </a:cxn>
              </a:cxnLst>
              <a:rect l="l" t="t" r="r" b="b"/>
              <a:pathLst>
                <a:path w="1418861" h="1319753">
                  <a:moveTo>
                    <a:pt x="117962" y="0"/>
                  </a:moveTo>
                  <a:cubicBezTo>
                    <a:pt x="14267" y="413208"/>
                    <a:pt x="-89427" y="826417"/>
                    <a:pt x="127389" y="1046376"/>
                  </a:cubicBezTo>
                  <a:cubicBezTo>
                    <a:pt x="344205" y="1266335"/>
                    <a:pt x="881533" y="1293044"/>
                    <a:pt x="1418861" y="1319753"/>
                  </a:cubicBezTo>
                </a:path>
              </a:pathLst>
            </a:custGeom>
            <a:noFill/>
            <a:ln w="50800">
              <a:solidFill>
                <a:schemeClr val="accent4"/>
              </a:solidFill>
              <a:tailEnd type="arrow"/>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7" name="TextBox 36">
            <a:extLst>
              <a:ext uri="{FF2B5EF4-FFF2-40B4-BE49-F238E27FC236}">
                <a16:creationId xmlns:a16="http://schemas.microsoft.com/office/drawing/2014/main" id="{62C6FD5C-5E60-4D4F-8B9C-71BE6D72CE90}"/>
              </a:ext>
            </a:extLst>
          </p:cNvPr>
          <p:cNvSpPr txBox="1"/>
          <p:nvPr/>
        </p:nvSpPr>
        <p:spPr>
          <a:xfrm>
            <a:off x="838200" y="2314055"/>
            <a:ext cx="7085577"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t>Traffic engineering </a:t>
            </a:r>
            <a:r>
              <a:rPr lang="en-US" sz="2000" dirty="0"/>
              <a:t>(e.g.: min latency, max throughput)</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Routing constraints </a:t>
            </a:r>
            <a:r>
              <a:rPr lang="en-US" sz="2000" dirty="0"/>
              <a:t>(e.g.: Service chaining)</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Fast adaptation </a:t>
            </a:r>
            <a:r>
              <a:rPr lang="en-US" sz="2000" dirty="0"/>
              <a:t>(e.g.: failures, load changes) </a:t>
            </a:r>
          </a:p>
        </p:txBody>
      </p:sp>
      <p:cxnSp>
        <p:nvCxnSpPr>
          <p:cNvPr id="39" name="Straight Arrow Connector 38">
            <a:extLst>
              <a:ext uri="{FF2B5EF4-FFF2-40B4-BE49-F238E27FC236}">
                <a16:creationId xmlns:a16="http://schemas.microsoft.com/office/drawing/2014/main" id="{79195C78-4D7A-2C4D-80D5-BD8F4DAD4733}"/>
              </a:ext>
            </a:extLst>
          </p:cNvPr>
          <p:cNvCxnSpPr>
            <a:cxnSpLocks/>
          </p:cNvCxnSpPr>
          <p:nvPr/>
        </p:nvCxnSpPr>
        <p:spPr>
          <a:xfrm>
            <a:off x="8588796" y="5382570"/>
            <a:ext cx="507870" cy="0"/>
          </a:xfrm>
          <a:prstGeom prst="straightConnector1">
            <a:avLst/>
          </a:prstGeom>
          <a:noFill/>
          <a:ln w="50800">
            <a:solidFill>
              <a:schemeClr val="accent4"/>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41" name="TextBox 40">
            <a:extLst>
              <a:ext uri="{FF2B5EF4-FFF2-40B4-BE49-F238E27FC236}">
                <a16:creationId xmlns:a16="http://schemas.microsoft.com/office/drawing/2014/main" id="{C0DE963E-252B-F243-883F-43FAEB7588A6}"/>
              </a:ext>
            </a:extLst>
          </p:cNvPr>
          <p:cNvSpPr txBox="1"/>
          <p:nvPr/>
        </p:nvSpPr>
        <p:spPr>
          <a:xfrm>
            <a:off x="9148666" y="5136272"/>
            <a:ext cx="1845871" cy="461665"/>
          </a:xfrm>
          <a:prstGeom prst="rect">
            <a:avLst/>
          </a:prstGeom>
          <a:noFill/>
          <a:ln>
            <a:noFill/>
          </a:ln>
        </p:spPr>
        <p:txBody>
          <a:bodyPr wrap="square" rtlCol="0">
            <a:spAutoFit/>
          </a:bodyPr>
          <a:lstStyle/>
          <a:p>
            <a:r>
              <a:rPr lang="en-US" sz="2400" b="1" dirty="0">
                <a:solidFill>
                  <a:schemeClr val="accent4"/>
                </a:solidFill>
              </a:rPr>
              <a:t>Traffic flows</a:t>
            </a:r>
          </a:p>
        </p:txBody>
      </p:sp>
      <p:sp>
        <p:nvSpPr>
          <p:cNvPr id="42" name="TextBox 41">
            <a:extLst>
              <a:ext uri="{FF2B5EF4-FFF2-40B4-BE49-F238E27FC236}">
                <a16:creationId xmlns:a16="http://schemas.microsoft.com/office/drawing/2014/main" id="{6F61A192-CAE3-3D47-85FC-F93A4D5039B2}"/>
              </a:ext>
            </a:extLst>
          </p:cNvPr>
          <p:cNvSpPr txBox="1"/>
          <p:nvPr/>
        </p:nvSpPr>
        <p:spPr>
          <a:xfrm>
            <a:off x="1130811" y="1382154"/>
            <a:ext cx="10514866" cy="523220"/>
          </a:xfrm>
          <a:prstGeom prst="rect">
            <a:avLst/>
          </a:prstGeom>
          <a:noFill/>
        </p:spPr>
        <p:txBody>
          <a:bodyPr wrap="none" rtlCol="0">
            <a:spAutoFit/>
          </a:bodyPr>
          <a:lstStyle/>
          <a:p>
            <a:r>
              <a:rPr lang="en-US" sz="2800" i="1" dirty="0"/>
              <a:t>To extract maximum utility from one’s network one must optimize for.. </a:t>
            </a:r>
          </a:p>
        </p:txBody>
      </p:sp>
    </p:spTree>
    <p:extLst>
      <p:ext uri="{BB962C8B-B14F-4D97-AF65-F5344CB8AC3E}">
        <p14:creationId xmlns:p14="http://schemas.microsoft.com/office/powerpoint/2010/main" val="14969093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E424C-8112-BC41-A1FA-4B10159F5E02}"/>
              </a:ext>
            </a:extLst>
          </p:cNvPr>
          <p:cNvSpPr>
            <a:spLocks noGrp="1"/>
          </p:cNvSpPr>
          <p:nvPr>
            <p:ph type="title"/>
          </p:nvPr>
        </p:nvSpPr>
        <p:spPr/>
        <p:txBody>
          <a:bodyPr/>
          <a:lstStyle/>
          <a:p>
            <a:r>
              <a:rPr lang="en-US" dirty="0"/>
              <a:t>Contra </a:t>
            </a:r>
            <a:r>
              <a:rPr lang="en-US" sz="2800" dirty="0"/>
              <a:t>[NSDI 2020]</a:t>
            </a:r>
          </a:p>
        </p:txBody>
      </p:sp>
      <p:sp>
        <p:nvSpPr>
          <p:cNvPr id="4" name="Slide Number Placeholder 3">
            <a:extLst>
              <a:ext uri="{FF2B5EF4-FFF2-40B4-BE49-F238E27FC236}">
                <a16:creationId xmlns:a16="http://schemas.microsoft.com/office/drawing/2014/main" id="{4775CCDF-9C46-4E4D-B542-065FE234E315}"/>
              </a:ext>
            </a:extLst>
          </p:cNvPr>
          <p:cNvSpPr>
            <a:spLocks noGrp="1"/>
          </p:cNvSpPr>
          <p:nvPr>
            <p:ph type="sldNum" sz="quarter" idx="12"/>
          </p:nvPr>
        </p:nvSpPr>
        <p:spPr/>
        <p:txBody>
          <a:bodyPr/>
          <a:lstStyle/>
          <a:p>
            <a:fld id="{926CDB58-585B-A242-B264-C36E4D70C38E}" type="slidenum">
              <a:rPr lang="en-US" smtClean="0"/>
              <a:pPr/>
              <a:t>32</a:t>
            </a:fld>
            <a:endParaRPr lang="en-US" dirty="0"/>
          </a:p>
        </p:txBody>
      </p:sp>
      <p:sp>
        <p:nvSpPr>
          <p:cNvPr id="5" name="TextBox 4">
            <a:extLst>
              <a:ext uri="{FF2B5EF4-FFF2-40B4-BE49-F238E27FC236}">
                <a16:creationId xmlns:a16="http://schemas.microsoft.com/office/drawing/2014/main" id="{1B689F66-708A-EF4F-A172-3F49312F0634}"/>
              </a:ext>
            </a:extLst>
          </p:cNvPr>
          <p:cNvSpPr txBox="1"/>
          <p:nvPr/>
        </p:nvSpPr>
        <p:spPr>
          <a:xfrm>
            <a:off x="1999493" y="1213986"/>
            <a:ext cx="8570038" cy="954107"/>
          </a:xfrm>
          <a:prstGeom prst="rect">
            <a:avLst/>
          </a:prstGeom>
          <a:noFill/>
        </p:spPr>
        <p:txBody>
          <a:bodyPr wrap="none" rtlCol="0">
            <a:spAutoFit/>
          </a:bodyPr>
          <a:lstStyle/>
          <a:p>
            <a:pPr algn="ctr"/>
            <a:r>
              <a:rPr lang="en-US" sz="2800" i="1" dirty="0"/>
              <a:t>A Programmable system for specifying and implementing </a:t>
            </a:r>
          </a:p>
          <a:p>
            <a:pPr algn="ctr"/>
            <a:r>
              <a:rPr lang="en-US" sz="2800" i="1" dirty="0"/>
              <a:t>online optimization criteria </a:t>
            </a:r>
          </a:p>
        </p:txBody>
      </p:sp>
      <p:sp>
        <p:nvSpPr>
          <p:cNvPr id="8" name="Rounded Rectangle 7">
            <a:extLst>
              <a:ext uri="{FF2B5EF4-FFF2-40B4-BE49-F238E27FC236}">
                <a16:creationId xmlns:a16="http://schemas.microsoft.com/office/drawing/2014/main" id="{FCF81929-5796-7544-865B-03458E4DD5FE}"/>
              </a:ext>
            </a:extLst>
          </p:cNvPr>
          <p:cNvSpPr/>
          <p:nvPr/>
        </p:nvSpPr>
        <p:spPr>
          <a:xfrm>
            <a:off x="2243825" y="2462070"/>
            <a:ext cx="2343102" cy="512616"/>
          </a:xfrm>
          <a:prstGeom prst="roundRect">
            <a:avLst/>
          </a:prstGeom>
          <a:solidFill>
            <a:schemeClr val="bg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Contra program</a:t>
            </a:r>
          </a:p>
        </p:txBody>
      </p:sp>
      <p:sp>
        <p:nvSpPr>
          <p:cNvPr id="9" name="Rounded Rectangle 8">
            <a:extLst>
              <a:ext uri="{FF2B5EF4-FFF2-40B4-BE49-F238E27FC236}">
                <a16:creationId xmlns:a16="http://schemas.microsoft.com/office/drawing/2014/main" id="{488ED454-0FA0-D744-844F-7F31E4C4A120}"/>
              </a:ext>
            </a:extLst>
          </p:cNvPr>
          <p:cNvSpPr/>
          <p:nvPr/>
        </p:nvSpPr>
        <p:spPr>
          <a:xfrm>
            <a:off x="2243825" y="3238006"/>
            <a:ext cx="2343102" cy="512616"/>
          </a:xfrm>
          <a:prstGeom prst="roundRect">
            <a:avLst/>
          </a:prstGeom>
          <a:solidFill>
            <a:schemeClr val="bg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Contra compiler</a:t>
            </a:r>
          </a:p>
        </p:txBody>
      </p:sp>
      <p:cxnSp>
        <p:nvCxnSpPr>
          <p:cNvPr id="11" name="Straight Arrow Connector 10">
            <a:extLst>
              <a:ext uri="{FF2B5EF4-FFF2-40B4-BE49-F238E27FC236}">
                <a16:creationId xmlns:a16="http://schemas.microsoft.com/office/drawing/2014/main" id="{F486EC9B-C65A-854C-AB4E-30811C271FB6}"/>
              </a:ext>
            </a:extLst>
          </p:cNvPr>
          <p:cNvCxnSpPr>
            <a:cxnSpLocks/>
            <a:stCxn id="8" idx="2"/>
            <a:endCxn id="9" idx="0"/>
          </p:cNvCxnSpPr>
          <p:nvPr/>
        </p:nvCxnSpPr>
        <p:spPr>
          <a:xfrm>
            <a:off x="3415376" y="2974686"/>
            <a:ext cx="0" cy="263320"/>
          </a:xfrm>
          <a:prstGeom prst="straightConnector1">
            <a:avLst/>
          </a:prstGeom>
          <a:ln w="508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9CCC855D-DB6D-094D-AE7F-F67282D54F3B}"/>
              </a:ext>
            </a:extLst>
          </p:cNvPr>
          <p:cNvSpPr/>
          <p:nvPr/>
        </p:nvSpPr>
        <p:spPr>
          <a:xfrm>
            <a:off x="488106" y="4364629"/>
            <a:ext cx="2724593" cy="954107"/>
          </a:xfrm>
          <a:prstGeom prst="roundRect">
            <a:avLst/>
          </a:prstGeom>
          <a:solidFill>
            <a:schemeClr val="bg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Performance-aware</a:t>
            </a:r>
          </a:p>
          <a:p>
            <a:pPr algn="ctr"/>
            <a:r>
              <a:rPr lang="en-US" sz="2400" dirty="0">
                <a:solidFill>
                  <a:schemeClr val="tx1"/>
                </a:solidFill>
              </a:rPr>
              <a:t>routing</a:t>
            </a:r>
          </a:p>
        </p:txBody>
      </p:sp>
      <p:sp>
        <p:nvSpPr>
          <p:cNvPr id="13" name="Rounded Rectangle 12">
            <a:extLst>
              <a:ext uri="{FF2B5EF4-FFF2-40B4-BE49-F238E27FC236}">
                <a16:creationId xmlns:a16="http://schemas.microsoft.com/office/drawing/2014/main" id="{DA13A261-388B-8348-9AF8-37B4B060FDD7}"/>
              </a:ext>
            </a:extLst>
          </p:cNvPr>
          <p:cNvSpPr/>
          <p:nvPr/>
        </p:nvSpPr>
        <p:spPr>
          <a:xfrm>
            <a:off x="3744165" y="4372093"/>
            <a:ext cx="2724593" cy="954106"/>
          </a:xfrm>
          <a:prstGeom prst="roundRect">
            <a:avLst/>
          </a:prstGeom>
          <a:solidFill>
            <a:schemeClr val="bg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Probe generation</a:t>
            </a:r>
          </a:p>
        </p:txBody>
      </p:sp>
      <p:cxnSp>
        <p:nvCxnSpPr>
          <p:cNvPr id="32" name="Elbow Connector 31">
            <a:extLst>
              <a:ext uri="{FF2B5EF4-FFF2-40B4-BE49-F238E27FC236}">
                <a16:creationId xmlns:a16="http://schemas.microsoft.com/office/drawing/2014/main" id="{25385A21-18E4-D340-B4AC-55782F24DA97}"/>
              </a:ext>
            </a:extLst>
          </p:cNvPr>
          <p:cNvCxnSpPr>
            <a:cxnSpLocks/>
            <a:stCxn id="9" idx="2"/>
            <a:endCxn id="12" idx="0"/>
          </p:cNvCxnSpPr>
          <p:nvPr/>
        </p:nvCxnSpPr>
        <p:spPr>
          <a:xfrm rot="5400000">
            <a:off x="2325887" y="3275139"/>
            <a:ext cx="614007" cy="1564973"/>
          </a:xfrm>
          <a:prstGeom prst="bentConnector3">
            <a:avLst>
              <a:gd name="adj1" fmla="val 50000"/>
            </a:avLst>
          </a:prstGeom>
          <a:ln w="508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8" name="Elbow Connector 37">
            <a:extLst>
              <a:ext uri="{FF2B5EF4-FFF2-40B4-BE49-F238E27FC236}">
                <a16:creationId xmlns:a16="http://schemas.microsoft.com/office/drawing/2014/main" id="{E41DDE8E-F66A-F744-9C95-312C7BB60E65}"/>
              </a:ext>
            </a:extLst>
          </p:cNvPr>
          <p:cNvCxnSpPr>
            <a:cxnSpLocks/>
            <a:stCxn id="9" idx="2"/>
            <a:endCxn id="13" idx="0"/>
          </p:cNvCxnSpPr>
          <p:nvPr/>
        </p:nvCxnSpPr>
        <p:spPr>
          <a:xfrm rot="16200000" flipH="1">
            <a:off x="3950184" y="3215814"/>
            <a:ext cx="621471" cy="1691086"/>
          </a:xfrm>
          <a:prstGeom prst="bentConnector3">
            <a:avLst>
              <a:gd name="adj1" fmla="val 50000"/>
            </a:avLst>
          </a:prstGeom>
          <a:ln w="508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39BC7D09-EFE9-9145-896C-F62C04CBC1CC}"/>
              </a:ext>
            </a:extLst>
          </p:cNvPr>
          <p:cNvSpPr/>
          <p:nvPr/>
        </p:nvSpPr>
        <p:spPr>
          <a:xfrm>
            <a:off x="7142106" y="3299844"/>
            <a:ext cx="405353" cy="415909"/>
          </a:xfrm>
          <a:prstGeom prst="ellipse">
            <a:avLst/>
          </a:prstGeom>
          <a:noFill/>
          <a:ln w="5080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a:t>
            </a:r>
          </a:p>
        </p:txBody>
      </p:sp>
      <p:sp>
        <p:nvSpPr>
          <p:cNvPr id="49" name="Oval 48">
            <a:extLst>
              <a:ext uri="{FF2B5EF4-FFF2-40B4-BE49-F238E27FC236}">
                <a16:creationId xmlns:a16="http://schemas.microsoft.com/office/drawing/2014/main" id="{AF145B37-E9CF-7049-9043-C0AAD2F606C5}"/>
              </a:ext>
            </a:extLst>
          </p:cNvPr>
          <p:cNvSpPr/>
          <p:nvPr/>
        </p:nvSpPr>
        <p:spPr>
          <a:xfrm>
            <a:off x="8352665" y="2553674"/>
            <a:ext cx="405353" cy="415909"/>
          </a:xfrm>
          <a:prstGeom prst="ellipse">
            <a:avLst/>
          </a:prstGeom>
          <a:noFill/>
          <a:ln w="5080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85FF56D9-54B6-204C-80F2-7A46A822C4FB}"/>
              </a:ext>
            </a:extLst>
          </p:cNvPr>
          <p:cNvSpPr/>
          <p:nvPr/>
        </p:nvSpPr>
        <p:spPr>
          <a:xfrm>
            <a:off x="10079341" y="4214111"/>
            <a:ext cx="405353" cy="415909"/>
          </a:xfrm>
          <a:prstGeom prst="ellipse">
            <a:avLst/>
          </a:prstGeom>
          <a:noFill/>
          <a:ln w="5080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CA2FAC94-25B0-2748-AF7D-E1CCC1CA931D}"/>
              </a:ext>
            </a:extLst>
          </p:cNvPr>
          <p:cNvSpPr/>
          <p:nvPr/>
        </p:nvSpPr>
        <p:spPr>
          <a:xfrm>
            <a:off x="11298541" y="3312282"/>
            <a:ext cx="405353" cy="415909"/>
          </a:xfrm>
          <a:prstGeom prst="ellipse">
            <a:avLst/>
          </a:prstGeom>
          <a:noFill/>
          <a:ln w="5080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t>
            </a:r>
          </a:p>
        </p:txBody>
      </p:sp>
      <p:sp>
        <p:nvSpPr>
          <p:cNvPr id="52" name="Oval 51">
            <a:extLst>
              <a:ext uri="{FF2B5EF4-FFF2-40B4-BE49-F238E27FC236}">
                <a16:creationId xmlns:a16="http://schemas.microsoft.com/office/drawing/2014/main" id="{B651361B-2744-594E-BDB0-065931E47A4A}"/>
              </a:ext>
            </a:extLst>
          </p:cNvPr>
          <p:cNvSpPr/>
          <p:nvPr/>
        </p:nvSpPr>
        <p:spPr>
          <a:xfrm>
            <a:off x="8352665" y="4214111"/>
            <a:ext cx="405353" cy="415909"/>
          </a:xfrm>
          <a:prstGeom prst="ellipse">
            <a:avLst/>
          </a:prstGeom>
          <a:noFill/>
          <a:ln w="5080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A81A6177-0BA3-0142-B0FD-7F1D2549FF51}"/>
              </a:ext>
            </a:extLst>
          </p:cNvPr>
          <p:cNvSpPr/>
          <p:nvPr/>
        </p:nvSpPr>
        <p:spPr>
          <a:xfrm>
            <a:off x="10079340" y="2553674"/>
            <a:ext cx="405353" cy="415909"/>
          </a:xfrm>
          <a:prstGeom prst="ellipse">
            <a:avLst/>
          </a:prstGeom>
          <a:noFill/>
          <a:ln w="5080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C6925527-6318-4A42-9103-6D09056C44FD}"/>
              </a:ext>
            </a:extLst>
          </p:cNvPr>
          <p:cNvCxnSpPr>
            <a:stCxn id="48" idx="7"/>
            <a:endCxn id="49" idx="2"/>
          </p:cNvCxnSpPr>
          <p:nvPr/>
        </p:nvCxnSpPr>
        <p:spPr>
          <a:xfrm flipV="1">
            <a:off x="7488096" y="2761629"/>
            <a:ext cx="864569" cy="599123"/>
          </a:xfrm>
          <a:prstGeom prst="line">
            <a:avLst/>
          </a:prstGeom>
          <a:ln w="381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402CA60-DB1B-7441-9115-35F19400FBD9}"/>
              </a:ext>
            </a:extLst>
          </p:cNvPr>
          <p:cNvCxnSpPr>
            <a:cxnSpLocks/>
            <a:stCxn id="49" idx="6"/>
            <a:endCxn id="53" idx="2"/>
          </p:cNvCxnSpPr>
          <p:nvPr/>
        </p:nvCxnSpPr>
        <p:spPr>
          <a:xfrm>
            <a:off x="8758018" y="2761629"/>
            <a:ext cx="1321322" cy="0"/>
          </a:xfrm>
          <a:prstGeom prst="line">
            <a:avLst/>
          </a:prstGeom>
          <a:ln w="381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532CE66-B2EE-044B-A236-EFAD3077E388}"/>
              </a:ext>
            </a:extLst>
          </p:cNvPr>
          <p:cNvCxnSpPr>
            <a:cxnSpLocks/>
            <a:stCxn id="51" idx="2"/>
            <a:endCxn id="53" idx="6"/>
          </p:cNvCxnSpPr>
          <p:nvPr/>
        </p:nvCxnSpPr>
        <p:spPr>
          <a:xfrm flipH="1" flipV="1">
            <a:off x="10484693" y="2761629"/>
            <a:ext cx="813848" cy="758608"/>
          </a:xfrm>
          <a:prstGeom prst="line">
            <a:avLst/>
          </a:prstGeom>
          <a:ln w="381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307BAF0-6820-2247-A208-C8E88A648D20}"/>
              </a:ext>
            </a:extLst>
          </p:cNvPr>
          <p:cNvCxnSpPr>
            <a:cxnSpLocks/>
            <a:stCxn id="51" idx="2"/>
            <a:endCxn id="50" idx="6"/>
          </p:cNvCxnSpPr>
          <p:nvPr/>
        </p:nvCxnSpPr>
        <p:spPr>
          <a:xfrm flipH="1">
            <a:off x="10484694" y="3520237"/>
            <a:ext cx="813847" cy="901829"/>
          </a:xfrm>
          <a:prstGeom prst="line">
            <a:avLst/>
          </a:prstGeom>
          <a:ln w="381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79A9611-C0BF-B545-8959-397E8FFC53C8}"/>
              </a:ext>
            </a:extLst>
          </p:cNvPr>
          <p:cNvCxnSpPr>
            <a:cxnSpLocks/>
            <a:stCxn id="50" idx="2"/>
            <a:endCxn id="52" idx="6"/>
          </p:cNvCxnSpPr>
          <p:nvPr/>
        </p:nvCxnSpPr>
        <p:spPr>
          <a:xfrm flipH="1">
            <a:off x="8758018" y="4422066"/>
            <a:ext cx="1321323" cy="0"/>
          </a:xfrm>
          <a:prstGeom prst="line">
            <a:avLst/>
          </a:prstGeom>
          <a:ln w="381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816E2B2-5383-4A4B-8DDF-C6082215BF96}"/>
              </a:ext>
            </a:extLst>
          </p:cNvPr>
          <p:cNvCxnSpPr>
            <a:cxnSpLocks/>
            <a:stCxn id="52" idx="2"/>
            <a:endCxn id="48" idx="4"/>
          </p:cNvCxnSpPr>
          <p:nvPr/>
        </p:nvCxnSpPr>
        <p:spPr>
          <a:xfrm flipH="1" flipV="1">
            <a:off x="7344783" y="3715753"/>
            <a:ext cx="1007882" cy="706313"/>
          </a:xfrm>
          <a:prstGeom prst="line">
            <a:avLst/>
          </a:prstGeom>
          <a:ln w="381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1761C64-50E6-614A-8A1B-D74BAA25F350}"/>
              </a:ext>
            </a:extLst>
          </p:cNvPr>
          <p:cNvCxnSpPr>
            <a:cxnSpLocks/>
            <a:stCxn id="50" idx="0"/>
            <a:endCxn id="49" idx="4"/>
          </p:cNvCxnSpPr>
          <p:nvPr/>
        </p:nvCxnSpPr>
        <p:spPr>
          <a:xfrm flipH="1" flipV="1">
            <a:off x="8555342" y="2969583"/>
            <a:ext cx="1726676" cy="1244528"/>
          </a:xfrm>
          <a:prstGeom prst="line">
            <a:avLst/>
          </a:prstGeom>
          <a:ln w="381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A6AF268-8786-214D-948C-EF262B693820}"/>
              </a:ext>
            </a:extLst>
          </p:cNvPr>
          <p:cNvCxnSpPr>
            <a:cxnSpLocks/>
            <a:stCxn id="50" idx="0"/>
            <a:endCxn id="53" idx="4"/>
          </p:cNvCxnSpPr>
          <p:nvPr/>
        </p:nvCxnSpPr>
        <p:spPr>
          <a:xfrm flipH="1" flipV="1">
            <a:off x="10282017" y="2969583"/>
            <a:ext cx="1" cy="1244528"/>
          </a:xfrm>
          <a:prstGeom prst="line">
            <a:avLst/>
          </a:prstGeom>
          <a:ln w="381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sp>
        <p:nvSpPr>
          <p:cNvPr id="82" name="Freeform 81">
            <a:extLst>
              <a:ext uri="{FF2B5EF4-FFF2-40B4-BE49-F238E27FC236}">
                <a16:creationId xmlns:a16="http://schemas.microsoft.com/office/drawing/2014/main" id="{2DD5DA1D-9284-E84B-906C-2F5ECA4C454E}"/>
              </a:ext>
            </a:extLst>
          </p:cNvPr>
          <p:cNvSpPr/>
          <p:nvPr/>
        </p:nvSpPr>
        <p:spPr>
          <a:xfrm>
            <a:off x="7434338" y="2309115"/>
            <a:ext cx="4015818" cy="901829"/>
          </a:xfrm>
          <a:custGeom>
            <a:avLst/>
            <a:gdLst>
              <a:gd name="connsiteX0" fmla="*/ 4015818 w 4015818"/>
              <a:gd name="connsiteY0" fmla="*/ 960403 h 960403"/>
              <a:gd name="connsiteX1" fmla="*/ 2969443 w 4015818"/>
              <a:gd name="connsiteY1" fmla="*/ 140271 h 960403"/>
              <a:gd name="connsiteX2" fmla="*/ 1093509 w 4015818"/>
              <a:gd name="connsiteY2" fmla="*/ 74283 h 960403"/>
              <a:gd name="connsiteX3" fmla="*/ 0 w 4015818"/>
              <a:gd name="connsiteY3" fmla="*/ 903842 h 960403"/>
            </a:gdLst>
            <a:ahLst/>
            <a:cxnLst>
              <a:cxn ang="0">
                <a:pos x="connsiteX0" y="connsiteY0"/>
              </a:cxn>
              <a:cxn ang="0">
                <a:pos x="connsiteX1" y="connsiteY1"/>
              </a:cxn>
              <a:cxn ang="0">
                <a:pos x="connsiteX2" y="connsiteY2"/>
              </a:cxn>
              <a:cxn ang="0">
                <a:pos x="connsiteX3" y="connsiteY3"/>
              </a:cxn>
            </a:cxnLst>
            <a:rect l="l" t="t" r="r" b="b"/>
            <a:pathLst>
              <a:path w="4015818" h="960403">
                <a:moveTo>
                  <a:pt x="4015818" y="960403"/>
                </a:moveTo>
                <a:cubicBezTo>
                  <a:pt x="3736156" y="624180"/>
                  <a:pt x="3456494" y="287958"/>
                  <a:pt x="2969443" y="140271"/>
                </a:cubicBezTo>
                <a:cubicBezTo>
                  <a:pt x="2482392" y="-7416"/>
                  <a:pt x="1588416" y="-52979"/>
                  <a:pt x="1093509" y="74283"/>
                </a:cubicBezTo>
                <a:cubicBezTo>
                  <a:pt x="598602" y="201545"/>
                  <a:pt x="299301" y="552693"/>
                  <a:pt x="0" y="903842"/>
                </a:cubicBezTo>
              </a:path>
            </a:pathLst>
          </a:custGeom>
          <a:noFill/>
          <a:ln w="50800">
            <a:solidFill>
              <a:srgbClr val="7030A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a:extLst>
              <a:ext uri="{FF2B5EF4-FFF2-40B4-BE49-F238E27FC236}">
                <a16:creationId xmlns:a16="http://schemas.microsoft.com/office/drawing/2014/main" id="{CE2E5651-BE01-1F4F-A7E3-234160FE6C65}"/>
              </a:ext>
            </a:extLst>
          </p:cNvPr>
          <p:cNvSpPr/>
          <p:nvPr/>
        </p:nvSpPr>
        <p:spPr>
          <a:xfrm rot="10800000">
            <a:off x="7344782" y="3846021"/>
            <a:ext cx="4015818" cy="969034"/>
          </a:xfrm>
          <a:custGeom>
            <a:avLst/>
            <a:gdLst>
              <a:gd name="connsiteX0" fmla="*/ 4015818 w 4015818"/>
              <a:gd name="connsiteY0" fmla="*/ 960403 h 960403"/>
              <a:gd name="connsiteX1" fmla="*/ 2969443 w 4015818"/>
              <a:gd name="connsiteY1" fmla="*/ 140271 h 960403"/>
              <a:gd name="connsiteX2" fmla="*/ 1093509 w 4015818"/>
              <a:gd name="connsiteY2" fmla="*/ 74283 h 960403"/>
              <a:gd name="connsiteX3" fmla="*/ 0 w 4015818"/>
              <a:gd name="connsiteY3" fmla="*/ 903842 h 960403"/>
            </a:gdLst>
            <a:ahLst/>
            <a:cxnLst>
              <a:cxn ang="0">
                <a:pos x="connsiteX0" y="connsiteY0"/>
              </a:cxn>
              <a:cxn ang="0">
                <a:pos x="connsiteX1" y="connsiteY1"/>
              </a:cxn>
              <a:cxn ang="0">
                <a:pos x="connsiteX2" y="connsiteY2"/>
              </a:cxn>
              <a:cxn ang="0">
                <a:pos x="connsiteX3" y="connsiteY3"/>
              </a:cxn>
            </a:cxnLst>
            <a:rect l="l" t="t" r="r" b="b"/>
            <a:pathLst>
              <a:path w="4015818" h="960403">
                <a:moveTo>
                  <a:pt x="4015818" y="960403"/>
                </a:moveTo>
                <a:cubicBezTo>
                  <a:pt x="3736156" y="624180"/>
                  <a:pt x="3456494" y="287958"/>
                  <a:pt x="2969443" y="140271"/>
                </a:cubicBezTo>
                <a:cubicBezTo>
                  <a:pt x="2482392" y="-7416"/>
                  <a:pt x="1588416" y="-52979"/>
                  <a:pt x="1093509" y="74283"/>
                </a:cubicBezTo>
                <a:cubicBezTo>
                  <a:pt x="598602" y="201545"/>
                  <a:pt x="299301" y="552693"/>
                  <a:pt x="0" y="903842"/>
                </a:cubicBezTo>
              </a:path>
            </a:pathLst>
          </a:custGeom>
          <a:noFill/>
          <a:ln w="50800">
            <a:solidFill>
              <a:srgbClr val="7030A0"/>
            </a:solidFill>
            <a:headEnd type="arrow"/>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E7C32728-086D-314A-B7A0-3386D0EA3662}"/>
              </a:ext>
            </a:extLst>
          </p:cNvPr>
          <p:cNvSpPr txBox="1"/>
          <p:nvPr/>
        </p:nvSpPr>
        <p:spPr>
          <a:xfrm>
            <a:off x="6986524" y="2317510"/>
            <a:ext cx="1078621" cy="461665"/>
          </a:xfrm>
          <a:prstGeom prst="rect">
            <a:avLst/>
          </a:prstGeom>
          <a:noFill/>
          <a:ln>
            <a:noFill/>
          </a:ln>
        </p:spPr>
        <p:txBody>
          <a:bodyPr wrap="square" rtlCol="0">
            <a:spAutoFit/>
          </a:bodyPr>
          <a:lstStyle/>
          <a:p>
            <a:r>
              <a:rPr lang="en-US" sz="2400" b="1" dirty="0">
                <a:solidFill>
                  <a:srgbClr val="7030A0"/>
                </a:solidFill>
              </a:rPr>
              <a:t>Probes</a:t>
            </a:r>
          </a:p>
        </p:txBody>
      </p:sp>
      <p:sp>
        <p:nvSpPr>
          <p:cNvPr id="85" name="TextBox 84">
            <a:extLst>
              <a:ext uri="{FF2B5EF4-FFF2-40B4-BE49-F238E27FC236}">
                <a16:creationId xmlns:a16="http://schemas.microsoft.com/office/drawing/2014/main" id="{8B0878F7-82DE-C748-AEA5-422F4F97CEFF}"/>
              </a:ext>
            </a:extLst>
          </p:cNvPr>
          <p:cNvSpPr txBox="1"/>
          <p:nvPr/>
        </p:nvSpPr>
        <p:spPr>
          <a:xfrm>
            <a:off x="7025017" y="4342357"/>
            <a:ext cx="1078621" cy="461665"/>
          </a:xfrm>
          <a:prstGeom prst="rect">
            <a:avLst/>
          </a:prstGeom>
          <a:noFill/>
          <a:ln>
            <a:noFill/>
          </a:ln>
        </p:spPr>
        <p:txBody>
          <a:bodyPr wrap="square" rtlCol="0">
            <a:spAutoFit/>
          </a:bodyPr>
          <a:lstStyle/>
          <a:p>
            <a:r>
              <a:rPr lang="en-US" sz="2400" b="1" dirty="0">
                <a:solidFill>
                  <a:srgbClr val="7030A0"/>
                </a:solidFill>
              </a:rPr>
              <a:t>Probes</a:t>
            </a:r>
          </a:p>
        </p:txBody>
      </p:sp>
      <p:sp>
        <p:nvSpPr>
          <p:cNvPr id="87" name="Freeform 86">
            <a:extLst>
              <a:ext uri="{FF2B5EF4-FFF2-40B4-BE49-F238E27FC236}">
                <a16:creationId xmlns:a16="http://schemas.microsoft.com/office/drawing/2014/main" id="{84254B2C-579D-4A42-A9EE-6F978CAA7E38}"/>
              </a:ext>
            </a:extLst>
          </p:cNvPr>
          <p:cNvSpPr/>
          <p:nvPr/>
        </p:nvSpPr>
        <p:spPr>
          <a:xfrm>
            <a:off x="7632364" y="3479809"/>
            <a:ext cx="3529862" cy="654594"/>
          </a:xfrm>
          <a:custGeom>
            <a:avLst/>
            <a:gdLst>
              <a:gd name="connsiteX0" fmla="*/ 0 w 3412503"/>
              <a:gd name="connsiteY0" fmla="*/ 65987 h 580341"/>
              <a:gd name="connsiteX1" fmla="*/ 810705 w 3412503"/>
              <a:gd name="connsiteY1" fmla="*/ 509047 h 580341"/>
              <a:gd name="connsiteX2" fmla="*/ 2611224 w 3412503"/>
              <a:gd name="connsiteY2" fmla="*/ 527901 h 580341"/>
              <a:gd name="connsiteX3" fmla="*/ 3412503 w 3412503"/>
              <a:gd name="connsiteY3" fmla="*/ 0 h 580341"/>
              <a:gd name="connsiteX4" fmla="*/ 3412503 w 3412503"/>
              <a:gd name="connsiteY4" fmla="*/ 0 h 580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2503" h="580341">
                <a:moveTo>
                  <a:pt x="0" y="65987"/>
                </a:moveTo>
                <a:cubicBezTo>
                  <a:pt x="187750" y="249024"/>
                  <a:pt x="375501" y="432061"/>
                  <a:pt x="810705" y="509047"/>
                </a:cubicBezTo>
                <a:cubicBezTo>
                  <a:pt x="1245909" y="586033"/>
                  <a:pt x="2177591" y="612742"/>
                  <a:pt x="2611224" y="527901"/>
                </a:cubicBezTo>
                <a:cubicBezTo>
                  <a:pt x="3044857" y="443060"/>
                  <a:pt x="3412503" y="0"/>
                  <a:pt x="3412503" y="0"/>
                </a:cubicBezTo>
                <a:lnTo>
                  <a:pt x="3412503" y="0"/>
                </a:lnTo>
              </a:path>
            </a:pathLst>
          </a:custGeom>
          <a:noFill/>
          <a:ln w="50800">
            <a:solidFill>
              <a:schemeClr val="accent4"/>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D541BC63-62BF-6140-9262-278FF077BFFE}"/>
              </a:ext>
            </a:extLst>
          </p:cNvPr>
          <p:cNvSpPr/>
          <p:nvPr/>
        </p:nvSpPr>
        <p:spPr>
          <a:xfrm>
            <a:off x="7848724" y="3504278"/>
            <a:ext cx="1396601" cy="461665"/>
          </a:xfrm>
          <a:prstGeom prst="rect">
            <a:avLst/>
          </a:prstGeom>
        </p:spPr>
        <p:txBody>
          <a:bodyPr wrap="none">
            <a:spAutoFit/>
          </a:bodyPr>
          <a:lstStyle/>
          <a:p>
            <a:r>
              <a:rPr lang="en-US" sz="2400" b="1" dirty="0">
                <a:solidFill>
                  <a:schemeClr val="accent4"/>
                </a:solidFill>
              </a:rPr>
              <a:t>Best path</a:t>
            </a:r>
            <a:endParaRPr lang="en-US" sz="2400" dirty="0"/>
          </a:p>
        </p:txBody>
      </p:sp>
      <p:sp>
        <p:nvSpPr>
          <p:cNvPr id="92" name="Right Arrow 91">
            <a:extLst>
              <a:ext uri="{FF2B5EF4-FFF2-40B4-BE49-F238E27FC236}">
                <a16:creationId xmlns:a16="http://schemas.microsoft.com/office/drawing/2014/main" id="{6F16312E-CF00-7C46-BDA8-6850009BA6D6}"/>
              </a:ext>
            </a:extLst>
          </p:cNvPr>
          <p:cNvSpPr/>
          <p:nvPr/>
        </p:nvSpPr>
        <p:spPr>
          <a:xfrm>
            <a:off x="6052525" y="3082992"/>
            <a:ext cx="452487" cy="3911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Straight Arrow Connector 93">
            <a:extLst>
              <a:ext uri="{FF2B5EF4-FFF2-40B4-BE49-F238E27FC236}">
                <a16:creationId xmlns:a16="http://schemas.microsoft.com/office/drawing/2014/main" id="{9BC93B0D-2D3F-9648-892D-DF6594491194}"/>
              </a:ext>
            </a:extLst>
          </p:cNvPr>
          <p:cNvCxnSpPr>
            <a:cxnSpLocks/>
          </p:cNvCxnSpPr>
          <p:nvPr/>
        </p:nvCxnSpPr>
        <p:spPr>
          <a:xfrm>
            <a:off x="7995472" y="5179184"/>
            <a:ext cx="507870" cy="0"/>
          </a:xfrm>
          <a:prstGeom prst="straightConnector1">
            <a:avLst/>
          </a:prstGeom>
          <a:noFill/>
          <a:ln w="50800">
            <a:solidFill>
              <a:schemeClr val="accent4"/>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95" name="TextBox 94">
            <a:extLst>
              <a:ext uri="{FF2B5EF4-FFF2-40B4-BE49-F238E27FC236}">
                <a16:creationId xmlns:a16="http://schemas.microsoft.com/office/drawing/2014/main" id="{3E5DF5A0-8FA8-8445-AA6C-CCE9042EBD9D}"/>
              </a:ext>
            </a:extLst>
          </p:cNvPr>
          <p:cNvSpPr txBox="1"/>
          <p:nvPr/>
        </p:nvSpPr>
        <p:spPr>
          <a:xfrm>
            <a:off x="8503342" y="4945398"/>
            <a:ext cx="1845871" cy="461665"/>
          </a:xfrm>
          <a:prstGeom prst="rect">
            <a:avLst/>
          </a:prstGeom>
          <a:noFill/>
          <a:ln>
            <a:noFill/>
          </a:ln>
        </p:spPr>
        <p:txBody>
          <a:bodyPr wrap="square" rtlCol="0">
            <a:spAutoFit/>
          </a:bodyPr>
          <a:lstStyle/>
          <a:p>
            <a:r>
              <a:rPr lang="en-US" sz="2400" b="1" dirty="0">
                <a:solidFill>
                  <a:schemeClr val="accent4"/>
                </a:solidFill>
              </a:rPr>
              <a:t>Traffic flows</a:t>
            </a:r>
          </a:p>
        </p:txBody>
      </p:sp>
      <p:sp>
        <p:nvSpPr>
          <p:cNvPr id="96" name="TextBox 95">
            <a:extLst>
              <a:ext uri="{FF2B5EF4-FFF2-40B4-BE49-F238E27FC236}">
                <a16:creationId xmlns:a16="http://schemas.microsoft.com/office/drawing/2014/main" id="{AFE2404D-2B68-254B-BB1E-0164A3C248AF}"/>
              </a:ext>
            </a:extLst>
          </p:cNvPr>
          <p:cNvSpPr txBox="1"/>
          <p:nvPr/>
        </p:nvSpPr>
        <p:spPr>
          <a:xfrm>
            <a:off x="568238" y="5540360"/>
            <a:ext cx="9822497" cy="830997"/>
          </a:xfrm>
          <a:prstGeom prst="rect">
            <a:avLst/>
          </a:prstGeom>
          <a:noFill/>
        </p:spPr>
        <p:txBody>
          <a:bodyPr wrap="none" rtlCol="0">
            <a:spAutoFit/>
          </a:bodyPr>
          <a:lstStyle/>
          <a:p>
            <a:pPr marL="285750" indent="-285750">
              <a:buFontTx/>
              <a:buChar char="-"/>
            </a:pPr>
            <a:r>
              <a:rPr lang="en-US" sz="2400" dirty="0"/>
              <a:t>Generates switch-level P4 programs</a:t>
            </a:r>
          </a:p>
          <a:p>
            <a:pPr marL="285750" indent="-285750">
              <a:buFontTx/>
              <a:buChar char="-"/>
            </a:pPr>
            <a:r>
              <a:rPr lang="en-US" sz="2400" dirty="0"/>
              <a:t>Switches process probes carrying network feedback and update best route </a:t>
            </a:r>
          </a:p>
        </p:txBody>
      </p:sp>
    </p:spTree>
    <p:extLst>
      <p:ext uri="{BB962C8B-B14F-4D97-AF65-F5344CB8AC3E}">
        <p14:creationId xmlns:p14="http://schemas.microsoft.com/office/powerpoint/2010/main" val="294698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par>
                                <p:cTn id="11" presetID="22" presetClass="entr" presetSubtype="2" fill="hold" grpId="0" nodeType="withEffect">
                                  <p:stCondLst>
                                    <p:cond delay="0"/>
                                  </p:stCondLst>
                                  <p:childTnLst>
                                    <p:set>
                                      <p:cBhvr>
                                        <p:cTn id="12" dur="1" fill="hold">
                                          <p:stCondLst>
                                            <p:cond delay="0"/>
                                          </p:stCondLst>
                                        </p:cTn>
                                        <p:tgtEl>
                                          <p:spTgt spid="82"/>
                                        </p:tgtEl>
                                        <p:attrNameLst>
                                          <p:attrName>style.visibility</p:attrName>
                                        </p:attrNameLst>
                                      </p:cBhvr>
                                      <p:to>
                                        <p:strVal val="visible"/>
                                      </p:to>
                                    </p:set>
                                    <p:animEffect transition="in" filter="wipe(right)">
                                      <p:cBhvr>
                                        <p:cTn id="13" dur="500"/>
                                        <p:tgtEl>
                                          <p:spTgt spid="82"/>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83"/>
                                        </p:tgtEl>
                                        <p:attrNameLst>
                                          <p:attrName>style.visibility</p:attrName>
                                        </p:attrNameLst>
                                      </p:cBhvr>
                                      <p:to>
                                        <p:strVal val="visible"/>
                                      </p:to>
                                    </p:set>
                                    <p:animEffect transition="in" filter="wipe(right)">
                                      <p:cBhvr>
                                        <p:cTn id="16" dur="500"/>
                                        <p:tgtEl>
                                          <p:spTgt spid="83"/>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8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8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7"/>
                                        </p:tgtEl>
                                        <p:attrNameLst>
                                          <p:attrName>style.visibility</p:attrName>
                                        </p:attrNameLst>
                                      </p:cBhvr>
                                      <p:to>
                                        <p:strVal val="visible"/>
                                      </p:to>
                                    </p:set>
                                    <p:animEffect transition="in" filter="wipe(left)">
                                      <p:cBhvr>
                                        <p:cTn id="26" dur="500"/>
                                        <p:tgtEl>
                                          <p:spTgt spid="87"/>
                                        </p:tgtEl>
                                      </p:cBhvr>
                                    </p:animEffect>
                                  </p:childTnLst>
                                </p:cTn>
                              </p:par>
                            </p:childTnLst>
                          </p:cTn>
                        </p:par>
                        <p:par>
                          <p:cTn id="27" fill="hold">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89"/>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94"/>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4" grpId="0"/>
      <p:bldP spid="85" grpId="0"/>
      <p:bldP spid="87" grpId="0" animBg="1"/>
      <p:bldP spid="89" grpId="0"/>
      <p:bldP spid="92" grpId="0" animBg="1"/>
      <p:bldP spid="95" grpId="0"/>
      <p:bldP spid="9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C3330-9615-7E44-83D4-50A696289A95}"/>
              </a:ext>
            </a:extLst>
          </p:cNvPr>
          <p:cNvSpPr>
            <a:spLocks noGrp="1"/>
          </p:cNvSpPr>
          <p:nvPr>
            <p:ph type="title"/>
          </p:nvPr>
        </p:nvSpPr>
        <p:spPr/>
        <p:txBody>
          <a:bodyPr/>
          <a:lstStyle/>
          <a:p>
            <a:r>
              <a:rPr lang="en-US" dirty="0"/>
              <a:t>Existing approaches</a:t>
            </a:r>
          </a:p>
        </p:txBody>
      </p:sp>
      <p:sp>
        <p:nvSpPr>
          <p:cNvPr id="4" name="Slide Number Placeholder 3">
            <a:extLst>
              <a:ext uri="{FF2B5EF4-FFF2-40B4-BE49-F238E27FC236}">
                <a16:creationId xmlns:a16="http://schemas.microsoft.com/office/drawing/2014/main" id="{A0B0DF92-F4B8-2C4D-A912-0B6964BE30E4}"/>
              </a:ext>
            </a:extLst>
          </p:cNvPr>
          <p:cNvSpPr>
            <a:spLocks noGrp="1"/>
          </p:cNvSpPr>
          <p:nvPr>
            <p:ph type="sldNum" sz="quarter" idx="12"/>
          </p:nvPr>
        </p:nvSpPr>
        <p:spPr/>
        <p:txBody>
          <a:bodyPr/>
          <a:lstStyle/>
          <a:p>
            <a:fld id="{926CDB58-585B-A242-B264-C36E4D70C38E}" type="slidenum">
              <a:rPr lang="en-US" smtClean="0"/>
              <a:pPr/>
              <a:t>4</a:t>
            </a:fld>
            <a:endParaRPr lang="en-US" dirty="0"/>
          </a:p>
        </p:txBody>
      </p:sp>
      <p:sp>
        <p:nvSpPr>
          <p:cNvPr id="5" name="Rectangle 4">
            <a:extLst>
              <a:ext uri="{FF2B5EF4-FFF2-40B4-BE49-F238E27FC236}">
                <a16:creationId xmlns:a16="http://schemas.microsoft.com/office/drawing/2014/main" id="{7D2166F1-7938-234F-9821-7C6D1B874A69}"/>
              </a:ext>
            </a:extLst>
          </p:cNvPr>
          <p:cNvSpPr/>
          <p:nvPr/>
        </p:nvSpPr>
        <p:spPr>
          <a:xfrm>
            <a:off x="1359389" y="1322247"/>
            <a:ext cx="4031873" cy="430887"/>
          </a:xfrm>
          <a:prstGeom prst="rect">
            <a:avLst/>
          </a:prstGeom>
          <a:solidFill>
            <a:schemeClr val="bg1">
              <a:lumMod val="85000"/>
            </a:schemeClr>
          </a:solidFill>
        </p:spPr>
        <p:txBody>
          <a:bodyPr wrap="none">
            <a:spAutoFit/>
          </a:bodyPr>
          <a:lstStyle/>
          <a:p>
            <a:pPr algn="ctr"/>
            <a:r>
              <a:rPr lang="en-US" sz="2200" dirty="0">
                <a:latin typeface="Helvetica" pitchFamily="2" charset="0"/>
              </a:rPr>
              <a:t>Operates</a:t>
            </a:r>
            <a:r>
              <a:rPr lang="en-US" sz="2200" i="1" dirty="0">
                <a:latin typeface="Helvetica" pitchFamily="2" charset="0"/>
              </a:rPr>
              <a:t> entirely</a:t>
            </a:r>
            <a:r>
              <a:rPr lang="en-US" sz="2200" dirty="0">
                <a:latin typeface="Helvetica" pitchFamily="2" charset="0"/>
              </a:rPr>
              <a:t> in data plane</a:t>
            </a:r>
          </a:p>
        </p:txBody>
      </p:sp>
      <p:sp>
        <p:nvSpPr>
          <p:cNvPr id="6" name="Rectangle 5">
            <a:extLst>
              <a:ext uri="{FF2B5EF4-FFF2-40B4-BE49-F238E27FC236}">
                <a16:creationId xmlns:a16="http://schemas.microsoft.com/office/drawing/2014/main" id="{2C7FB422-41AC-CB41-BDA2-73A98BD88FD1}"/>
              </a:ext>
            </a:extLst>
          </p:cNvPr>
          <p:cNvSpPr/>
          <p:nvPr/>
        </p:nvSpPr>
        <p:spPr>
          <a:xfrm>
            <a:off x="6999808" y="1320567"/>
            <a:ext cx="3774080" cy="430887"/>
          </a:xfrm>
          <a:prstGeom prst="rect">
            <a:avLst/>
          </a:prstGeom>
          <a:solidFill>
            <a:schemeClr val="bg1">
              <a:lumMod val="85000"/>
            </a:schemeClr>
          </a:solidFill>
        </p:spPr>
        <p:txBody>
          <a:bodyPr wrap="square">
            <a:spAutoFit/>
          </a:bodyPr>
          <a:lstStyle/>
          <a:p>
            <a:pPr algn="ctr"/>
            <a:r>
              <a:rPr lang="en-US" sz="2200" dirty="0">
                <a:latin typeface="Helvetica" pitchFamily="2" charset="0"/>
              </a:rPr>
              <a:t>Control plane + Data plane</a:t>
            </a:r>
          </a:p>
        </p:txBody>
      </p:sp>
      <p:cxnSp>
        <p:nvCxnSpPr>
          <p:cNvPr id="7" name="Straight Connector 6">
            <a:extLst>
              <a:ext uri="{FF2B5EF4-FFF2-40B4-BE49-F238E27FC236}">
                <a16:creationId xmlns:a16="http://schemas.microsoft.com/office/drawing/2014/main" id="{A44C6C65-C612-B44F-BE4A-B3E49D67D93B}"/>
              </a:ext>
            </a:extLst>
          </p:cNvPr>
          <p:cNvCxnSpPr>
            <a:cxnSpLocks/>
          </p:cNvCxnSpPr>
          <p:nvPr/>
        </p:nvCxnSpPr>
        <p:spPr>
          <a:xfrm flipH="1">
            <a:off x="6239732" y="1288170"/>
            <a:ext cx="14196" cy="4856891"/>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7A7B634-56BC-444A-B41A-4F7DFB48BBF1}"/>
              </a:ext>
            </a:extLst>
          </p:cNvPr>
          <p:cNvSpPr txBox="1"/>
          <p:nvPr/>
        </p:nvSpPr>
        <p:spPr>
          <a:xfrm>
            <a:off x="1184731" y="1832625"/>
            <a:ext cx="4500335" cy="369332"/>
          </a:xfrm>
          <a:prstGeom prst="rect">
            <a:avLst/>
          </a:prstGeom>
          <a:noFill/>
        </p:spPr>
        <p:txBody>
          <a:bodyPr wrap="none" rtlCol="0">
            <a:spAutoFit/>
          </a:bodyPr>
          <a:lstStyle/>
          <a:p>
            <a:r>
              <a:rPr lang="en-US" dirty="0">
                <a:latin typeface="Helvetica" pitchFamily="2" charset="0"/>
              </a:rPr>
              <a:t>E.g.: HULA </a:t>
            </a:r>
            <a:r>
              <a:rPr lang="en-US" sz="1400" dirty="0">
                <a:latin typeface="Helvetica" pitchFamily="2" charset="0"/>
              </a:rPr>
              <a:t>[</a:t>
            </a:r>
            <a:r>
              <a:rPr lang="en-US" sz="1400" dirty="0">
                <a:solidFill>
                  <a:schemeClr val="accent2"/>
                </a:solidFill>
                <a:latin typeface="Helvetica" pitchFamily="2" charset="0"/>
              </a:rPr>
              <a:t>SOSR’16</a:t>
            </a:r>
            <a:r>
              <a:rPr lang="en-US" sz="1400" dirty="0">
                <a:latin typeface="Helvetica" pitchFamily="2" charset="0"/>
              </a:rPr>
              <a:t>], </a:t>
            </a:r>
            <a:r>
              <a:rPr lang="en-US" dirty="0">
                <a:latin typeface="Helvetica" pitchFamily="2" charset="0"/>
              </a:rPr>
              <a:t>CONGA </a:t>
            </a:r>
            <a:r>
              <a:rPr lang="en-US" sz="1400" dirty="0">
                <a:latin typeface="Helvetica" pitchFamily="2" charset="0"/>
              </a:rPr>
              <a:t>[</a:t>
            </a:r>
            <a:r>
              <a:rPr lang="en-US" sz="1400" dirty="0">
                <a:solidFill>
                  <a:schemeClr val="accent2"/>
                </a:solidFill>
                <a:latin typeface="Helvetica" pitchFamily="2" charset="0"/>
              </a:rPr>
              <a:t>SIGCOMM’14</a:t>
            </a:r>
            <a:r>
              <a:rPr lang="en-US" sz="1400" dirty="0">
                <a:latin typeface="Helvetica" pitchFamily="2" charset="0"/>
              </a:rPr>
              <a:t>]</a:t>
            </a:r>
            <a:r>
              <a:rPr lang="en-US" sz="1400" dirty="0">
                <a:solidFill>
                  <a:schemeClr val="accent2"/>
                </a:solidFill>
                <a:latin typeface="Helvetica" pitchFamily="2" charset="0"/>
              </a:rPr>
              <a:t> </a:t>
            </a:r>
          </a:p>
        </p:txBody>
      </p:sp>
      <p:sp>
        <p:nvSpPr>
          <p:cNvPr id="9" name="TextBox 8">
            <a:extLst>
              <a:ext uri="{FF2B5EF4-FFF2-40B4-BE49-F238E27FC236}">
                <a16:creationId xmlns:a16="http://schemas.microsoft.com/office/drawing/2014/main" id="{CA779752-63E7-D645-A97B-5725563DB299}"/>
              </a:ext>
            </a:extLst>
          </p:cNvPr>
          <p:cNvSpPr txBox="1"/>
          <p:nvPr/>
        </p:nvSpPr>
        <p:spPr>
          <a:xfrm>
            <a:off x="6745180" y="1866919"/>
            <a:ext cx="4274888" cy="369332"/>
          </a:xfrm>
          <a:prstGeom prst="rect">
            <a:avLst/>
          </a:prstGeom>
          <a:noFill/>
        </p:spPr>
        <p:txBody>
          <a:bodyPr wrap="none" rtlCol="0">
            <a:spAutoFit/>
          </a:bodyPr>
          <a:lstStyle/>
          <a:p>
            <a:r>
              <a:rPr lang="en-US" dirty="0">
                <a:latin typeface="Helvetica" pitchFamily="2" charset="0"/>
              </a:rPr>
              <a:t>E.g.: HALO </a:t>
            </a:r>
            <a:r>
              <a:rPr lang="en-US" sz="1400" dirty="0">
                <a:latin typeface="Helvetica" pitchFamily="2" charset="0"/>
              </a:rPr>
              <a:t>[</a:t>
            </a:r>
            <a:r>
              <a:rPr lang="en-US" sz="1400" dirty="0">
                <a:solidFill>
                  <a:schemeClr val="accent2"/>
                </a:solidFill>
                <a:latin typeface="Helvetica" pitchFamily="2" charset="0"/>
              </a:rPr>
              <a:t>ToN’15</a:t>
            </a:r>
            <a:r>
              <a:rPr lang="en-US" sz="1400" dirty="0">
                <a:latin typeface="Helvetica" pitchFamily="2" charset="0"/>
              </a:rPr>
              <a:t>], </a:t>
            </a:r>
            <a:r>
              <a:rPr lang="en-US" dirty="0">
                <a:latin typeface="Helvetica" pitchFamily="2" charset="0"/>
              </a:rPr>
              <a:t> </a:t>
            </a:r>
            <a:r>
              <a:rPr lang="en-US" dirty="0" err="1">
                <a:latin typeface="Helvetica" pitchFamily="2" charset="0"/>
              </a:rPr>
              <a:t>TeXCP</a:t>
            </a:r>
            <a:r>
              <a:rPr lang="en-US" dirty="0">
                <a:latin typeface="Helvetica" pitchFamily="2" charset="0"/>
              </a:rPr>
              <a:t> </a:t>
            </a:r>
            <a:r>
              <a:rPr lang="en-US" sz="1400" dirty="0">
                <a:latin typeface="Helvetica" pitchFamily="2" charset="0"/>
              </a:rPr>
              <a:t>[</a:t>
            </a:r>
            <a:r>
              <a:rPr lang="en-US" sz="1400" dirty="0">
                <a:solidFill>
                  <a:schemeClr val="accent2"/>
                </a:solidFill>
                <a:latin typeface="Helvetica" pitchFamily="2" charset="0"/>
              </a:rPr>
              <a:t>SIGCOMM’05</a:t>
            </a:r>
            <a:r>
              <a:rPr lang="en-US" sz="1400" dirty="0">
                <a:latin typeface="Helvetica" pitchFamily="2" charset="0"/>
              </a:rPr>
              <a:t>]</a:t>
            </a:r>
          </a:p>
        </p:txBody>
      </p:sp>
      <p:pic>
        <p:nvPicPr>
          <p:cNvPr id="10" name="Picture 9">
            <a:extLst>
              <a:ext uri="{FF2B5EF4-FFF2-40B4-BE49-F238E27FC236}">
                <a16:creationId xmlns:a16="http://schemas.microsoft.com/office/drawing/2014/main" id="{2CF05842-CCBB-2648-86FE-09FEF89AD3CC}"/>
              </a:ext>
            </a:extLst>
          </p:cNvPr>
          <p:cNvPicPr>
            <a:picLocks noChangeAspect="1"/>
          </p:cNvPicPr>
          <p:nvPr/>
        </p:nvPicPr>
        <p:blipFill>
          <a:blip r:embed="rId4">
            <a:duotone>
              <a:schemeClr val="accent3">
                <a:shade val="45000"/>
                <a:satMod val="135000"/>
              </a:schemeClr>
              <a:prstClr val="white"/>
            </a:duotone>
          </a:blip>
          <a:stretch>
            <a:fillRect/>
          </a:stretch>
        </p:blipFill>
        <p:spPr>
          <a:xfrm>
            <a:off x="1681679" y="4257929"/>
            <a:ext cx="345540" cy="316849"/>
          </a:xfrm>
          <a:prstGeom prst="rect">
            <a:avLst/>
          </a:prstGeom>
        </p:spPr>
      </p:pic>
      <p:cxnSp>
        <p:nvCxnSpPr>
          <p:cNvPr id="11" name="Straight Connector 10">
            <a:extLst>
              <a:ext uri="{FF2B5EF4-FFF2-40B4-BE49-F238E27FC236}">
                <a16:creationId xmlns:a16="http://schemas.microsoft.com/office/drawing/2014/main" id="{E37E260D-1A53-5842-A26E-5567A8E07731}"/>
              </a:ext>
            </a:extLst>
          </p:cNvPr>
          <p:cNvCxnSpPr>
            <a:cxnSpLocks/>
            <a:stCxn id="12" idx="3"/>
            <a:endCxn id="13" idx="1"/>
          </p:cNvCxnSpPr>
          <p:nvPr/>
        </p:nvCxnSpPr>
        <p:spPr>
          <a:xfrm>
            <a:off x="2027219" y="3176156"/>
            <a:ext cx="1492066" cy="1240197"/>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032AE0D-9CEB-784C-8203-1154D3A6D611}"/>
              </a:ext>
            </a:extLst>
          </p:cNvPr>
          <p:cNvPicPr>
            <a:picLocks noChangeAspect="1"/>
          </p:cNvPicPr>
          <p:nvPr/>
        </p:nvPicPr>
        <p:blipFill>
          <a:blip r:embed="rId4">
            <a:duotone>
              <a:schemeClr val="accent3">
                <a:shade val="45000"/>
                <a:satMod val="135000"/>
              </a:schemeClr>
              <a:prstClr val="white"/>
            </a:duotone>
          </a:blip>
          <a:stretch>
            <a:fillRect/>
          </a:stretch>
        </p:blipFill>
        <p:spPr>
          <a:xfrm>
            <a:off x="1681679" y="3017731"/>
            <a:ext cx="345540" cy="316849"/>
          </a:xfrm>
          <a:prstGeom prst="rect">
            <a:avLst/>
          </a:prstGeom>
        </p:spPr>
      </p:pic>
      <p:pic>
        <p:nvPicPr>
          <p:cNvPr id="13" name="Picture 12">
            <a:extLst>
              <a:ext uri="{FF2B5EF4-FFF2-40B4-BE49-F238E27FC236}">
                <a16:creationId xmlns:a16="http://schemas.microsoft.com/office/drawing/2014/main" id="{9A37ABF0-3F38-BA44-AEDE-0D5151098ECD}"/>
              </a:ext>
            </a:extLst>
          </p:cNvPr>
          <p:cNvPicPr>
            <a:picLocks noChangeAspect="1"/>
          </p:cNvPicPr>
          <p:nvPr/>
        </p:nvPicPr>
        <p:blipFill>
          <a:blip r:embed="rId4">
            <a:duotone>
              <a:schemeClr val="accent3">
                <a:shade val="45000"/>
                <a:satMod val="135000"/>
              </a:schemeClr>
              <a:prstClr val="white"/>
            </a:duotone>
          </a:blip>
          <a:stretch>
            <a:fillRect/>
          </a:stretch>
        </p:blipFill>
        <p:spPr>
          <a:xfrm>
            <a:off x="3519285" y="4257928"/>
            <a:ext cx="345540" cy="316849"/>
          </a:xfrm>
          <a:prstGeom prst="rect">
            <a:avLst/>
          </a:prstGeom>
        </p:spPr>
      </p:pic>
      <p:cxnSp>
        <p:nvCxnSpPr>
          <p:cNvPr id="14" name="Straight Connector 13">
            <a:extLst>
              <a:ext uri="{FF2B5EF4-FFF2-40B4-BE49-F238E27FC236}">
                <a16:creationId xmlns:a16="http://schemas.microsoft.com/office/drawing/2014/main" id="{A62ECE5B-DAD1-3F40-B80C-621C72407373}"/>
              </a:ext>
            </a:extLst>
          </p:cNvPr>
          <p:cNvCxnSpPr>
            <a:cxnSpLocks/>
            <a:stCxn id="13" idx="1"/>
            <a:endCxn id="10" idx="3"/>
          </p:cNvCxnSpPr>
          <p:nvPr/>
        </p:nvCxnSpPr>
        <p:spPr>
          <a:xfrm flipH="1">
            <a:off x="2027219" y="4416353"/>
            <a:ext cx="1492066" cy="1"/>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82DE92FD-35CA-AA4B-A436-41229E31118F}"/>
              </a:ext>
            </a:extLst>
          </p:cNvPr>
          <p:cNvPicPr>
            <a:picLocks noChangeAspect="1"/>
          </p:cNvPicPr>
          <p:nvPr/>
        </p:nvPicPr>
        <p:blipFill>
          <a:blip r:embed="rId4">
            <a:duotone>
              <a:schemeClr val="accent3">
                <a:shade val="45000"/>
                <a:satMod val="135000"/>
              </a:schemeClr>
              <a:prstClr val="white"/>
            </a:duotone>
          </a:blip>
          <a:stretch>
            <a:fillRect/>
          </a:stretch>
        </p:blipFill>
        <p:spPr>
          <a:xfrm>
            <a:off x="3519285" y="3016692"/>
            <a:ext cx="345540" cy="316849"/>
          </a:xfrm>
          <a:prstGeom prst="rect">
            <a:avLst/>
          </a:prstGeom>
        </p:spPr>
      </p:pic>
      <p:cxnSp>
        <p:nvCxnSpPr>
          <p:cNvPr id="16" name="Straight Connector 15">
            <a:extLst>
              <a:ext uri="{FF2B5EF4-FFF2-40B4-BE49-F238E27FC236}">
                <a16:creationId xmlns:a16="http://schemas.microsoft.com/office/drawing/2014/main" id="{16BF41B8-521B-9246-9D59-9654C711F1F7}"/>
              </a:ext>
            </a:extLst>
          </p:cNvPr>
          <p:cNvCxnSpPr>
            <a:cxnSpLocks/>
            <a:stCxn id="12" idx="3"/>
            <a:endCxn id="15" idx="1"/>
          </p:cNvCxnSpPr>
          <p:nvPr/>
        </p:nvCxnSpPr>
        <p:spPr>
          <a:xfrm flipV="1">
            <a:off x="2027219" y="3175117"/>
            <a:ext cx="1492066" cy="1039"/>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982F9C00-C83B-EE47-AE2D-1FBB5746D003}"/>
              </a:ext>
            </a:extLst>
          </p:cNvPr>
          <p:cNvPicPr>
            <a:picLocks noChangeAspect="1"/>
          </p:cNvPicPr>
          <p:nvPr/>
        </p:nvPicPr>
        <p:blipFill>
          <a:blip r:embed="rId4">
            <a:duotone>
              <a:schemeClr val="accent3">
                <a:shade val="45000"/>
                <a:satMod val="135000"/>
              </a:schemeClr>
              <a:prstClr val="white"/>
            </a:duotone>
          </a:blip>
          <a:stretch>
            <a:fillRect/>
          </a:stretch>
        </p:blipFill>
        <p:spPr>
          <a:xfrm>
            <a:off x="4745647" y="3607650"/>
            <a:ext cx="345540" cy="316849"/>
          </a:xfrm>
          <a:prstGeom prst="rect">
            <a:avLst/>
          </a:prstGeom>
        </p:spPr>
      </p:pic>
      <p:cxnSp>
        <p:nvCxnSpPr>
          <p:cNvPr id="18" name="Straight Connector 17">
            <a:extLst>
              <a:ext uri="{FF2B5EF4-FFF2-40B4-BE49-F238E27FC236}">
                <a16:creationId xmlns:a16="http://schemas.microsoft.com/office/drawing/2014/main" id="{066FE015-BC08-1044-B5B5-670E6D517CC2}"/>
              </a:ext>
            </a:extLst>
          </p:cNvPr>
          <p:cNvCxnSpPr>
            <a:cxnSpLocks/>
            <a:stCxn id="15" idx="3"/>
            <a:endCxn id="17" idx="1"/>
          </p:cNvCxnSpPr>
          <p:nvPr/>
        </p:nvCxnSpPr>
        <p:spPr>
          <a:xfrm>
            <a:off x="3864825" y="3175117"/>
            <a:ext cx="880822" cy="590958"/>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D700EE4-AD28-CB48-A216-39B655E2ED21}"/>
              </a:ext>
            </a:extLst>
          </p:cNvPr>
          <p:cNvCxnSpPr>
            <a:cxnSpLocks/>
            <a:stCxn id="13" idx="3"/>
            <a:endCxn id="17" idx="1"/>
          </p:cNvCxnSpPr>
          <p:nvPr/>
        </p:nvCxnSpPr>
        <p:spPr>
          <a:xfrm flipV="1">
            <a:off x="3864825" y="3766075"/>
            <a:ext cx="880822" cy="650278"/>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10720C2-9A5E-DC4A-8EB8-6A27B99E222E}"/>
              </a:ext>
            </a:extLst>
          </p:cNvPr>
          <p:cNvSpPr txBox="1"/>
          <p:nvPr/>
        </p:nvSpPr>
        <p:spPr>
          <a:xfrm>
            <a:off x="4688074" y="3888596"/>
            <a:ext cx="586058" cy="369332"/>
          </a:xfrm>
          <a:prstGeom prst="rect">
            <a:avLst/>
          </a:prstGeom>
          <a:noFill/>
        </p:spPr>
        <p:txBody>
          <a:bodyPr wrap="none" rtlCol="0">
            <a:spAutoFit/>
          </a:bodyPr>
          <a:lstStyle/>
          <a:p>
            <a:r>
              <a:rPr lang="en-US" dirty="0" err="1"/>
              <a:t>dest</a:t>
            </a:r>
            <a:endParaRPr lang="en-US" dirty="0"/>
          </a:p>
        </p:txBody>
      </p:sp>
      <p:sp>
        <p:nvSpPr>
          <p:cNvPr id="25" name="TextBox 24">
            <a:extLst>
              <a:ext uri="{FF2B5EF4-FFF2-40B4-BE49-F238E27FC236}">
                <a16:creationId xmlns:a16="http://schemas.microsoft.com/office/drawing/2014/main" id="{C573763D-6A0A-9842-BA90-9246D35C3EFB}"/>
              </a:ext>
            </a:extLst>
          </p:cNvPr>
          <p:cNvSpPr txBox="1"/>
          <p:nvPr/>
        </p:nvSpPr>
        <p:spPr>
          <a:xfrm>
            <a:off x="1549515" y="3311069"/>
            <a:ext cx="565989" cy="369332"/>
          </a:xfrm>
          <a:prstGeom prst="rect">
            <a:avLst/>
          </a:prstGeom>
          <a:noFill/>
        </p:spPr>
        <p:txBody>
          <a:bodyPr wrap="none" rtlCol="0">
            <a:spAutoFit/>
          </a:bodyPr>
          <a:lstStyle/>
          <a:p>
            <a:r>
              <a:rPr lang="en-US" dirty="0"/>
              <a:t>src1</a:t>
            </a:r>
          </a:p>
        </p:txBody>
      </p:sp>
      <p:sp>
        <p:nvSpPr>
          <p:cNvPr id="27" name="Freeform 26">
            <a:extLst>
              <a:ext uri="{FF2B5EF4-FFF2-40B4-BE49-F238E27FC236}">
                <a16:creationId xmlns:a16="http://schemas.microsoft.com/office/drawing/2014/main" id="{00E8C384-D4B3-404D-BC2F-66766122C27E}"/>
              </a:ext>
            </a:extLst>
          </p:cNvPr>
          <p:cNvSpPr/>
          <p:nvPr/>
        </p:nvSpPr>
        <p:spPr>
          <a:xfrm>
            <a:off x="2089522" y="2801293"/>
            <a:ext cx="2712719" cy="739999"/>
          </a:xfrm>
          <a:custGeom>
            <a:avLst/>
            <a:gdLst>
              <a:gd name="connsiteX0" fmla="*/ 2712720 w 2712720"/>
              <a:gd name="connsiteY0" fmla="*/ 758460 h 758460"/>
              <a:gd name="connsiteX1" fmla="*/ 1838960 w 2712720"/>
              <a:gd name="connsiteY1" fmla="*/ 37100 h 758460"/>
              <a:gd name="connsiteX2" fmla="*/ 0 w 2712720"/>
              <a:gd name="connsiteY2" fmla="*/ 169180 h 758460"/>
            </a:gdLst>
            <a:ahLst/>
            <a:cxnLst>
              <a:cxn ang="0">
                <a:pos x="connsiteX0" y="connsiteY0"/>
              </a:cxn>
              <a:cxn ang="0">
                <a:pos x="connsiteX1" y="connsiteY1"/>
              </a:cxn>
              <a:cxn ang="0">
                <a:pos x="connsiteX2" y="connsiteY2"/>
              </a:cxn>
            </a:cxnLst>
            <a:rect l="l" t="t" r="r" b="b"/>
            <a:pathLst>
              <a:path w="2712720" h="758460">
                <a:moveTo>
                  <a:pt x="2712720" y="758460"/>
                </a:moveTo>
                <a:cubicBezTo>
                  <a:pt x="2501900" y="446886"/>
                  <a:pt x="2291080" y="135313"/>
                  <a:pt x="1838960" y="37100"/>
                </a:cubicBezTo>
                <a:cubicBezTo>
                  <a:pt x="1386840" y="-61113"/>
                  <a:pt x="693420" y="54033"/>
                  <a:pt x="0" y="169180"/>
                </a:cubicBezTo>
              </a:path>
            </a:pathLst>
          </a:custGeom>
          <a:noFill/>
          <a:ln w="38100">
            <a:solidFill>
              <a:srgbClr val="0070C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TextBox 28">
            <a:extLst>
              <a:ext uri="{FF2B5EF4-FFF2-40B4-BE49-F238E27FC236}">
                <a16:creationId xmlns:a16="http://schemas.microsoft.com/office/drawing/2014/main" id="{C09A1682-74A7-554B-B1D2-3F00F3C1D216}"/>
              </a:ext>
            </a:extLst>
          </p:cNvPr>
          <p:cNvSpPr txBox="1"/>
          <p:nvPr/>
        </p:nvSpPr>
        <p:spPr>
          <a:xfrm>
            <a:off x="2836329" y="3476697"/>
            <a:ext cx="1229266" cy="400110"/>
          </a:xfrm>
          <a:prstGeom prst="rect">
            <a:avLst/>
          </a:prstGeom>
          <a:noFill/>
          <a:ln>
            <a:noFill/>
          </a:ln>
        </p:spPr>
        <p:txBody>
          <a:bodyPr wrap="square" rtlCol="0">
            <a:spAutoFit/>
          </a:bodyPr>
          <a:lstStyle/>
          <a:p>
            <a:r>
              <a:rPr lang="en-US" sz="2000" b="1" dirty="0">
                <a:solidFill>
                  <a:srgbClr val="00B050"/>
                </a:solidFill>
              </a:rPr>
              <a:t>Best path</a:t>
            </a:r>
          </a:p>
        </p:txBody>
      </p:sp>
      <p:sp>
        <p:nvSpPr>
          <p:cNvPr id="30" name="Freeform 29">
            <a:extLst>
              <a:ext uri="{FF2B5EF4-FFF2-40B4-BE49-F238E27FC236}">
                <a16:creationId xmlns:a16="http://schemas.microsoft.com/office/drawing/2014/main" id="{19FD787A-5A4F-3841-8624-0CA966C62ACF}"/>
              </a:ext>
            </a:extLst>
          </p:cNvPr>
          <p:cNvSpPr/>
          <p:nvPr/>
        </p:nvSpPr>
        <p:spPr>
          <a:xfrm>
            <a:off x="2099682" y="3388893"/>
            <a:ext cx="2631440" cy="1314200"/>
          </a:xfrm>
          <a:custGeom>
            <a:avLst/>
            <a:gdLst>
              <a:gd name="connsiteX0" fmla="*/ 2631440 w 2631440"/>
              <a:gd name="connsiteY0" fmla="*/ 568960 h 1314200"/>
              <a:gd name="connsiteX1" fmla="*/ 1645920 w 2631440"/>
              <a:gd name="connsiteY1" fmla="*/ 1300480 h 1314200"/>
              <a:gd name="connsiteX2" fmla="*/ 0 w 2631440"/>
              <a:gd name="connsiteY2" fmla="*/ 0 h 1314200"/>
            </a:gdLst>
            <a:ahLst/>
            <a:cxnLst>
              <a:cxn ang="0">
                <a:pos x="connsiteX0" y="connsiteY0"/>
              </a:cxn>
              <a:cxn ang="0">
                <a:pos x="connsiteX1" y="connsiteY1"/>
              </a:cxn>
              <a:cxn ang="0">
                <a:pos x="connsiteX2" y="connsiteY2"/>
              </a:cxn>
            </a:cxnLst>
            <a:rect l="l" t="t" r="r" b="b"/>
            <a:pathLst>
              <a:path w="2631440" h="1314200">
                <a:moveTo>
                  <a:pt x="2631440" y="568960"/>
                </a:moveTo>
                <a:cubicBezTo>
                  <a:pt x="2357966" y="982133"/>
                  <a:pt x="2084493" y="1395307"/>
                  <a:pt x="1645920" y="1300480"/>
                </a:cubicBezTo>
                <a:cubicBezTo>
                  <a:pt x="1207347" y="1205653"/>
                  <a:pt x="603673" y="602826"/>
                  <a:pt x="0" y="0"/>
                </a:cubicBezTo>
              </a:path>
            </a:pathLst>
          </a:custGeom>
          <a:noFill/>
          <a:ln w="38100">
            <a:solidFill>
              <a:srgbClr val="0070C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Freeform 31">
            <a:extLst>
              <a:ext uri="{FF2B5EF4-FFF2-40B4-BE49-F238E27FC236}">
                <a16:creationId xmlns:a16="http://schemas.microsoft.com/office/drawing/2014/main" id="{B2B586B8-135E-2E47-853E-98D0A9DA729C}"/>
              </a:ext>
            </a:extLst>
          </p:cNvPr>
          <p:cNvSpPr/>
          <p:nvPr/>
        </p:nvSpPr>
        <p:spPr>
          <a:xfrm>
            <a:off x="2292722" y="3236493"/>
            <a:ext cx="2316480" cy="892917"/>
          </a:xfrm>
          <a:custGeom>
            <a:avLst/>
            <a:gdLst>
              <a:gd name="connsiteX0" fmla="*/ 0 w 2316480"/>
              <a:gd name="connsiteY0" fmla="*/ 0 h 892917"/>
              <a:gd name="connsiteX1" fmla="*/ 1259840 w 2316480"/>
              <a:gd name="connsiteY1" fmla="*/ 873760 h 892917"/>
              <a:gd name="connsiteX2" fmla="*/ 2316480 w 2316480"/>
              <a:gd name="connsiteY2" fmla="*/ 518160 h 892917"/>
            </a:gdLst>
            <a:ahLst/>
            <a:cxnLst>
              <a:cxn ang="0">
                <a:pos x="connsiteX0" y="connsiteY0"/>
              </a:cxn>
              <a:cxn ang="0">
                <a:pos x="connsiteX1" y="connsiteY1"/>
              </a:cxn>
              <a:cxn ang="0">
                <a:pos x="connsiteX2" y="connsiteY2"/>
              </a:cxn>
            </a:cxnLst>
            <a:rect l="l" t="t" r="r" b="b"/>
            <a:pathLst>
              <a:path w="2316480" h="892917">
                <a:moveTo>
                  <a:pt x="0" y="0"/>
                </a:moveTo>
                <a:cubicBezTo>
                  <a:pt x="436880" y="393700"/>
                  <a:pt x="873760" y="787400"/>
                  <a:pt x="1259840" y="873760"/>
                </a:cubicBezTo>
                <a:cubicBezTo>
                  <a:pt x="1645920" y="960120"/>
                  <a:pt x="1981200" y="739140"/>
                  <a:pt x="2316480" y="518160"/>
                </a:cubicBezTo>
              </a:path>
            </a:pathLst>
          </a:custGeom>
          <a:noFill/>
          <a:ln w="38100">
            <a:solidFill>
              <a:srgbClr val="00B05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72CBDD4-D561-9B4E-A195-0732E21BF66F}"/>
              </a:ext>
            </a:extLst>
          </p:cNvPr>
          <p:cNvSpPr txBox="1"/>
          <p:nvPr/>
        </p:nvSpPr>
        <p:spPr>
          <a:xfrm>
            <a:off x="1854449" y="2488800"/>
            <a:ext cx="1078621" cy="400110"/>
          </a:xfrm>
          <a:prstGeom prst="rect">
            <a:avLst/>
          </a:prstGeom>
          <a:noFill/>
          <a:ln>
            <a:noFill/>
          </a:ln>
        </p:spPr>
        <p:txBody>
          <a:bodyPr wrap="square" rtlCol="0">
            <a:spAutoFit/>
          </a:bodyPr>
          <a:lstStyle/>
          <a:p>
            <a:r>
              <a:rPr lang="en-US" sz="2000" b="1" dirty="0">
                <a:solidFill>
                  <a:srgbClr val="0070C0"/>
                </a:solidFill>
              </a:rPr>
              <a:t>Probes</a:t>
            </a:r>
          </a:p>
        </p:txBody>
      </p:sp>
      <p:pic>
        <p:nvPicPr>
          <p:cNvPr id="34" name="Picture 33">
            <a:extLst>
              <a:ext uri="{FF2B5EF4-FFF2-40B4-BE49-F238E27FC236}">
                <a16:creationId xmlns:a16="http://schemas.microsoft.com/office/drawing/2014/main" id="{5E0D7402-E761-BC4D-B779-EB77E1306F94}"/>
              </a:ext>
            </a:extLst>
          </p:cNvPr>
          <p:cNvPicPr>
            <a:picLocks noChangeAspect="1"/>
          </p:cNvPicPr>
          <p:nvPr/>
        </p:nvPicPr>
        <p:blipFill>
          <a:blip r:embed="rId4">
            <a:duotone>
              <a:schemeClr val="accent3">
                <a:shade val="45000"/>
                <a:satMod val="135000"/>
              </a:schemeClr>
              <a:prstClr val="white"/>
            </a:duotone>
          </a:blip>
          <a:stretch>
            <a:fillRect/>
          </a:stretch>
        </p:blipFill>
        <p:spPr>
          <a:xfrm>
            <a:off x="7148901" y="4294144"/>
            <a:ext cx="345540" cy="316849"/>
          </a:xfrm>
          <a:prstGeom prst="rect">
            <a:avLst/>
          </a:prstGeom>
        </p:spPr>
      </p:pic>
      <p:cxnSp>
        <p:nvCxnSpPr>
          <p:cNvPr id="35" name="Straight Connector 34">
            <a:extLst>
              <a:ext uri="{FF2B5EF4-FFF2-40B4-BE49-F238E27FC236}">
                <a16:creationId xmlns:a16="http://schemas.microsoft.com/office/drawing/2014/main" id="{0AE5CD30-1350-8D4B-8F90-410BC024AD3C}"/>
              </a:ext>
            </a:extLst>
          </p:cNvPr>
          <p:cNvCxnSpPr>
            <a:cxnSpLocks/>
            <a:stCxn id="36" idx="3"/>
            <a:endCxn id="37" idx="1"/>
          </p:cNvCxnSpPr>
          <p:nvPr/>
        </p:nvCxnSpPr>
        <p:spPr>
          <a:xfrm>
            <a:off x="7494441" y="3212371"/>
            <a:ext cx="1492066" cy="1240197"/>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79F0CCFA-FAAB-F247-A1A5-2CB84A13B0FC}"/>
              </a:ext>
            </a:extLst>
          </p:cNvPr>
          <p:cNvPicPr>
            <a:picLocks noChangeAspect="1"/>
          </p:cNvPicPr>
          <p:nvPr/>
        </p:nvPicPr>
        <p:blipFill>
          <a:blip r:embed="rId4">
            <a:duotone>
              <a:schemeClr val="accent3">
                <a:shade val="45000"/>
                <a:satMod val="135000"/>
              </a:schemeClr>
              <a:prstClr val="white"/>
            </a:duotone>
          </a:blip>
          <a:stretch>
            <a:fillRect/>
          </a:stretch>
        </p:blipFill>
        <p:spPr>
          <a:xfrm>
            <a:off x="7148901" y="3053946"/>
            <a:ext cx="345540" cy="316849"/>
          </a:xfrm>
          <a:prstGeom prst="rect">
            <a:avLst/>
          </a:prstGeom>
        </p:spPr>
      </p:pic>
      <p:pic>
        <p:nvPicPr>
          <p:cNvPr id="37" name="Picture 36">
            <a:extLst>
              <a:ext uri="{FF2B5EF4-FFF2-40B4-BE49-F238E27FC236}">
                <a16:creationId xmlns:a16="http://schemas.microsoft.com/office/drawing/2014/main" id="{BF4A59BD-AD97-404F-B379-E6A94C8CABC1}"/>
              </a:ext>
            </a:extLst>
          </p:cNvPr>
          <p:cNvPicPr>
            <a:picLocks noChangeAspect="1"/>
          </p:cNvPicPr>
          <p:nvPr/>
        </p:nvPicPr>
        <p:blipFill>
          <a:blip r:embed="rId4">
            <a:duotone>
              <a:schemeClr val="accent3">
                <a:shade val="45000"/>
                <a:satMod val="135000"/>
              </a:schemeClr>
              <a:prstClr val="white"/>
            </a:duotone>
          </a:blip>
          <a:stretch>
            <a:fillRect/>
          </a:stretch>
        </p:blipFill>
        <p:spPr>
          <a:xfrm>
            <a:off x="8986507" y="4294143"/>
            <a:ext cx="345540" cy="316849"/>
          </a:xfrm>
          <a:prstGeom prst="rect">
            <a:avLst/>
          </a:prstGeom>
        </p:spPr>
      </p:pic>
      <p:cxnSp>
        <p:nvCxnSpPr>
          <p:cNvPr id="38" name="Straight Connector 37">
            <a:extLst>
              <a:ext uri="{FF2B5EF4-FFF2-40B4-BE49-F238E27FC236}">
                <a16:creationId xmlns:a16="http://schemas.microsoft.com/office/drawing/2014/main" id="{5CAD2195-2D4A-F94A-B65A-D0AEA7CBC525}"/>
              </a:ext>
            </a:extLst>
          </p:cNvPr>
          <p:cNvCxnSpPr>
            <a:cxnSpLocks/>
            <a:stCxn id="37" idx="1"/>
            <a:endCxn id="34" idx="3"/>
          </p:cNvCxnSpPr>
          <p:nvPr/>
        </p:nvCxnSpPr>
        <p:spPr>
          <a:xfrm flipH="1">
            <a:off x="7494441" y="4452568"/>
            <a:ext cx="1492066" cy="1"/>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99676E70-21A6-2D4B-8AF3-8A464A068B88}"/>
              </a:ext>
            </a:extLst>
          </p:cNvPr>
          <p:cNvPicPr>
            <a:picLocks noChangeAspect="1"/>
          </p:cNvPicPr>
          <p:nvPr/>
        </p:nvPicPr>
        <p:blipFill>
          <a:blip r:embed="rId4">
            <a:duotone>
              <a:schemeClr val="accent3">
                <a:shade val="45000"/>
                <a:satMod val="135000"/>
              </a:schemeClr>
              <a:prstClr val="white"/>
            </a:duotone>
          </a:blip>
          <a:stretch>
            <a:fillRect/>
          </a:stretch>
        </p:blipFill>
        <p:spPr>
          <a:xfrm>
            <a:off x="8986507" y="3052907"/>
            <a:ext cx="345540" cy="316849"/>
          </a:xfrm>
          <a:prstGeom prst="rect">
            <a:avLst/>
          </a:prstGeom>
        </p:spPr>
      </p:pic>
      <p:cxnSp>
        <p:nvCxnSpPr>
          <p:cNvPr id="40" name="Straight Connector 39">
            <a:extLst>
              <a:ext uri="{FF2B5EF4-FFF2-40B4-BE49-F238E27FC236}">
                <a16:creationId xmlns:a16="http://schemas.microsoft.com/office/drawing/2014/main" id="{013B9C71-1FB3-C04E-99D8-965A67A39EB2}"/>
              </a:ext>
            </a:extLst>
          </p:cNvPr>
          <p:cNvCxnSpPr>
            <a:cxnSpLocks/>
            <a:stCxn id="36" idx="3"/>
            <a:endCxn id="39" idx="1"/>
          </p:cNvCxnSpPr>
          <p:nvPr/>
        </p:nvCxnSpPr>
        <p:spPr>
          <a:xfrm flipV="1">
            <a:off x="7494441" y="3211332"/>
            <a:ext cx="1492066" cy="1039"/>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AB9F0B56-1EB3-DE4A-BEB5-1A52BAE53C79}"/>
              </a:ext>
            </a:extLst>
          </p:cNvPr>
          <p:cNvPicPr>
            <a:picLocks noChangeAspect="1"/>
          </p:cNvPicPr>
          <p:nvPr/>
        </p:nvPicPr>
        <p:blipFill>
          <a:blip r:embed="rId4">
            <a:duotone>
              <a:schemeClr val="accent3">
                <a:shade val="45000"/>
                <a:satMod val="135000"/>
              </a:schemeClr>
              <a:prstClr val="white"/>
            </a:duotone>
          </a:blip>
          <a:stretch>
            <a:fillRect/>
          </a:stretch>
        </p:blipFill>
        <p:spPr>
          <a:xfrm>
            <a:off x="10212869" y="3643865"/>
            <a:ext cx="345540" cy="316849"/>
          </a:xfrm>
          <a:prstGeom prst="rect">
            <a:avLst/>
          </a:prstGeom>
        </p:spPr>
      </p:pic>
      <p:cxnSp>
        <p:nvCxnSpPr>
          <p:cNvPr id="42" name="Straight Connector 41">
            <a:extLst>
              <a:ext uri="{FF2B5EF4-FFF2-40B4-BE49-F238E27FC236}">
                <a16:creationId xmlns:a16="http://schemas.microsoft.com/office/drawing/2014/main" id="{7C2148BE-F464-A240-AAD8-06849B54E2F2}"/>
              </a:ext>
            </a:extLst>
          </p:cNvPr>
          <p:cNvCxnSpPr>
            <a:cxnSpLocks/>
            <a:stCxn id="39" idx="3"/>
            <a:endCxn id="41" idx="1"/>
          </p:cNvCxnSpPr>
          <p:nvPr/>
        </p:nvCxnSpPr>
        <p:spPr>
          <a:xfrm>
            <a:off x="9332047" y="3211332"/>
            <a:ext cx="880822" cy="590958"/>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B17C9B1-EF02-E04F-A706-87637216629F}"/>
              </a:ext>
            </a:extLst>
          </p:cNvPr>
          <p:cNvCxnSpPr>
            <a:cxnSpLocks/>
            <a:stCxn id="37" idx="3"/>
            <a:endCxn id="41" idx="1"/>
          </p:cNvCxnSpPr>
          <p:nvPr/>
        </p:nvCxnSpPr>
        <p:spPr>
          <a:xfrm flipV="1">
            <a:off x="9332047" y="3802290"/>
            <a:ext cx="880822" cy="650278"/>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66AA1652-9DF6-F140-B456-788ECD78C57C}"/>
              </a:ext>
            </a:extLst>
          </p:cNvPr>
          <p:cNvSpPr txBox="1"/>
          <p:nvPr/>
        </p:nvSpPr>
        <p:spPr>
          <a:xfrm>
            <a:off x="10155296" y="3924811"/>
            <a:ext cx="586058" cy="369332"/>
          </a:xfrm>
          <a:prstGeom prst="rect">
            <a:avLst/>
          </a:prstGeom>
          <a:noFill/>
        </p:spPr>
        <p:txBody>
          <a:bodyPr wrap="none" rtlCol="0">
            <a:spAutoFit/>
          </a:bodyPr>
          <a:lstStyle/>
          <a:p>
            <a:r>
              <a:rPr lang="en-US" dirty="0" err="1"/>
              <a:t>dest</a:t>
            </a:r>
            <a:endParaRPr lang="en-US" dirty="0"/>
          </a:p>
        </p:txBody>
      </p:sp>
      <p:sp>
        <p:nvSpPr>
          <p:cNvPr id="45" name="TextBox 44">
            <a:extLst>
              <a:ext uri="{FF2B5EF4-FFF2-40B4-BE49-F238E27FC236}">
                <a16:creationId xmlns:a16="http://schemas.microsoft.com/office/drawing/2014/main" id="{43A420EB-ABFA-8A43-A052-63C1947776AB}"/>
              </a:ext>
            </a:extLst>
          </p:cNvPr>
          <p:cNvSpPr txBox="1"/>
          <p:nvPr/>
        </p:nvSpPr>
        <p:spPr>
          <a:xfrm>
            <a:off x="7016737" y="3347284"/>
            <a:ext cx="565989" cy="369332"/>
          </a:xfrm>
          <a:prstGeom prst="rect">
            <a:avLst/>
          </a:prstGeom>
          <a:noFill/>
        </p:spPr>
        <p:txBody>
          <a:bodyPr wrap="none" rtlCol="0">
            <a:spAutoFit/>
          </a:bodyPr>
          <a:lstStyle/>
          <a:p>
            <a:r>
              <a:rPr lang="en-US" dirty="0"/>
              <a:t>src1</a:t>
            </a:r>
          </a:p>
        </p:txBody>
      </p:sp>
      <p:sp>
        <p:nvSpPr>
          <p:cNvPr id="46" name="Freeform 45">
            <a:extLst>
              <a:ext uri="{FF2B5EF4-FFF2-40B4-BE49-F238E27FC236}">
                <a16:creationId xmlns:a16="http://schemas.microsoft.com/office/drawing/2014/main" id="{1A5D3E11-700F-7840-8B6D-6EC467A6956E}"/>
              </a:ext>
            </a:extLst>
          </p:cNvPr>
          <p:cNvSpPr/>
          <p:nvPr/>
        </p:nvSpPr>
        <p:spPr>
          <a:xfrm>
            <a:off x="7556744" y="2837508"/>
            <a:ext cx="2712719" cy="739999"/>
          </a:xfrm>
          <a:custGeom>
            <a:avLst/>
            <a:gdLst>
              <a:gd name="connsiteX0" fmla="*/ 2712720 w 2712720"/>
              <a:gd name="connsiteY0" fmla="*/ 758460 h 758460"/>
              <a:gd name="connsiteX1" fmla="*/ 1838960 w 2712720"/>
              <a:gd name="connsiteY1" fmla="*/ 37100 h 758460"/>
              <a:gd name="connsiteX2" fmla="*/ 0 w 2712720"/>
              <a:gd name="connsiteY2" fmla="*/ 169180 h 758460"/>
            </a:gdLst>
            <a:ahLst/>
            <a:cxnLst>
              <a:cxn ang="0">
                <a:pos x="connsiteX0" y="connsiteY0"/>
              </a:cxn>
              <a:cxn ang="0">
                <a:pos x="connsiteX1" y="connsiteY1"/>
              </a:cxn>
              <a:cxn ang="0">
                <a:pos x="connsiteX2" y="connsiteY2"/>
              </a:cxn>
            </a:cxnLst>
            <a:rect l="l" t="t" r="r" b="b"/>
            <a:pathLst>
              <a:path w="2712720" h="758460">
                <a:moveTo>
                  <a:pt x="2712720" y="758460"/>
                </a:moveTo>
                <a:cubicBezTo>
                  <a:pt x="2501900" y="446886"/>
                  <a:pt x="2291080" y="135313"/>
                  <a:pt x="1838960" y="37100"/>
                </a:cubicBezTo>
                <a:cubicBezTo>
                  <a:pt x="1386840" y="-61113"/>
                  <a:pt x="693420" y="54033"/>
                  <a:pt x="0" y="169180"/>
                </a:cubicBezTo>
              </a:path>
            </a:pathLst>
          </a:custGeom>
          <a:noFill/>
          <a:ln w="38100">
            <a:solidFill>
              <a:srgbClr val="0070C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Freeform 47">
            <a:extLst>
              <a:ext uri="{FF2B5EF4-FFF2-40B4-BE49-F238E27FC236}">
                <a16:creationId xmlns:a16="http://schemas.microsoft.com/office/drawing/2014/main" id="{3C5D9765-8EDE-0744-90AA-C648C7417673}"/>
              </a:ext>
            </a:extLst>
          </p:cNvPr>
          <p:cNvSpPr/>
          <p:nvPr/>
        </p:nvSpPr>
        <p:spPr>
          <a:xfrm>
            <a:off x="7566904" y="3425108"/>
            <a:ext cx="2631440" cy="1314200"/>
          </a:xfrm>
          <a:custGeom>
            <a:avLst/>
            <a:gdLst>
              <a:gd name="connsiteX0" fmla="*/ 2631440 w 2631440"/>
              <a:gd name="connsiteY0" fmla="*/ 568960 h 1314200"/>
              <a:gd name="connsiteX1" fmla="*/ 1645920 w 2631440"/>
              <a:gd name="connsiteY1" fmla="*/ 1300480 h 1314200"/>
              <a:gd name="connsiteX2" fmla="*/ 0 w 2631440"/>
              <a:gd name="connsiteY2" fmla="*/ 0 h 1314200"/>
            </a:gdLst>
            <a:ahLst/>
            <a:cxnLst>
              <a:cxn ang="0">
                <a:pos x="connsiteX0" y="connsiteY0"/>
              </a:cxn>
              <a:cxn ang="0">
                <a:pos x="connsiteX1" y="connsiteY1"/>
              </a:cxn>
              <a:cxn ang="0">
                <a:pos x="connsiteX2" y="connsiteY2"/>
              </a:cxn>
            </a:cxnLst>
            <a:rect l="l" t="t" r="r" b="b"/>
            <a:pathLst>
              <a:path w="2631440" h="1314200">
                <a:moveTo>
                  <a:pt x="2631440" y="568960"/>
                </a:moveTo>
                <a:cubicBezTo>
                  <a:pt x="2357966" y="982133"/>
                  <a:pt x="2084493" y="1395307"/>
                  <a:pt x="1645920" y="1300480"/>
                </a:cubicBezTo>
                <a:cubicBezTo>
                  <a:pt x="1207347" y="1205653"/>
                  <a:pt x="603673" y="602826"/>
                  <a:pt x="0" y="0"/>
                </a:cubicBezTo>
              </a:path>
            </a:pathLst>
          </a:custGeom>
          <a:noFill/>
          <a:ln w="38100">
            <a:solidFill>
              <a:srgbClr val="0070C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Freeform 48">
            <a:extLst>
              <a:ext uri="{FF2B5EF4-FFF2-40B4-BE49-F238E27FC236}">
                <a16:creationId xmlns:a16="http://schemas.microsoft.com/office/drawing/2014/main" id="{68616A16-F5F1-9041-B548-AEE926AD679E}"/>
              </a:ext>
            </a:extLst>
          </p:cNvPr>
          <p:cNvSpPr/>
          <p:nvPr/>
        </p:nvSpPr>
        <p:spPr>
          <a:xfrm>
            <a:off x="7759944" y="3272708"/>
            <a:ext cx="2316480" cy="892917"/>
          </a:xfrm>
          <a:custGeom>
            <a:avLst/>
            <a:gdLst>
              <a:gd name="connsiteX0" fmla="*/ 0 w 2316480"/>
              <a:gd name="connsiteY0" fmla="*/ 0 h 892917"/>
              <a:gd name="connsiteX1" fmla="*/ 1259840 w 2316480"/>
              <a:gd name="connsiteY1" fmla="*/ 873760 h 892917"/>
              <a:gd name="connsiteX2" fmla="*/ 2316480 w 2316480"/>
              <a:gd name="connsiteY2" fmla="*/ 518160 h 892917"/>
            </a:gdLst>
            <a:ahLst/>
            <a:cxnLst>
              <a:cxn ang="0">
                <a:pos x="connsiteX0" y="connsiteY0"/>
              </a:cxn>
              <a:cxn ang="0">
                <a:pos x="connsiteX1" y="connsiteY1"/>
              </a:cxn>
              <a:cxn ang="0">
                <a:pos x="connsiteX2" y="connsiteY2"/>
              </a:cxn>
            </a:cxnLst>
            <a:rect l="l" t="t" r="r" b="b"/>
            <a:pathLst>
              <a:path w="2316480" h="892917">
                <a:moveTo>
                  <a:pt x="0" y="0"/>
                </a:moveTo>
                <a:cubicBezTo>
                  <a:pt x="436880" y="393700"/>
                  <a:pt x="873760" y="787400"/>
                  <a:pt x="1259840" y="873760"/>
                </a:cubicBezTo>
                <a:cubicBezTo>
                  <a:pt x="1645920" y="960120"/>
                  <a:pt x="1981200" y="739140"/>
                  <a:pt x="2316480" y="518160"/>
                </a:cubicBezTo>
              </a:path>
            </a:pathLst>
          </a:custGeom>
          <a:noFill/>
          <a:ln w="38100">
            <a:solidFill>
              <a:srgbClr val="00B05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05990098-92EB-3447-95B2-CA1F9356AF78}"/>
              </a:ext>
            </a:extLst>
          </p:cNvPr>
          <p:cNvSpPr txBox="1"/>
          <p:nvPr/>
        </p:nvSpPr>
        <p:spPr>
          <a:xfrm>
            <a:off x="6863162" y="2602404"/>
            <a:ext cx="1078621" cy="400110"/>
          </a:xfrm>
          <a:prstGeom prst="rect">
            <a:avLst/>
          </a:prstGeom>
          <a:noFill/>
          <a:ln>
            <a:noFill/>
          </a:ln>
        </p:spPr>
        <p:txBody>
          <a:bodyPr wrap="square" rtlCol="0">
            <a:spAutoFit/>
          </a:bodyPr>
          <a:lstStyle/>
          <a:p>
            <a:r>
              <a:rPr lang="en-US" sz="2000" b="1" dirty="0">
                <a:solidFill>
                  <a:srgbClr val="0070C0"/>
                </a:solidFill>
              </a:rPr>
              <a:t>Probes</a:t>
            </a:r>
          </a:p>
        </p:txBody>
      </p:sp>
      <p:sp>
        <p:nvSpPr>
          <p:cNvPr id="53" name="Freeform 52">
            <a:extLst>
              <a:ext uri="{FF2B5EF4-FFF2-40B4-BE49-F238E27FC236}">
                <a16:creationId xmlns:a16="http://schemas.microsoft.com/office/drawing/2014/main" id="{1DC463E8-4BD4-9E4A-9A96-9677840D1894}"/>
              </a:ext>
            </a:extLst>
          </p:cNvPr>
          <p:cNvSpPr/>
          <p:nvPr/>
        </p:nvSpPr>
        <p:spPr>
          <a:xfrm>
            <a:off x="7817799" y="2977786"/>
            <a:ext cx="2346960" cy="722203"/>
          </a:xfrm>
          <a:custGeom>
            <a:avLst/>
            <a:gdLst>
              <a:gd name="connsiteX0" fmla="*/ 0 w 2346960"/>
              <a:gd name="connsiteY0" fmla="*/ 132923 h 722203"/>
              <a:gd name="connsiteX1" fmla="*/ 1381760 w 2346960"/>
              <a:gd name="connsiteY1" fmla="*/ 41483 h 722203"/>
              <a:gd name="connsiteX2" fmla="*/ 2346960 w 2346960"/>
              <a:gd name="connsiteY2" fmla="*/ 722203 h 722203"/>
            </a:gdLst>
            <a:ahLst/>
            <a:cxnLst>
              <a:cxn ang="0">
                <a:pos x="connsiteX0" y="connsiteY0"/>
              </a:cxn>
              <a:cxn ang="0">
                <a:pos x="connsiteX1" y="connsiteY1"/>
              </a:cxn>
              <a:cxn ang="0">
                <a:pos x="connsiteX2" y="connsiteY2"/>
              </a:cxn>
            </a:cxnLst>
            <a:rect l="l" t="t" r="r" b="b"/>
            <a:pathLst>
              <a:path w="2346960" h="722203">
                <a:moveTo>
                  <a:pt x="0" y="132923"/>
                </a:moveTo>
                <a:cubicBezTo>
                  <a:pt x="495300" y="38096"/>
                  <a:pt x="990600" y="-56730"/>
                  <a:pt x="1381760" y="41483"/>
                </a:cubicBezTo>
                <a:cubicBezTo>
                  <a:pt x="1772920" y="139696"/>
                  <a:pt x="2059940" y="430949"/>
                  <a:pt x="2346960" y="722203"/>
                </a:cubicBezTo>
              </a:path>
            </a:pathLst>
          </a:custGeom>
          <a:noFill/>
          <a:ln w="76200">
            <a:solidFill>
              <a:srgbClr val="00B05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4" name="Straight Arrow Connector 53">
            <a:extLst>
              <a:ext uri="{FF2B5EF4-FFF2-40B4-BE49-F238E27FC236}">
                <a16:creationId xmlns:a16="http://schemas.microsoft.com/office/drawing/2014/main" id="{6A2ED96D-2C63-3F4D-A578-395AB20FD6A5}"/>
              </a:ext>
            </a:extLst>
          </p:cNvPr>
          <p:cNvCxnSpPr>
            <a:cxnSpLocks/>
          </p:cNvCxnSpPr>
          <p:nvPr/>
        </p:nvCxnSpPr>
        <p:spPr>
          <a:xfrm>
            <a:off x="2434962" y="4942614"/>
            <a:ext cx="350567" cy="0"/>
          </a:xfrm>
          <a:prstGeom prst="straightConnector1">
            <a:avLst/>
          </a:prstGeom>
          <a:noFill/>
          <a:ln w="38100">
            <a:solidFill>
              <a:srgbClr val="00B050"/>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55" name="TextBox 54">
            <a:extLst>
              <a:ext uri="{FF2B5EF4-FFF2-40B4-BE49-F238E27FC236}">
                <a16:creationId xmlns:a16="http://schemas.microsoft.com/office/drawing/2014/main" id="{D83BE6B8-7410-FD48-BB7F-C1FC7E8489B3}"/>
              </a:ext>
            </a:extLst>
          </p:cNvPr>
          <p:cNvSpPr txBox="1"/>
          <p:nvPr/>
        </p:nvSpPr>
        <p:spPr>
          <a:xfrm>
            <a:off x="2763331" y="4739308"/>
            <a:ext cx="1845871" cy="400110"/>
          </a:xfrm>
          <a:prstGeom prst="rect">
            <a:avLst/>
          </a:prstGeom>
          <a:noFill/>
          <a:ln>
            <a:noFill/>
          </a:ln>
        </p:spPr>
        <p:txBody>
          <a:bodyPr wrap="square" rtlCol="0">
            <a:spAutoFit/>
          </a:bodyPr>
          <a:lstStyle/>
          <a:p>
            <a:r>
              <a:rPr lang="en-US" sz="2000" b="1" dirty="0">
                <a:solidFill>
                  <a:srgbClr val="00B050"/>
                </a:solidFill>
              </a:rPr>
              <a:t>Traffic flows</a:t>
            </a:r>
          </a:p>
        </p:txBody>
      </p:sp>
      <p:sp>
        <p:nvSpPr>
          <p:cNvPr id="60" name="Rectangle 59">
            <a:extLst>
              <a:ext uri="{FF2B5EF4-FFF2-40B4-BE49-F238E27FC236}">
                <a16:creationId xmlns:a16="http://schemas.microsoft.com/office/drawing/2014/main" id="{FD90953E-8510-0F42-9DD6-8A00E0805B92}"/>
              </a:ext>
            </a:extLst>
          </p:cNvPr>
          <p:cNvSpPr/>
          <p:nvPr/>
        </p:nvSpPr>
        <p:spPr>
          <a:xfrm>
            <a:off x="199777" y="5433404"/>
            <a:ext cx="6096000" cy="461665"/>
          </a:xfrm>
          <a:prstGeom prst="rect">
            <a:avLst/>
          </a:prstGeom>
        </p:spPr>
        <p:txBody>
          <a:bodyPr>
            <a:spAutoFit/>
          </a:bodyPr>
          <a:lstStyle/>
          <a:p>
            <a:pPr algn="ctr"/>
            <a:r>
              <a:rPr lang="en-US" sz="2400" b="1" dirty="0">
                <a:solidFill>
                  <a:srgbClr val="FF0000"/>
                </a:solidFill>
              </a:rPr>
              <a:t>Overloads the best path when RTTs are large</a:t>
            </a:r>
          </a:p>
        </p:txBody>
      </p:sp>
      <p:sp>
        <p:nvSpPr>
          <p:cNvPr id="61" name="Rectangle 60">
            <a:extLst>
              <a:ext uri="{FF2B5EF4-FFF2-40B4-BE49-F238E27FC236}">
                <a16:creationId xmlns:a16="http://schemas.microsoft.com/office/drawing/2014/main" id="{D215D32E-8397-D645-BB96-9E8881CB0FC4}"/>
              </a:ext>
            </a:extLst>
          </p:cNvPr>
          <p:cNvSpPr/>
          <p:nvPr/>
        </p:nvSpPr>
        <p:spPr>
          <a:xfrm>
            <a:off x="6111277" y="5248739"/>
            <a:ext cx="6096000" cy="830997"/>
          </a:xfrm>
          <a:prstGeom prst="rect">
            <a:avLst/>
          </a:prstGeom>
        </p:spPr>
        <p:txBody>
          <a:bodyPr>
            <a:spAutoFit/>
          </a:bodyPr>
          <a:lstStyle/>
          <a:p>
            <a:pPr algn="ctr"/>
            <a:r>
              <a:rPr lang="en-US" sz="2400" b="1" dirty="0">
                <a:solidFill>
                  <a:srgbClr val="FF0000"/>
                </a:solidFill>
              </a:rPr>
              <a:t>Unclear how these solutions can be realized using commodity data planes</a:t>
            </a:r>
          </a:p>
        </p:txBody>
      </p:sp>
    </p:spTree>
    <p:custDataLst>
      <p:tags r:id="rId1"/>
    </p:custDataLst>
    <p:extLst>
      <p:ext uri="{BB962C8B-B14F-4D97-AF65-F5344CB8AC3E}">
        <p14:creationId xmlns:p14="http://schemas.microsoft.com/office/powerpoint/2010/main" val="356039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right)">
                                      <p:cBhvr>
                                        <p:cTn id="33" dur="500"/>
                                        <p:tgtEl>
                                          <p:spTgt spid="27"/>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right)">
                                      <p:cBhvr>
                                        <p:cTn id="36" dur="500"/>
                                        <p:tgtEl>
                                          <p:spTgt spid="30"/>
                                        </p:tgtEl>
                                      </p:cBhvr>
                                    </p:animEffect>
                                  </p:childTnLst>
                                </p:cTn>
                              </p:par>
                            </p:childTnLst>
                          </p:cTn>
                        </p:par>
                        <p:par>
                          <p:cTn id="37" fill="hold">
                            <p:stCondLst>
                              <p:cond delay="500"/>
                            </p:stCondLst>
                            <p:childTnLst>
                              <p:par>
                                <p:cTn id="38" presetID="1" presetClass="entr" presetSubtype="0" fill="hold" grpId="0" nodeType="afterEffect">
                                  <p:stCondLst>
                                    <p:cond delay="0"/>
                                  </p:stCondLst>
                                  <p:childTnLst>
                                    <p:set>
                                      <p:cBhvr>
                                        <p:cTn id="39" dur="1" fill="hold">
                                          <p:stCondLst>
                                            <p:cond delay="0"/>
                                          </p:stCondLst>
                                        </p:cTn>
                                        <p:tgtEl>
                                          <p:spTgt spid="3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left)">
                                      <p:cBhvr>
                                        <p:cTn id="44" dur="500"/>
                                        <p:tgtEl>
                                          <p:spTgt spid="32"/>
                                        </p:tgtEl>
                                      </p:cBhvr>
                                    </p:animEffect>
                                  </p:childTnLst>
                                </p:cTn>
                              </p:par>
                            </p:childTnLst>
                          </p:cTn>
                        </p:par>
                        <p:par>
                          <p:cTn id="45" fill="hold">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55"/>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0"/>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34"/>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35"/>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36"/>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37"/>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38"/>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39"/>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40"/>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41"/>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42"/>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43"/>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44"/>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45"/>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22" presetClass="entr" presetSubtype="2" fill="hold" grpId="0" nodeType="clickEffect">
                                  <p:stCondLst>
                                    <p:cond delay="0"/>
                                  </p:stCondLst>
                                  <p:childTnLst>
                                    <p:set>
                                      <p:cBhvr>
                                        <p:cTn id="89" dur="1" fill="hold">
                                          <p:stCondLst>
                                            <p:cond delay="0"/>
                                          </p:stCondLst>
                                        </p:cTn>
                                        <p:tgtEl>
                                          <p:spTgt spid="46"/>
                                        </p:tgtEl>
                                        <p:attrNameLst>
                                          <p:attrName>style.visibility</p:attrName>
                                        </p:attrNameLst>
                                      </p:cBhvr>
                                      <p:to>
                                        <p:strVal val="visible"/>
                                      </p:to>
                                    </p:set>
                                    <p:animEffect transition="in" filter="wipe(right)">
                                      <p:cBhvr>
                                        <p:cTn id="90" dur="500"/>
                                        <p:tgtEl>
                                          <p:spTgt spid="46"/>
                                        </p:tgtEl>
                                      </p:cBhvr>
                                    </p:animEffect>
                                  </p:childTnLst>
                                </p:cTn>
                              </p:par>
                              <p:par>
                                <p:cTn id="91" presetID="22" presetClass="entr" presetSubtype="2" fill="hold" grpId="0" nodeType="withEffect">
                                  <p:stCondLst>
                                    <p:cond delay="0"/>
                                  </p:stCondLst>
                                  <p:childTnLst>
                                    <p:set>
                                      <p:cBhvr>
                                        <p:cTn id="92" dur="1" fill="hold">
                                          <p:stCondLst>
                                            <p:cond delay="0"/>
                                          </p:stCondLst>
                                        </p:cTn>
                                        <p:tgtEl>
                                          <p:spTgt spid="48"/>
                                        </p:tgtEl>
                                        <p:attrNameLst>
                                          <p:attrName>style.visibility</p:attrName>
                                        </p:attrNameLst>
                                      </p:cBhvr>
                                      <p:to>
                                        <p:strVal val="visible"/>
                                      </p:to>
                                    </p:set>
                                    <p:animEffect transition="in" filter="wipe(right)">
                                      <p:cBhvr>
                                        <p:cTn id="93" dur="500"/>
                                        <p:tgtEl>
                                          <p:spTgt spid="48"/>
                                        </p:tgtEl>
                                      </p:cBhvr>
                                    </p:animEffect>
                                  </p:childTnLst>
                                </p:cTn>
                              </p:par>
                              <p:par>
                                <p:cTn id="94" presetID="1" presetClass="entr" presetSubtype="0" fill="hold" grpId="0" nodeType="withEffect">
                                  <p:stCondLst>
                                    <p:cond delay="0"/>
                                  </p:stCondLst>
                                  <p:childTnLst>
                                    <p:set>
                                      <p:cBhvr>
                                        <p:cTn id="95" dur="1" fill="hold">
                                          <p:stCondLst>
                                            <p:cond delay="0"/>
                                          </p:stCondLst>
                                        </p:cTn>
                                        <p:tgtEl>
                                          <p:spTgt spid="50"/>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2" nodeType="clickEffect">
                                  <p:stCondLst>
                                    <p:cond delay="0"/>
                                  </p:stCondLst>
                                  <p:childTnLst>
                                    <p:set>
                                      <p:cBhvr>
                                        <p:cTn id="99" dur="1" fill="hold">
                                          <p:stCondLst>
                                            <p:cond delay="0"/>
                                          </p:stCondLst>
                                        </p:cTn>
                                        <p:tgtEl>
                                          <p:spTgt spid="53"/>
                                        </p:tgtEl>
                                        <p:attrNameLst>
                                          <p:attrName>style.visibility</p:attrName>
                                        </p:attrNameLst>
                                      </p:cBhvr>
                                      <p:to>
                                        <p:strVal val="visible"/>
                                      </p:to>
                                    </p:set>
                                    <p:animEffect transition="in" filter="wipe(left)">
                                      <p:cBhvr>
                                        <p:cTn id="100" dur="500"/>
                                        <p:tgtEl>
                                          <p:spTgt spid="53"/>
                                        </p:tgtEl>
                                      </p:cBhvr>
                                    </p:animEffect>
                                  </p:childTnLst>
                                </p:cTn>
                              </p:par>
                              <p:par>
                                <p:cTn id="101" presetID="22" presetClass="entr" presetSubtype="8" fill="hold" grpId="2" nodeType="withEffect">
                                  <p:stCondLst>
                                    <p:cond delay="0"/>
                                  </p:stCondLst>
                                  <p:childTnLst>
                                    <p:set>
                                      <p:cBhvr>
                                        <p:cTn id="102" dur="1" fill="hold">
                                          <p:stCondLst>
                                            <p:cond delay="0"/>
                                          </p:stCondLst>
                                        </p:cTn>
                                        <p:tgtEl>
                                          <p:spTgt spid="49"/>
                                        </p:tgtEl>
                                        <p:attrNameLst>
                                          <p:attrName>style.visibility</p:attrName>
                                        </p:attrNameLst>
                                      </p:cBhvr>
                                      <p:to>
                                        <p:strVal val="visible"/>
                                      </p:to>
                                    </p:set>
                                    <p:animEffect transition="in" filter="wipe(left)">
                                      <p:cBhvr>
                                        <p:cTn id="103" dur="500"/>
                                        <p:tgtEl>
                                          <p:spTgt spid="49"/>
                                        </p:tgtEl>
                                      </p:cBhvr>
                                    </p:animEffec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24" grpId="0"/>
      <p:bldP spid="25" grpId="0"/>
      <p:bldP spid="27" grpId="0" animBg="1"/>
      <p:bldP spid="29" grpId="0"/>
      <p:bldP spid="30" grpId="0" animBg="1"/>
      <p:bldP spid="32" grpId="0" animBg="1"/>
      <p:bldP spid="33" grpId="0"/>
      <p:bldP spid="44" grpId="0"/>
      <p:bldP spid="45" grpId="0"/>
      <p:bldP spid="46" grpId="0" animBg="1"/>
      <p:bldP spid="48" grpId="0" animBg="1"/>
      <p:bldP spid="49" grpId="2" animBg="1"/>
      <p:bldP spid="50" grpId="0"/>
      <p:bldP spid="53" grpId="2" animBg="1"/>
      <p:bldP spid="55" grpId="0"/>
      <p:bldP spid="60" grpId="0"/>
      <p:bldP spid="6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97402-BA77-534C-8B35-6F3123DCBA99}"/>
              </a:ext>
            </a:extLst>
          </p:cNvPr>
          <p:cNvSpPr>
            <a:spLocks noGrp="1"/>
          </p:cNvSpPr>
          <p:nvPr>
            <p:ph type="title"/>
          </p:nvPr>
        </p:nvSpPr>
        <p:spPr/>
        <p:txBody>
          <a:bodyPr/>
          <a:lstStyle/>
          <a:p>
            <a:r>
              <a:rPr lang="en-US" i="1" dirty="0"/>
              <a:t>In this work..</a:t>
            </a:r>
          </a:p>
        </p:txBody>
      </p:sp>
      <p:sp>
        <p:nvSpPr>
          <p:cNvPr id="4" name="Slide Number Placeholder 3">
            <a:extLst>
              <a:ext uri="{FF2B5EF4-FFF2-40B4-BE49-F238E27FC236}">
                <a16:creationId xmlns:a16="http://schemas.microsoft.com/office/drawing/2014/main" id="{5D4FA077-37DF-424B-B4B2-90748D7E7F0A}"/>
              </a:ext>
            </a:extLst>
          </p:cNvPr>
          <p:cNvSpPr>
            <a:spLocks noGrp="1"/>
          </p:cNvSpPr>
          <p:nvPr>
            <p:ph type="sldNum" sz="quarter" idx="12"/>
          </p:nvPr>
        </p:nvSpPr>
        <p:spPr/>
        <p:txBody>
          <a:bodyPr/>
          <a:lstStyle/>
          <a:p>
            <a:fld id="{926CDB58-585B-A242-B264-C36E4D70C38E}" type="slidenum">
              <a:rPr lang="en-US" smtClean="0"/>
              <a:pPr/>
              <a:t>5</a:t>
            </a:fld>
            <a:endParaRPr lang="en-US" dirty="0"/>
          </a:p>
        </p:txBody>
      </p:sp>
      <p:sp>
        <p:nvSpPr>
          <p:cNvPr id="6" name="TextBox 5">
            <a:extLst>
              <a:ext uri="{FF2B5EF4-FFF2-40B4-BE49-F238E27FC236}">
                <a16:creationId xmlns:a16="http://schemas.microsoft.com/office/drawing/2014/main" id="{211175EC-02D6-D243-9416-68AE8B56B689}"/>
              </a:ext>
            </a:extLst>
          </p:cNvPr>
          <p:cNvSpPr txBox="1"/>
          <p:nvPr/>
        </p:nvSpPr>
        <p:spPr>
          <a:xfrm>
            <a:off x="950798" y="2342639"/>
            <a:ext cx="1330429" cy="461665"/>
          </a:xfrm>
          <a:prstGeom prst="rect">
            <a:avLst/>
          </a:prstGeom>
          <a:noFill/>
        </p:spPr>
        <p:txBody>
          <a:bodyPr wrap="none" rtlCol="0">
            <a:spAutoFit/>
          </a:bodyPr>
          <a:lstStyle/>
          <a:p>
            <a:r>
              <a:rPr lang="en-US" sz="2400" b="1" i="1" dirty="0">
                <a:solidFill>
                  <a:schemeClr val="bg2">
                    <a:lumMod val="50000"/>
                  </a:schemeClr>
                </a:solidFill>
              </a:rPr>
              <a:t>Question</a:t>
            </a:r>
          </a:p>
        </p:txBody>
      </p:sp>
      <p:sp>
        <p:nvSpPr>
          <p:cNvPr id="17" name="TextBox 16">
            <a:extLst>
              <a:ext uri="{FF2B5EF4-FFF2-40B4-BE49-F238E27FC236}">
                <a16:creationId xmlns:a16="http://schemas.microsoft.com/office/drawing/2014/main" id="{C4F18DF6-2DA6-BF4A-A67C-20CD0C657DCB}"/>
              </a:ext>
            </a:extLst>
          </p:cNvPr>
          <p:cNvSpPr txBox="1"/>
          <p:nvPr/>
        </p:nvSpPr>
        <p:spPr>
          <a:xfrm>
            <a:off x="2393964" y="2342639"/>
            <a:ext cx="6991507" cy="954107"/>
          </a:xfrm>
          <a:prstGeom prst="rect">
            <a:avLst/>
          </a:prstGeom>
          <a:noFill/>
        </p:spPr>
        <p:txBody>
          <a:bodyPr wrap="square" rtlCol="0">
            <a:spAutoFit/>
          </a:bodyPr>
          <a:lstStyle/>
          <a:p>
            <a:pPr lvl="1"/>
            <a:r>
              <a:rPr lang="en-US" sz="2800" i="1" dirty="0">
                <a:latin typeface="Calibri" panose="020F0502020204030204" pitchFamily="34" charset="0"/>
                <a:cs typeface="Calibri" panose="020F0502020204030204" pitchFamily="34" charset="0"/>
              </a:rPr>
              <a:t>How to balance load dynamically </a:t>
            </a:r>
            <a:r>
              <a:rPr lang="en-US" sz="2800" b="1" i="1" dirty="0">
                <a:latin typeface="Calibri" panose="020F0502020204030204" pitchFamily="34" charset="0"/>
                <a:cs typeface="Calibri" panose="020F0502020204030204" pitchFamily="34" charset="0"/>
              </a:rPr>
              <a:t>across</a:t>
            </a:r>
          </a:p>
          <a:p>
            <a:pPr lvl="1"/>
            <a:r>
              <a:rPr lang="en-US" sz="2800" b="1" i="1" dirty="0">
                <a:latin typeface="Calibri" panose="020F0502020204030204" pitchFamily="34" charset="0"/>
                <a:cs typeface="Calibri" panose="020F0502020204030204" pitchFamily="34" charset="0"/>
              </a:rPr>
              <a:t>multiple paths</a:t>
            </a:r>
            <a:r>
              <a:rPr lang="en-US" sz="2800" i="1" dirty="0">
                <a:latin typeface="Calibri" panose="020F0502020204030204" pitchFamily="34" charset="0"/>
                <a:cs typeface="Calibri" panose="020F0502020204030204" pitchFamily="34" charset="0"/>
              </a:rPr>
              <a:t> in the data plane?</a:t>
            </a:r>
          </a:p>
        </p:txBody>
      </p:sp>
      <p:sp>
        <p:nvSpPr>
          <p:cNvPr id="18" name="TextBox 17">
            <a:extLst>
              <a:ext uri="{FF2B5EF4-FFF2-40B4-BE49-F238E27FC236}">
                <a16:creationId xmlns:a16="http://schemas.microsoft.com/office/drawing/2014/main" id="{BC494D0B-D71F-F940-9D51-F7F3C6F8D6DF}"/>
              </a:ext>
            </a:extLst>
          </p:cNvPr>
          <p:cNvSpPr txBox="1"/>
          <p:nvPr/>
        </p:nvSpPr>
        <p:spPr>
          <a:xfrm>
            <a:off x="574414" y="3960709"/>
            <a:ext cx="1909818" cy="461665"/>
          </a:xfrm>
          <a:prstGeom prst="rect">
            <a:avLst/>
          </a:prstGeom>
          <a:noFill/>
        </p:spPr>
        <p:txBody>
          <a:bodyPr wrap="none" rtlCol="0">
            <a:spAutoFit/>
          </a:bodyPr>
          <a:lstStyle/>
          <a:p>
            <a:r>
              <a:rPr lang="en-US" sz="2400" b="1" i="1" dirty="0">
                <a:solidFill>
                  <a:schemeClr val="bg2">
                    <a:lumMod val="50000"/>
                  </a:schemeClr>
                </a:solidFill>
              </a:rPr>
              <a:t>Contributions</a:t>
            </a:r>
          </a:p>
        </p:txBody>
      </p:sp>
      <p:sp>
        <p:nvSpPr>
          <p:cNvPr id="19" name="TextBox 18">
            <a:extLst>
              <a:ext uri="{FF2B5EF4-FFF2-40B4-BE49-F238E27FC236}">
                <a16:creationId xmlns:a16="http://schemas.microsoft.com/office/drawing/2014/main" id="{1DA0ACDE-BDEF-CF4B-A5D6-DAB971B6BAAF}"/>
              </a:ext>
            </a:extLst>
          </p:cNvPr>
          <p:cNvSpPr txBox="1"/>
          <p:nvPr/>
        </p:nvSpPr>
        <p:spPr>
          <a:xfrm>
            <a:off x="2184646" y="3854512"/>
            <a:ext cx="9883308" cy="1779846"/>
          </a:xfrm>
          <a:prstGeom prst="rect">
            <a:avLst/>
          </a:prstGeom>
          <a:noFill/>
        </p:spPr>
        <p:txBody>
          <a:bodyPr wrap="square" rtlCol="0">
            <a:spAutoFit/>
          </a:bodyPr>
          <a:lstStyle/>
          <a:p>
            <a:pPr marL="914400" lvl="1" indent="-457200">
              <a:lnSpc>
                <a:spcPct val="150000"/>
              </a:lnSpc>
              <a:buAutoNum type="arabicPeriod"/>
            </a:pPr>
            <a:r>
              <a:rPr lang="en-US" sz="2400" dirty="0">
                <a:latin typeface="Calibri" panose="020F0502020204030204" pitchFamily="34" charset="0"/>
                <a:cs typeface="Calibri" panose="020F0502020204030204" pitchFamily="34" charset="0"/>
              </a:rPr>
              <a:t>We design </a:t>
            </a:r>
            <a:r>
              <a:rPr lang="en-US" sz="2400" b="1" dirty="0">
                <a:latin typeface="Calibri" panose="020F0502020204030204" pitchFamily="34" charset="0"/>
                <a:cs typeface="Calibri" panose="020F0502020204030204" pitchFamily="34" charset="0"/>
              </a:rPr>
              <a:t>new data structures for load-aware traffic splitting</a:t>
            </a:r>
          </a:p>
          <a:p>
            <a:pPr marL="914400" lvl="1" indent="-457200">
              <a:lnSpc>
                <a:spcPct val="150000"/>
              </a:lnSpc>
              <a:buAutoNum type="arabicPeriod"/>
            </a:pPr>
            <a:r>
              <a:rPr lang="en-US" sz="2400" dirty="0">
                <a:latin typeface="Calibri" panose="020F0502020204030204" pitchFamily="34" charset="0"/>
                <a:cs typeface="Calibri" panose="020F0502020204030204" pitchFamily="34" charset="0"/>
              </a:rPr>
              <a:t>We characterize and study tradeoffs of these data structures</a:t>
            </a:r>
          </a:p>
          <a:p>
            <a:pPr marL="914400" lvl="1" indent="-457200">
              <a:lnSpc>
                <a:spcPct val="150000"/>
              </a:lnSpc>
              <a:buAutoNum type="arabicPeriod"/>
            </a:pPr>
            <a:r>
              <a:rPr lang="en-US" sz="2400" dirty="0">
                <a:latin typeface="Calibri" panose="020F0502020204030204" pitchFamily="34" charset="0"/>
                <a:cs typeface="Calibri" panose="020F0502020204030204" pitchFamily="34" charset="0"/>
              </a:rPr>
              <a:t>We propose a data structure called </a:t>
            </a:r>
            <a:r>
              <a:rPr lang="en-US" sz="2800" b="1" dirty="0">
                <a:solidFill>
                  <a:srgbClr val="00B050"/>
                </a:solidFill>
                <a:latin typeface="Calibri" panose="020F0502020204030204" pitchFamily="34" charset="0"/>
                <a:cs typeface="Calibri" panose="020F0502020204030204" pitchFamily="34" charset="0"/>
              </a:rPr>
              <a:t>DASH</a:t>
            </a:r>
            <a:endParaRPr lang="en-US" sz="2400" b="1" dirty="0">
              <a:latin typeface="Calibri" panose="020F0502020204030204" pitchFamily="34" charset="0"/>
              <a:cs typeface="Calibri" panose="020F0502020204030204" pitchFamily="34" charset="0"/>
            </a:endParaRPr>
          </a:p>
        </p:txBody>
      </p:sp>
      <p:pic>
        <p:nvPicPr>
          <p:cNvPr id="39" name="Picture 38">
            <a:extLst>
              <a:ext uri="{FF2B5EF4-FFF2-40B4-BE49-F238E27FC236}">
                <a16:creationId xmlns:a16="http://schemas.microsoft.com/office/drawing/2014/main" id="{05A46D2F-B526-C840-9F6E-F739E710FBFA}"/>
              </a:ext>
            </a:extLst>
          </p:cNvPr>
          <p:cNvPicPr>
            <a:picLocks noChangeAspect="1"/>
          </p:cNvPicPr>
          <p:nvPr/>
        </p:nvPicPr>
        <p:blipFill>
          <a:blip r:embed="rId4">
            <a:duotone>
              <a:schemeClr val="accent3">
                <a:shade val="45000"/>
                <a:satMod val="135000"/>
              </a:schemeClr>
              <a:prstClr val="white"/>
            </a:duotone>
          </a:blip>
          <a:stretch>
            <a:fillRect/>
          </a:stretch>
        </p:blipFill>
        <p:spPr>
          <a:xfrm>
            <a:off x="9435979" y="2629459"/>
            <a:ext cx="552876" cy="506969"/>
          </a:xfrm>
          <a:prstGeom prst="rect">
            <a:avLst/>
          </a:prstGeom>
        </p:spPr>
      </p:pic>
      <p:cxnSp>
        <p:nvCxnSpPr>
          <p:cNvPr id="40" name="Straight Arrow Connector 39">
            <a:extLst>
              <a:ext uri="{FF2B5EF4-FFF2-40B4-BE49-F238E27FC236}">
                <a16:creationId xmlns:a16="http://schemas.microsoft.com/office/drawing/2014/main" id="{2986C215-EA59-994E-AEBB-27E9649CDD87}"/>
              </a:ext>
            </a:extLst>
          </p:cNvPr>
          <p:cNvCxnSpPr>
            <a:cxnSpLocks/>
            <a:endCxn id="39" idx="1"/>
          </p:cNvCxnSpPr>
          <p:nvPr/>
        </p:nvCxnSpPr>
        <p:spPr>
          <a:xfrm>
            <a:off x="8933198" y="2882944"/>
            <a:ext cx="502781" cy="0"/>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D7F9F8C-B696-5242-92FB-AA8B60CCEF6E}"/>
              </a:ext>
            </a:extLst>
          </p:cNvPr>
          <p:cNvCxnSpPr>
            <a:cxnSpLocks/>
            <a:stCxn id="39" idx="3"/>
          </p:cNvCxnSpPr>
          <p:nvPr/>
        </p:nvCxnSpPr>
        <p:spPr>
          <a:xfrm flipV="1">
            <a:off x="9988855" y="2476152"/>
            <a:ext cx="837241" cy="40679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2D3DB2D-79F5-484A-A108-2CF6E36BDC2B}"/>
              </a:ext>
            </a:extLst>
          </p:cNvPr>
          <p:cNvCxnSpPr>
            <a:cxnSpLocks/>
            <a:stCxn id="39" idx="3"/>
          </p:cNvCxnSpPr>
          <p:nvPr/>
        </p:nvCxnSpPr>
        <p:spPr>
          <a:xfrm>
            <a:off x="9988855" y="2882944"/>
            <a:ext cx="816656" cy="27641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9EE9A83-5274-B84F-9F67-CF51E82C0B30}"/>
              </a:ext>
            </a:extLst>
          </p:cNvPr>
          <p:cNvCxnSpPr>
            <a:cxnSpLocks/>
          </p:cNvCxnSpPr>
          <p:nvPr/>
        </p:nvCxnSpPr>
        <p:spPr>
          <a:xfrm flipH="1">
            <a:off x="10128644" y="2384643"/>
            <a:ext cx="584715" cy="329725"/>
          </a:xfrm>
          <a:prstGeom prst="straightConnector1">
            <a:avLst/>
          </a:prstGeom>
          <a:ln w="57150">
            <a:solidFill>
              <a:srgbClr val="00B05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938ABC65-0732-B74E-98C4-F28935BCB4F0}"/>
              </a:ext>
            </a:extLst>
          </p:cNvPr>
          <p:cNvCxnSpPr>
            <a:cxnSpLocks/>
          </p:cNvCxnSpPr>
          <p:nvPr/>
        </p:nvCxnSpPr>
        <p:spPr>
          <a:xfrm flipH="1">
            <a:off x="8933198" y="3050486"/>
            <a:ext cx="480392" cy="0"/>
          </a:xfrm>
          <a:prstGeom prst="straightConnector1">
            <a:avLst/>
          </a:prstGeom>
          <a:ln w="76200">
            <a:solidFill>
              <a:srgbClr val="00B05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4C1FCF46-ED9B-8B4A-B2F8-6CFF33C85D0A}"/>
              </a:ext>
            </a:extLst>
          </p:cNvPr>
          <p:cNvCxnSpPr>
            <a:cxnSpLocks/>
          </p:cNvCxnSpPr>
          <p:nvPr/>
        </p:nvCxnSpPr>
        <p:spPr>
          <a:xfrm flipH="1" flipV="1">
            <a:off x="10131037" y="3052763"/>
            <a:ext cx="623966" cy="241207"/>
          </a:xfrm>
          <a:prstGeom prst="straightConnector1">
            <a:avLst/>
          </a:prstGeom>
          <a:ln w="79375">
            <a:solidFill>
              <a:srgbClr val="00B050"/>
            </a:solidFill>
            <a:headEnd type="triangle"/>
            <a:tailEnd type="none"/>
          </a:ln>
        </p:spPr>
        <p:style>
          <a:lnRef idx="2">
            <a:schemeClr val="accent1"/>
          </a:lnRef>
          <a:fillRef idx="0">
            <a:schemeClr val="accent1"/>
          </a:fillRef>
          <a:effectRef idx="1">
            <a:schemeClr val="accent1"/>
          </a:effectRef>
          <a:fontRef idx="minor">
            <a:schemeClr val="tx1"/>
          </a:fontRef>
        </p:style>
      </p:cxnSp>
      <p:grpSp>
        <p:nvGrpSpPr>
          <p:cNvPr id="77" name="Group 76">
            <a:extLst>
              <a:ext uri="{FF2B5EF4-FFF2-40B4-BE49-F238E27FC236}">
                <a16:creationId xmlns:a16="http://schemas.microsoft.com/office/drawing/2014/main" id="{7A34C290-27A9-A148-84A9-B21DDAF2EBBB}"/>
              </a:ext>
            </a:extLst>
          </p:cNvPr>
          <p:cNvGrpSpPr/>
          <p:nvPr/>
        </p:nvGrpSpPr>
        <p:grpSpPr>
          <a:xfrm>
            <a:off x="9195782" y="1519501"/>
            <a:ext cx="1197839" cy="1109958"/>
            <a:chOff x="9195782" y="1519501"/>
            <a:chExt cx="1197839" cy="1109958"/>
          </a:xfrm>
        </p:grpSpPr>
        <p:sp>
          <p:nvSpPr>
            <p:cNvPr id="46" name="TextBox 45">
              <a:extLst>
                <a:ext uri="{FF2B5EF4-FFF2-40B4-BE49-F238E27FC236}">
                  <a16:creationId xmlns:a16="http://schemas.microsoft.com/office/drawing/2014/main" id="{7D5FA218-AC8C-F644-9475-FBC42D16CE64}"/>
                </a:ext>
              </a:extLst>
            </p:cNvPr>
            <p:cNvSpPr txBox="1"/>
            <p:nvPr/>
          </p:nvSpPr>
          <p:spPr>
            <a:xfrm>
              <a:off x="9195782" y="1519501"/>
              <a:ext cx="1197839"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b="1" dirty="0">
                  <a:solidFill>
                    <a:schemeClr val="bg1"/>
                  </a:solidFill>
                </a:rPr>
                <a:t>Data</a:t>
              </a:r>
            </a:p>
            <a:p>
              <a:pPr algn="ctr"/>
              <a:r>
                <a:rPr lang="en-US" b="1" dirty="0">
                  <a:solidFill>
                    <a:schemeClr val="bg1"/>
                  </a:solidFill>
                </a:rPr>
                <a:t>structure</a:t>
              </a:r>
            </a:p>
          </p:txBody>
        </p:sp>
        <p:cxnSp>
          <p:nvCxnSpPr>
            <p:cNvPr id="66" name="Straight Connector 65">
              <a:extLst>
                <a:ext uri="{FF2B5EF4-FFF2-40B4-BE49-F238E27FC236}">
                  <a16:creationId xmlns:a16="http://schemas.microsoft.com/office/drawing/2014/main" id="{BB8A094B-3011-1749-87C5-69D048666857}"/>
                </a:ext>
              </a:extLst>
            </p:cNvPr>
            <p:cNvCxnSpPr>
              <a:cxnSpLocks/>
              <a:stCxn id="39" idx="0"/>
            </p:cNvCxnSpPr>
            <p:nvPr/>
          </p:nvCxnSpPr>
          <p:spPr>
            <a:xfrm flipH="1" flipV="1">
              <a:off x="9195783" y="2163931"/>
              <a:ext cx="516634" cy="465528"/>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318A174-ED26-7841-9B1B-9098124DE4D4}"/>
                </a:ext>
              </a:extLst>
            </p:cNvPr>
            <p:cNvCxnSpPr>
              <a:cxnSpLocks/>
              <a:stCxn id="39" idx="0"/>
            </p:cNvCxnSpPr>
            <p:nvPr/>
          </p:nvCxnSpPr>
          <p:spPr>
            <a:xfrm flipV="1">
              <a:off x="9712417" y="2186863"/>
              <a:ext cx="681204" cy="442596"/>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18471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0F98D-8C58-EE4B-A1D7-F033D7F2C787}"/>
              </a:ext>
            </a:extLst>
          </p:cNvPr>
          <p:cNvSpPr>
            <a:spLocks noGrp="1"/>
          </p:cNvSpPr>
          <p:nvPr>
            <p:ph type="title"/>
          </p:nvPr>
        </p:nvSpPr>
        <p:spPr/>
        <p:txBody>
          <a:bodyPr/>
          <a:lstStyle/>
          <a:p>
            <a:r>
              <a:rPr lang="en-US" dirty="0"/>
              <a:t>Key problems</a:t>
            </a:r>
          </a:p>
        </p:txBody>
      </p:sp>
      <p:sp>
        <p:nvSpPr>
          <p:cNvPr id="39" name="Slide Number Placeholder 38">
            <a:extLst>
              <a:ext uri="{FF2B5EF4-FFF2-40B4-BE49-F238E27FC236}">
                <a16:creationId xmlns:a16="http://schemas.microsoft.com/office/drawing/2014/main" id="{7784D733-0D75-504F-A8F8-4DA872482227}"/>
              </a:ext>
            </a:extLst>
          </p:cNvPr>
          <p:cNvSpPr>
            <a:spLocks noGrp="1"/>
          </p:cNvSpPr>
          <p:nvPr>
            <p:ph type="sldNum" sz="quarter" idx="12"/>
          </p:nvPr>
        </p:nvSpPr>
        <p:spPr/>
        <p:txBody>
          <a:bodyPr/>
          <a:lstStyle/>
          <a:p>
            <a:fld id="{926CDB58-585B-A242-B264-C36E4D70C38E}" type="slidenum">
              <a:rPr lang="en-US" smtClean="0"/>
              <a:pPr/>
              <a:t>6</a:t>
            </a:fld>
            <a:endParaRPr lang="en-US" dirty="0"/>
          </a:p>
        </p:txBody>
      </p:sp>
      <p:sp>
        <p:nvSpPr>
          <p:cNvPr id="42" name="Rectangle 41">
            <a:extLst>
              <a:ext uri="{FF2B5EF4-FFF2-40B4-BE49-F238E27FC236}">
                <a16:creationId xmlns:a16="http://schemas.microsoft.com/office/drawing/2014/main" id="{1FB9753F-5276-6B47-BB6B-F773C5849C25}"/>
              </a:ext>
            </a:extLst>
          </p:cNvPr>
          <p:cNvSpPr/>
          <p:nvPr/>
        </p:nvSpPr>
        <p:spPr>
          <a:xfrm>
            <a:off x="2028751" y="1280634"/>
            <a:ext cx="266420" cy="523220"/>
          </a:xfrm>
          <a:prstGeom prst="rect">
            <a:avLst/>
          </a:prstGeom>
        </p:spPr>
        <p:txBody>
          <a:bodyPr wrap="none">
            <a:spAutoFit/>
          </a:bodyPr>
          <a:lstStyle/>
          <a:p>
            <a:r>
              <a:rPr lang="en-US" sz="2800" dirty="0"/>
              <a:t> </a:t>
            </a:r>
          </a:p>
        </p:txBody>
      </p:sp>
      <p:sp>
        <p:nvSpPr>
          <p:cNvPr id="5" name="Rectangle 4">
            <a:extLst>
              <a:ext uri="{FF2B5EF4-FFF2-40B4-BE49-F238E27FC236}">
                <a16:creationId xmlns:a16="http://schemas.microsoft.com/office/drawing/2014/main" id="{8CC73536-A4C9-D34E-926D-18C1F9D63480}"/>
              </a:ext>
            </a:extLst>
          </p:cNvPr>
          <p:cNvSpPr/>
          <p:nvPr/>
        </p:nvSpPr>
        <p:spPr>
          <a:xfrm>
            <a:off x="287079" y="1709153"/>
            <a:ext cx="6917316" cy="954107"/>
          </a:xfrm>
          <a:prstGeom prst="rect">
            <a:avLst/>
          </a:prstGeom>
        </p:spPr>
        <p:txBody>
          <a:bodyPr wrap="square">
            <a:spAutoFit/>
          </a:bodyPr>
          <a:lstStyle/>
          <a:p>
            <a:pPr lvl="1" algn="ctr"/>
            <a:r>
              <a:rPr lang="en-US" sz="2800" dirty="0"/>
              <a:t>(1) Spreading flows using a </a:t>
            </a:r>
            <a:r>
              <a:rPr lang="en-US" sz="2800" b="1" dirty="0"/>
              <a:t>Path-to-Weight</a:t>
            </a:r>
            <a:r>
              <a:rPr lang="en-US" sz="2800" dirty="0"/>
              <a:t>  data structure</a:t>
            </a:r>
          </a:p>
        </p:txBody>
      </p:sp>
      <p:sp>
        <p:nvSpPr>
          <p:cNvPr id="40" name="Rounded Rectangle 39">
            <a:extLst>
              <a:ext uri="{FF2B5EF4-FFF2-40B4-BE49-F238E27FC236}">
                <a16:creationId xmlns:a16="http://schemas.microsoft.com/office/drawing/2014/main" id="{C4F4FC6C-87E1-8847-92DD-90A753EAD97B}"/>
              </a:ext>
            </a:extLst>
          </p:cNvPr>
          <p:cNvSpPr/>
          <p:nvPr/>
        </p:nvSpPr>
        <p:spPr>
          <a:xfrm>
            <a:off x="8348151" y="1759820"/>
            <a:ext cx="1625633" cy="852775"/>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Data structure</a:t>
            </a:r>
          </a:p>
        </p:txBody>
      </p:sp>
      <p:cxnSp>
        <p:nvCxnSpPr>
          <p:cNvPr id="41" name="Straight Arrow Connector 40">
            <a:extLst>
              <a:ext uri="{FF2B5EF4-FFF2-40B4-BE49-F238E27FC236}">
                <a16:creationId xmlns:a16="http://schemas.microsoft.com/office/drawing/2014/main" id="{1C90DC22-EFF7-EF4D-8128-24302073BE86}"/>
              </a:ext>
            </a:extLst>
          </p:cNvPr>
          <p:cNvCxnSpPr>
            <a:cxnSpLocks/>
            <a:endCxn id="40" idx="1"/>
          </p:cNvCxnSpPr>
          <p:nvPr/>
        </p:nvCxnSpPr>
        <p:spPr>
          <a:xfrm>
            <a:off x="7783328" y="2186208"/>
            <a:ext cx="564823" cy="0"/>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A099130-E59B-AE41-90C8-D25C1705E1A5}"/>
              </a:ext>
            </a:extLst>
          </p:cNvPr>
          <p:cNvCxnSpPr>
            <a:cxnSpLocks/>
            <a:stCxn id="40" idx="3"/>
          </p:cNvCxnSpPr>
          <p:nvPr/>
        </p:nvCxnSpPr>
        <p:spPr>
          <a:xfrm flipV="1">
            <a:off x="9973784" y="1601980"/>
            <a:ext cx="1040814" cy="5842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4A010BD-1C0B-2545-A051-3530530CAA61}"/>
              </a:ext>
            </a:extLst>
          </p:cNvPr>
          <p:cNvCxnSpPr>
            <a:cxnSpLocks/>
            <a:stCxn id="40" idx="3"/>
          </p:cNvCxnSpPr>
          <p:nvPr/>
        </p:nvCxnSpPr>
        <p:spPr>
          <a:xfrm>
            <a:off x="9973784" y="2186208"/>
            <a:ext cx="1026527" cy="6058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71C4390C-C0D0-5540-8D7B-F8D439208020}"/>
              </a:ext>
            </a:extLst>
          </p:cNvPr>
          <p:cNvSpPr txBox="1"/>
          <p:nvPr/>
        </p:nvSpPr>
        <p:spPr>
          <a:xfrm>
            <a:off x="7864826" y="1290126"/>
            <a:ext cx="2693376" cy="461665"/>
          </a:xfrm>
          <a:prstGeom prst="rect">
            <a:avLst/>
          </a:prstGeom>
        </p:spPr>
        <p:txBody>
          <a:bodyPr wrap="square">
            <a:spAutoFit/>
          </a:bodyPr>
          <a:lstStyle>
            <a:defPPr>
              <a:defRPr lang="en-US"/>
            </a:defPPr>
            <a:lvl1pPr>
              <a:defRPr sz="3200"/>
            </a:lvl1pPr>
          </a:lstStyle>
          <a:p>
            <a:pPr algn="ctr"/>
            <a:r>
              <a:rPr lang="en-US" sz="2400" dirty="0"/>
              <a:t>Weights</a:t>
            </a:r>
            <a:r>
              <a:rPr lang="en-US" sz="2400" baseline="-25000" dirty="0"/>
              <a:t> </a:t>
            </a:r>
            <a:r>
              <a:rPr lang="en-US" sz="2400" dirty="0"/>
              <a:t>(1:3)</a:t>
            </a:r>
          </a:p>
        </p:txBody>
      </p:sp>
      <p:cxnSp>
        <p:nvCxnSpPr>
          <p:cNvPr id="35" name="Straight Arrow Connector 34">
            <a:extLst>
              <a:ext uri="{FF2B5EF4-FFF2-40B4-BE49-F238E27FC236}">
                <a16:creationId xmlns:a16="http://schemas.microsoft.com/office/drawing/2014/main" id="{64B8C810-6612-2D4C-B7D2-572F94ED55CD}"/>
              </a:ext>
            </a:extLst>
          </p:cNvPr>
          <p:cNvCxnSpPr>
            <a:cxnSpLocks/>
          </p:cNvCxnSpPr>
          <p:nvPr/>
        </p:nvCxnSpPr>
        <p:spPr>
          <a:xfrm flipH="1">
            <a:off x="10168750" y="1578563"/>
            <a:ext cx="597649" cy="350124"/>
          </a:xfrm>
          <a:prstGeom prst="straightConnector1">
            <a:avLst/>
          </a:prstGeom>
          <a:ln w="57150">
            <a:solidFill>
              <a:srgbClr val="00B05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F7AE334B-87A9-7640-A0B5-B4ED501F510C}"/>
              </a:ext>
            </a:extLst>
          </p:cNvPr>
          <p:cNvCxnSpPr>
            <a:cxnSpLocks/>
          </p:cNvCxnSpPr>
          <p:nvPr/>
        </p:nvCxnSpPr>
        <p:spPr>
          <a:xfrm flipH="1">
            <a:off x="7650331" y="2418293"/>
            <a:ext cx="609086" cy="0"/>
          </a:xfrm>
          <a:prstGeom prst="straightConnector1">
            <a:avLst/>
          </a:prstGeom>
          <a:ln w="114300">
            <a:solidFill>
              <a:srgbClr val="00B05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34782BB2-1406-5448-AAFD-65188E7BF37E}"/>
              </a:ext>
            </a:extLst>
          </p:cNvPr>
          <p:cNvSpPr txBox="1"/>
          <p:nvPr/>
        </p:nvSpPr>
        <p:spPr>
          <a:xfrm>
            <a:off x="6965048" y="2548470"/>
            <a:ext cx="1725773" cy="461665"/>
          </a:xfrm>
          <a:prstGeom prst="rect">
            <a:avLst/>
          </a:prstGeom>
          <a:noFill/>
          <a:ln>
            <a:noFill/>
          </a:ln>
        </p:spPr>
        <p:txBody>
          <a:bodyPr wrap="square" rtlCol="0">
            <a:spAutoFit/>
          </a:bodyPr>
          <a:lstStyle/>
          <a:p>
            <a:r>
              <a:rPr lang="en-US" sz="2400" b="1" dirty="0">
                <a:solidFill>
                  <a:srgbClr val="00B050"/>
                </a:solidFill>
              </a:rPr>
              <a:t>Traffic flows</a:t>
            </a:r>
          </a:p>
        </p:txBody>
      </p:sp>
      <p:cxnSp>
        <p:nvCxnSpPr>
          <p:cNvPr id="38" name="Straight Arrow Connector 37">
            <a:extLst>
              <a:ext uri="{FF2B5EF4-FFF2-40B4-BE49-F238E27FC236}">
                <a16:creationId xmlns:a16="http://schemas.microsoft.com/office/drawing/2014/main" id="{ACE7540F-E53E-CF4A-B07C-3F6D1DD2A47C}"/>
              </a:ext>
            </a:extLst>
          </p:cNvPr>
          <p:cNvCxnSpPr>
            <a:cxnSpLocks/>
          </p:cNvCxnSpPr>
          <p:nvPr/>
        </p:nvCxnSpPr>
        <p:spPr>
          <a:xfrm flipH="1" flipV="1">
            <a:off x="10075552" y="2520585"/>
            <a:ext cx="552875" cy="285350"/>
          </a:xfrm>
          <a:prstGeom prst="straightConnector1">
            <a:avLst/>
          </a:prstGeom>
          <a:ln w="101600">
            <a:solidFill>
              <a:srgbClr val="00B05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A2A48543-C93F-2246-912D-EBA941E68541}"/>
              </a:ext>
            </a:extLst>
          </p:cNvPr>
          <p:cNvCxnSpPr>
            <a:cxnSpLocks/>
          </p:cNvCxnSpPr>
          <p:nvPr/>
        </p:nvCxnSpPr>
        <p:spPr>
          <a:xfrm>
            <a:off x="7421199" y="4964821"/>
            <a:ext cx="807570" cy="0"/>
          </a:xfrm>
          <a:prstGeom prst="straightConnector1">
            <a:avLst/>
          </a:prstGeom>
          <a:ln w="38100">
            <a:solidFill>
              <a:schemeClr val="tx1"/>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50EBA8C2-BA7E-654B-A65A-AD302134F2FA}"/>
              </a:ext>
            </a:extLst>
          </p:cNvPr>
          <p:cNvCxnSpPr>
            <a:cxnSpLocks/>
          </p:cNvCxnSpPr>
          <p:nvPr/>
        </p:nvCxnSpPr>
        <p:spPr>
          <a:xfrm flipH="1">
            <a:off x="10095060" y="4293213"/>
            <a:ext cx="647005" cy="363371"/>
          </a:xfrm>
          <a:prstGeom prst="straightConnector1">
            <a:avLst/>
          </a:prstGeom>
          <a:ln w="7620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100" name="Straight Arrow Connector 99">
            <a:extLst>
              <a:ext uri="{FF2B5EF4-FFF2-40B4-BE49-F238E27FC236}">
                <a16:creationId xmlns:a16="http://schemas.microsoft.com/office/drawing/2014/main" id="{CF1879AF-F436-B347-9739-4C4A0B644EE1}"/>
              </a:ext>
            </a:extLst>
          </p:cNvPr>
          <p:cNvCxnSpPr>
            <a:cxnSpLocks/>
          </p:cNvCxnSpPr>
          <p:nvPr/>
        </p:nvCxnSpPr>
        <p:spPr>
          <a:xfrm flipH="1" flipV="1">
            <a:off x="10067262" y="5279403"/>
            <a:ext cx="594618" cy="306579"/>
          </a:xfrm>
          <a:prstGeom prst="straightConnector1">
            <a:avLst/>
          </a:prstGeom>
          <a:ln w="7620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108" name="Straight Arrow Connector 107">
            <a:extLst>
              <a:ext uri="{FF2B5EF4-FFF2-40B4-BE49-F238E27FC236}">
                <a16:creationId xmlns:a16="http://schemas.microsoft.com/office/drawing/2014/main" id="{41FFB031-70A1-F64D-AED1-0ADB2584B002}"/>
              </a:ext>
            </a:extLst>
          </p:cNvPr>
          <p:cNvCxnSpPr>
            <a:cxnSpLocks/>
          </p:cNvCxnSpPr>
          <p:nvPr/>
        </p:nvCxnSpPr>
        <p:spPr>
          <a:xfrm flipH="1" flipV="1">
            <a:off x="7421199" y="5159265"/>
            <a:ext cx="682843" cy="4432"/>
          </a:xfrm>
          <a:prstGeom prst="straightConnector1">
            <a:avLst/>
          </a:prstGeom>
          <a:ln w="76200">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109" name="TextBox 108">
            <a:extLst>
              <a:ext uri="{FF2B5EF4-FFF2-40B4-BE49-F238E27FC236}">
                <a16:creationId xmlns:a16="http://schemas.microsoft.com/office/drawing/2014/main" id="{CE5F332E-249E-7A4E-BFB0-1D77510A443D}"/>
              </a:ext>
            </a:extLst>
          </p:cNvPr>
          <p:cNvSpPr txBox="1"/>
          <p:nvPr/>
        </p:nvSpPr>
        <p:spPr>
          <a:xfrm>
            <a:off x="7339769" y="5223359"/>
            <a:ext cx="1188743" cy="461665"/>
          </a:xfrm>
          <a:prstGeom prst="rect">
            <a:avLst/>
          </a:prstGeom>
          <a:noFill/>
          <a:ln>
            <a:noFill/>
          </a:ln>
        </p:spPr>
        <p:txBody>
          <a:bodyPr wrap="square" rtlCol="0">
            <a:spAutoFit/>
          </a:bodyPr>
          <a:lstStyle/>
          <a:p>
            <a:r>
              <a:rPr lang="en-US" sz="2400" b="1" dirty="0">
                <a:solidFill>
                  <a:srgbClr val="0070C0"/>
                </a:solidFill>
              </a:rPr>
              <a:t>Probe</a:t>
            </a:r>
          </a:p>
        </p:txBody>
      </p:sp>
      <p:sp>
        <p:nvSpPr>
          <p:cNvPr id="7" name="Rectangle 6">
            <a:extLst>
              <a:ext uri="{FF2B5EF4-FFF2-40B4-BE49-F238E27FC236}">
                <a16:creationId xmlns:a16="http://schemas.microsoft.com/office/drawing/2014/main" id="{8969525D-4F14-744A-9293-358BB52A7BB9}"/>
              </a:ext>
            </a:extLst>
          </p:cNvPr>
          <p:cNvSpPr/>
          <p:nvPr/>
        </p:nvSpPr>
        <p:spPr>
          <a:xfrm>
            <a:off x="599208" y="4517893"/>
            <a:ext cx="6518676" cy="954107"/>
          </a:xfrm>
          <a:prstGeom prst="rect">
            <a:avLst/>
          </a:prstGeom>
        </p:spPr>
        <p:txBody>
          <a:bodyPr wrap="square">
            <a:spAutoFit/>
          </a:bodyPr>
          <a:lstStyle/>
          <a:p>
            <a:pPr lvl="1" algn="ctr"/>
            <a:r>
              <a:rPr lang="en-US" sz="2800" dirty="0"/>
              <a:t>(2) Updating that data structure </a:t>
            </a:r>
          </a:p>
          <a:p>
            <a:pPr lvl="1" algn="ctr"/>
            <a:r>
              <a:rPr lang="en-US" sz="2800" dirty="0"/>
              <a:t>as probes arrive</a:t>
            </a:r>
          </a:p>
        </p:txBody>
      </p:sp>
      <p:sp>
        <p:nvSpPr>
          <p:cNvPr id="52" name="TextBox 51">
            <a:extLst>
              <a:ext uri="{FF2B5EF4-FFF2-40B4-BE49-F238E27FC236}">
                <a16:creationId xmlns:a16="http://schemas.microsoft.com/office/drawing/2014/main" id="{0DF99E3A-CEE6-5A43-BA71-9ED11929BA0D}"/>
              </a:ext>
            </a:extLst>
          </p:cNvPr>
          <p:cNvSpPr txBox="1"/>
          <p:nvPr/>
        </p:nvSpPr>
        <p:spPr>
          <a:xfrm>
            <a:off x="7458090" y="4009618"/>
            <a:ext cx="2989121" cy="461665"/>
          </a:xfrm>
          <a:prstGeom prst="rect">
            <a:avLst/>
          </a:prstGeom>
        </p:spPr>
        <p:txBody>
          <a:bodyPr wrap="square">
            <a:spAutoFit/>
          </a:bodyPr>
          <a:lstStyle>
            <a:defPPr>
              <a:defRPr lang="en-US"/>
            </a:defPPr>
            <a:lvl1pPr>
              <a:defRPr sz="3200"/>
            </a:lvl1pPr>
          </a:lstStyle>
          <a:p>
            <a:pPr algn="ctr"/>
            <a:r>
              <a:rPr lang="en-US" sz="2400" dirty="0"/>
              <a:t>Weights</a:t>
            </a:r>
            <a:r>
              <a:rPr lang="en-US" sz="2400" baseline="-25000" dirty="0"/>
              <a:t> </a:t>
            </a:r>
            <a:r>
              <a:rPr lang="en-US" sz="2400" dirty="0"/>
              <a:t>(1:3      )</a:t>
            </a:r>
          </a:p>
        </p:txBody>
      </p:sp>
      <p:sp>
        <p:nvSpPr>
          <p:cNvPr id="53" name="Rounded Rectangle 52">
            <a:extLst>
              <a:ext uri="{FF2B5EF4-FFF2-40B4-BE49-F238E27FC236}">
                <a16:creationId xmlns:a16="http://schemas.microsoft.com/office/drawing/2014/main" id="{FC01A703-BDFF-9440-8F81-39863E12E76F}"/>
              </a:ext>
            </a:extLst>
          </p:cNvPr>
          <p:cNvSpPr/>
          <p:nvPr/>
        </p:nvSpPr>
        <p:spPr>
          <a:xfrm>
            <a:off x="8238325" y="4536350"/>
            <a:ext cx="1625633" cy="852775"/>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Data structure</a:t>
            </a:r>
          </a:p>
        </p:txBody>
      </p:sp>
      <p:cxnSp>
        <p:nvCxnSpPr>
          <p:cNvPr id="55" name="Straight Connector 54">
            <a:extLst>
              <a:ext uri="{FF2B5EF4-FFF2-40B4-BE49-F238E27FC236}">
                <a16:creationId xmlns:a16="http://schemas.microsoft.com/office/drawing/2014/main" id="{A6A4AD0F-C584-E141-912A-0E6D48C2A8CD}"/>
              </a:ext>
            </a:extLst>
          </p:cNvPr>
          <p:cNvCxnSpPr>
            <a:cxnSpLocks/>
            <a:stCxn id="53" idx="3"/>
          </p:cNvCxnSpPr>
          <p:nvPr/>
        </p:nvCxnSpPr>
        <p:spPr>
          <a:xfrm flipV="1">
            <a:off x="9863958" y="4378510"/>
            <a:ext cx="1040814" cy="5842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1FCFEDB-6FBE-6342-86C0-2515D7FDD74D}"/>
              </a:ext>
            </a:extLst>
          </p:cNvPr>
          <p:cNvCxnSpPr>
            <a:cxnSpLocks/>
            <a:stCxn id="53" idx="3"/>
          </p:cNvCxnSpPr>
          <p:nvPr/>
        </p:nvCxnSpPr>
        <p:spPr>
          <a:xfrm>
            <a:off x="9863958" y="4962738"/>
            <a:ext cx="1026527" cy="6058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BB5E531-4B24-684F-B210-C5184AE75BD2}"/>
              </a:ext>
            </a:extLst>
          </p:cNvPr>
          <p:cNvCxnSpPr/>
          <p:nvPr/>
        </p:nvCxnSpPr>
        <p:spPr>
          <a:xfrm>
            <a:off x="9079605" y="4232194"/>
            <a:ext cx="3606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808476F-66E9-2F40-812B-9BF3C738C51E}"/>
              </a:ext>
            </a:extLst>
          </p:cNvPr>
          <p:cNvSpPr/>
          <p:nvPr/>
        </p:nvSpPr>
        <p:spPr>
          <a:xfrm>
            <a:off x="9424881" y="4001361"/>
            <a:ext cx="577402" cy="461665"/>
          </a:xfrm>
          <a:prstGeom prst="rect">
            <a:avLst/>
          </a:prstGeom>
        </p:spPr>
        <p:txBody>
          <a:bodyPr wrap="none">
            <a:spAutoFit/>
          </a:bodyPr>
          <a:lstStyle/>
          <a:p>
            <a:r>
              <a:rPr lang="en-US" sz="2400" dirty="0"/>
              <a:t>2:2</a:t>
            </a:r>
          </a:p>
        </p:txBody>
      </p:sp>
    </p:spTree>
    <p:custDataLst>
      <p:tags r:id="rId1"/>
    </p:custDataLst>
    <p:extLst>
      <p:ext uri="{BB962C8B-B14F-4D97-AF65-F5344CB8AC3E}">
        <p14:creationId xmlns:p14="http://schemas.microsoft.com/office/powerpoint/2010/main" val="156510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left)">
                                      <p:cBhvr>
                                        <p:cTn id="13" dur="500"/>
                                        <p:tgtEl>
                                          <p:spTgt spid="35"/>
                                        </p:tgtEl>
                                      </p:cBhvr>
                                    </p:animEffect>
                                  </p:childTnLst>
                                </p:cTn>
                              </p:par>
                              <p:par>
                                <p:cTn id="14" presetID="22" presetClass="entr" presetSubtype="8"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left)">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86"/>
                                        </p:tgtEl>
                                        <p:attrNameLst>
                                          <p:attrName>style.visibility</p:attrName>
                                        </p:attrNameLst>
                                      </p:cBhvr>
                                      <p:to>
                                        <p:strVal val="visible"/>
                                      </p:to>
                                    </p:set>
                                    <p:animEffect transition="in" filter="wipe(right)">
                                      <p:cBhvr>
                                        <p:cTn id="33" dur="500"/>
                                        <p:tgtEl>
                                          <p:spTgt spid="86"/>
                                        </p:tgtEl>
                                      </p:cBhvr>
                                    </p:animEffect>
                                  </p:childTnLst>
                                </p:cTn>
                              </p:par>
                              <p:par>
                                <p:cTn id="34" presetID="1" presetClass="entr" presetSubtype="0" fill="hold" grpId="0" nodeType="withEffect">
                                  <p:stCondLst>
                                    <p:cond delay="0"/>
                                  </p:stCondLst>
                                  <p:childTnLst>
                                    <p:set>
                                      <p:cBhvr>
                                        <p:cTn id="35" dur="1" fill="hold">
                                          <p:stCondLst>
                                            <p:cond delay="0"/>
                                          </p:stCondLst>
                                        </p:cTn>
                                        <p:tgtEl>
                                          <p:spTgt spid="52"/>
                                        </p:tgtEl>
                                        <p:attrNameLst>
                                          <p:attrName>style.visibility</p:attrName>
                                        </p:attrNameLst>
                                      </p:cBhvr>
                                      <p:to>
                                        <p:strVal val="visible"/>
                                      </p:to>
                                    </p:set>
                                  </p:childTnLst>
                                </p:cTn>
                              </p:par>
                              <p:par>
                                <p:cTn id="36" presetID="22" presetClass="entr" presetSubtype="2" fill="hold" nodeType="withEffect">
                                  <p:stCondLst>
                                    <p:cond delay="0"/>
                                  </p:stCondLst>
                                  <p:childTnLst>
                                    <p:set>
                                      <p:cBhvr>
                                        <p:cTn id="37" dur="1" fill="hold">
                                          <p:stCondLst>
                                            <p:cond delay="0"/>
                                          </p:stCondLst>
                                        </p:cTn>
                                        <p:tgtEl>
                                          <p:spTgt spid="100"/>
                                        </p:tgtEl>
                                        <p:attrNameLst>
                                          <p:attrName>style.visibility</p:attrName>
                                        </p:attrNameLst>
                                      </p:cBhvr>
                                      <p:to>
                                        <p:strVal val="visible"/>
                                      </p:to>
                                    </p:set>
                                    <p:animEffect transition="in" filter="wipe(right)">
                                      <p:cBhvr>
                                        <p:cTn id="38" dur="500"/>
                                        <p:tgtEl>
                                          <p:spTgt spid="100"/>
                                        </p:tgtEl>
                                      </p:cBhvr>
                                    </p:animEffect>
                                  </p:childTnLst>
                                </p:cTn>
                              </p:par>
                            </p:childTnLst>
                          </p:cTn>
                        </p:par>
                        <p:par>
                          <p:cTn id="39" fill="hold">
                            <p:stCondLst>
                              <p:cond delay="500"/>
                            </p:stCondLst>
                            <p:childTnLst>
                              <p:par>
                                <p:cTn id="40" presetID="22" presetClass="entr" presetSubtype="2" fill="hold" nodeType="afterEffect">
                                  <p:stCondLst>
                                    <p:cond delay="0"/>
                                  </p:stCondLst>
                                  <p:childTnLst>
                                    <p:set>
                                      <p:cBhvr>
                                        <p:cTn id="41" dur="1" fill="hold">
                                          <p:stCondLst>
                                            <p:cond delay="0"/>
                                          </p:stCondLst>
                                        </p:cTn>
                                        <p:tgtEl>
                                          <p:spTgt spid="108"/>
                                        </p:tgtEl>
                                        <p:attrNameLst>
                                          <p:attrName>style.visibility</p:attrName>
                                        </p:attrNameLst>
                                      </p:cBhvr>
                                      <p:to>
                                        <p:strVal val="visible"/>
                                      </p:to>
                                    </p:set>
                                    <p:animEffect transition="in" filter="wipe(right)">
                                      <p:cBhvr>
                                        <p:cTn id="42" dur="500"/>
                                        <p:tgtEl>
                                          <p:spTgt spid="108"/>
                                        </p:tgtEl>
                                      </p:cBhvr>
                                    </p:animEffect>
                                  </p:childTnLst>
                                </p:cTn>
                              </p:par>
                              <p:par>
                                <p:cTn id="43" presetID="1" presetClass="entr" presetSubtype="0" fill="hold" grpId="0" nodeType="withEffect">
                                  <p:stCondLst>
                                    <p:cond delay="0"/>
                                  </p:stCondLst>
                                  <p:childTnLst>
                                    <p:set>
                                      <p:cBhvr>
                                        <p:cTn id="44" dur="1" fill="hold">
                                          <p:stCondLst>
                                            <p:cond delay="0"/>
                                          </p:stCondLst>
                                        </p:cTn>
                                        <p:tgtEl>
                                          <p:spTgt spid="10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left)">
                                      <p:cBhvr>
                                        <p:cTn id="49" dur="500"/>
                                        <p:tgtEl>
                                          <p:spTgt spid="8"/>
                                        </p:tgtEl>
                                      </p:cBhvr>
                                    </p:animEffect>
                                  </p:childTnLst>
                                </p:cTn>
                              </p:par>
                            </p:childTnLst>
                          </p:cTn>
                        </p:par>
                        <p:par>
                          <p:cTn id="50" fill="hold">
                            <p:stCondLst>
                              <p:cond delay="500"/>
                            </p:stCondLst>
                            <p:childTnLst>
                              <p:par>
                                <p:cTn id="51" presetID="1" presetClass="entr" presetSubtype="0"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09" grpId="0"/>
      <p:bldP spid="7" grpId="0"/>
      <p:bldP spid="52" grpId="0"/>
      <p:bldP spid="53"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199" y="-26403"/>
            <a:ext cx="11005457" cy="1325563"/>
          </a:xfrm>
        </p:spPr>
        <p:txBody>
          <a:bodyPr>
            <a:normAutofit/>
          </a:bodyPr>
          <a:lstStyle/>
          <a:p>
            <a:r>
              <a:rPr lang="en-US" dirty="0"/>
              <a:t>PISA: Protocol Independent Switch Architecture</a:t>
            </a:r>
          </a:p>
        </p:txBody>
      </p:sp>
      <p:sp>
        <p:nvSpPr>
          <p:cNvPr id="2" name="Slide Number Placeholder 1"/>
          <p:cNvSpPr>
            <a:spLocks noGrp="1"/>
          </p:cNvSpPr>
          <p:nvPr>
            <p:ph type="sldNum" sz="quarter" idx="12"/>
          </p:nvPr>
        </p:nvSpPr>
        <p:spPr/>
        <p:txBody>
          <a:bodyPr/>
          <a:lstStyle/>
          <a:p>
            <a:fld id="{3DE0F19B-68EA-B340-A4BB-C1F18F625CEA}" type="slidenum">
              <a:rPr lang="en-US" smtClean="0"/>
              <a:t>7</a:t>
            </a:fld>
            <a:endParaRPr lang="en-US"/>
          </a:p>
        </p:txBody>
      </p:sp>
      <p:grpSp>
        <p:nvGrpSpPr>
          <p:cNvPr id="4" name="群組 3">
            <a:extLst>
              <a:ext uri="{FF2B5EF4-FFF2-40B4-BE49-F238E27FC236}">
                <a16:creationId xmlns:a16="http://schemas.microsoft.com/office/drawing/2014/main" id="{5206843B-20A2-4E05-8FA4-ADCC5962D515}"/>
              </a:ext>
            </a:extLst>
          </p:cNvPr>
          <p:cNvGrpSpPr/>
          <p:nvPr/>
        </p:nvGrpSpPr>
        <p:grpSpPr>
          <a:xfrm>
            <a:off x="693481" y="2904311"/>
            <a:ext cx="10737368" cy="2784422"/>
            <a:chOff x="693481" y="2904311"/>
            <a:chExt cx="10737368" cy="2784422"/>
          </a:xfrm>
        </p:grpSpPr>
        <p:grpSp>
          <p:nvGrpSpPr>
            <p:cNvPr id="209" name="Group 208"/>
            <p:cNvGrpSpPr/>
            <p:nvPr/>
          </p:nvGrpSpPr>
          <p:grpSpPr>
            <a:xfrm>
              <a:off x="2298666" y="3002187"/>
              <a:ext cx="1499122" cy="2169168"/>
              <a:chOff x="1485649" y="3204985"/>
              <a:chExt cx="1124341" cy="2169168"/>
            </a:xfrm>
          </p:grpSpPr>
          <p:sp>
            <p:nvSpPr>
              <p:cNvPr id="210" name="Rectangle 209"/>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3333" dirty="0">
                  <a:solidFill>
                    <a:schemeClr val="tx1"/>
                  </a:solidFill>
                </a:endParaRPr>
              </a:p>
            </p:txBody>
          </p:sp>
          <p:sp>
            <p:nvSpPr>
              <p:cNvPr id="211" name="Rectangle 210"/>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500"/>
              </a:p>
            </p:txBody>
          </p:sp>
        </p:grpSp>
        <p:grpSp>
          <p:nvGrpSpPr>
            <p:cNvPr id="212" name="Group 211"/>
            <p:cNvGrpSpPr/>
            <p:nvPr/>
          </p:nvGrpSpPr>
          <p:grpSpPr>
            <a:xfrm>
              <a:off x="4186800" y="3009229"/>
              <a:ext cx="1499122" cy="2169168"/>
              <a:chOff x="1485649" y="3204985"/>
              <a:chExt cx="1124341" cy="2169168"/>
            </a:xfrm>
          </p:grpSpPr>
          <p:sp>
            <p:nvSpPr>
              <p:cNvPr id="213" name="Rectangle 212"/>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3333" dirty="0">
                  <a:solidFill>
                    <a:schemeClr val="tx1"/>
                  </a:solidFill>
                </a:endParaRPr>
              </a:p>
            </p:txBody>
          </p:sp>
          <p:sp>
            <p:nvSpPr>
              <p:cNvPr id="214" name="Rectangle 213"/>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500"/>
              </a:p>
            </p:txBody>
          </p:sp>
        </p:grpSp>
        <p:grpSp>
          <p:nvGrpSpPr>
            <p:cNvPr id="215" name="Group 214"/>
            <p:cNvGrpSpPr/>
            <p:nvPr/>
          </p:nvGrpSpPr>
          <p:grpSpPr>
            <a:xfrm>
              <a:off x="6053403" y="3017494"/>
              <a:ext cx="1499122" cy="2169168"/>
              <a:chOff x="1485649" y="3204985"/>
              <a:chExt cx="1124341" cy="2169168"/>
            </a:xfrm>
          </p:grpSpPr>
          <p:sp>
            <p:nvSpPr>
              <p:cNvPr id="216" name="Rectangle 215"/>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3333" dirty="0">
                  <a:solidFill>
                    <a:schemeClr val="tx1"/>
                  </a:solidFill>
                </a:endParaRPr>
              </a:p>
            </p:txBody>
          </p:sp>
          <p:sp>
            <p:nvSpPr>
              <p:cNvPr id="217" name="Rectangle 216"/>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500"/>
              </a:p>
            </p:txBody>
          </p:sp>
        </p:grpSp>
        <p:grpSp>
          <p:nvGrpSpPr>
            <p:cNvPr id="218" name="Group 217"/>
            <p:cNvGrpSpPr/>
            <p:nvPr/>
          </p:nvGrpSpPr>
          <p:grpSpPr>
            <a:xfrm>
              <a:off x="7926710" y="3029441"/>
              <a:ext cx="1499122" cy="2169168"/>
              <a:chOff x="1485649" y="3204985"/>
              <a:chExt cx="1124341" cy="2169168"/>
            </a:xfrm>
          </p:grpSpPr>
          <p:sp>
            <p:nvSpPr>
              <p:cNvPr id="219" name="Rectangle 218"/>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3333" dirty="0">
                  <a:solidFill>
                    <a:schemeClr val="tx1"/>
                  </a:solidFill>
                </a:endParaRPr>
              </a:p>
            </p:txBody>
          </p:sp>
          <p:sp>
            <p:nvSpPr>
              <p:cNvPr id="220" name="Rectangle 219"/>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500"/>
              </a:p>
            </p:txBody>
          </p:sp>
        </p:grpSp>
        <p:grpSp>
          <p:nvGrpSpPr>
            <p:cNvPr id="259" name="Group 258"/>
            <p:cNvGrpSpPr/>
            <p:nvPr/>
          </p:nvGrpSpPr>
          <p:grpSpPr>
            <a:xfrm>
              <a:off x="9971561" y="3319084"/>
              <a:ext cx="736445" cy="692189"/>
              <a:chOff x="8131589" y="4009362"/>
              <a:chExt cx="552334" cy="692189"/>
            </a:xfrm>
          </p:grpSpPr>
          <p:grpSp>
            <p:nvGrpSpPr>
              <p:cNvPr id="260" name="Group 65"/>
              <p:cNvGrpSpPr/>
              <p:nvPr/>
            </p:nvGrpSpPr>
            <p:grpSpPr>
              <a:xfrm>
                <a:off x="8131589" y="4009362"/>
                <a:ext cx="551591" cy="228624"/>
                <a:chOff x="7660968" y="1751777"/>
                <a:chExt cx="1040580" cy="450645"/>
              </a:xfrm>
            </p:grpSpPr>
            <p:sp>
              <p:nvSpPr>
                <p:cNvPr id="265" name="Freeform 264"/>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500"/>
                </a:p>
              </p:txBody>
            </p:sp>
            <p:cxnSp>
              <p:nvCxnSpPr>
                <p:cNvPr id="266" name="Straight Connector 265"/>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7" name="Straight Connector 266"/>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61" name="Group 70"/>
              <p:cNvGrpSpPr/>
              <p:nvPr/>
            </p:nvGrpSpPr>
            <p:grpSpPr>
              <a:xfrm>
                <a:off x="8132332" y="4472927"/>
                <a:ext cx="551591" cy="228624"/>
                <a:chOff x="7660968" y="1751777"/>
                <a:chExt cx="1040580" cy="450645"/>
              </a:xfrm>
            </p:grpSpPr>
            <p:sp>
              <p:nvSpPr>
                <p:cNvPr id="262" name="Freeform 261"/>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500"/>
                </a:p>
              </p:txBody>
            </p:sp>
            <p:cxnSp>
              <p:nvCxnSpPr>
                <p:cNvPr id="263" name="Straight Connector 262"/>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4" name="Straight Connector 263"/>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317" name="Group 316"/>
            <p:cNvGrpSpPr/>
            <p:nvPr/>
          </p:nvGrpSpPr>
          <p:grpSpPr>
            <a:xfrm>
              <a:off x="10747202" y="3328173"/>
              <a:ext cx="683647" cy="1589294"/>
              <a:chOff x="2488822" y="2403406"/>
              <a:chExt cx="529093" cy="1589294"/>
            </a:xfrm>
          </p:grpSpPr>
          <p:cxnSp>
            <p:nvCxnSpPr>
              <p:cNvPr id="318" name="Straight Arrow Connector 317"/>
              <p:cNvCxnSpPr/>
              <p:nvPr/>
            </p:nvCxnSpPr>
            <p:spPr>
              <a:xfrm flipV="1">
                <a:off x="2493656" y="24034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9" name="Straight Arrow Connector 318"/>
              <p:cNvCxnSpPr/>
              <p:nvPr/>
            </p:nvCxnSpPr>
            <p:spPr>
              <a:xfrm flipV="1">
                <a:off x="2490064" y="25558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0" name="Straight Arrow Connector 319"/>
              <p:cNvCxnSpPr/>
              <p:nvPr/>
            </p:nvCxnSpPr>
            <p:spPr>
              <a:xfrm flipV="1">
                <a:off x="2493656" y="2717444"/>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1" name="Straight Arrow Connector 320"/>
              <p:cNvCxnSpPr/>
              <p:nvPr/>
            </p:nvCxnSpPr>
            <p:spPr>
              <a:xfrm flipV="1">
                <a:off x="2493656" y="2871548"/>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2" name="Straight Arrow Connector 321"/>
              <p:cNvCxnSpPr/>
              <p:nvPr/>
            </p:nvCxnSpPr>
            <p:spPr>
              <a:xfrm flipV="1">
                <a:off x="2493656" y="303169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3" name="Straight Arrow Connector 322"/>
              <p:cNvCxnSpPr/>
              <p:nvPr/>
            </p:nvCxnSpPr>
            <p:spPr>
              <a:xfrm flipV="1">
                <a:off x="2494729" y="319080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4" name="Straight Arrow Connector 323"/>
              <p:cNvCxnSpPr/>
              <p:nvPr/>
            </p:nvCxnSpPr>
            <p:spPr>
              <a:xfrm flipV="1">
                <a:off x="2493656" y="3352442"/>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5" name="Straight Arrow Connector 324"/>
              <p:cNvCxnSpPr/>
              <p:nvPr/>
            </p:nvCxnSpPr>
            <p:spPr>
              <a:xfrm flipV="1">
                <a:off x="2494729" y="351258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6" name="Straight Arrow Connector 325"/>
              <p:cNvCxnSpPr/>
              <p:nvPr/>
            </p:nvCxnSpPr>
            <p:spPr>
              <a:xfrm flipV="1">
                <a:off x="2495802" y="367169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7" name="Straight Arrow Connector 326"/>
              <p:cNvCxnSpPr/>
              <p:nvPr/>
            </p:nvCxnSpPr>
            <p:spPr>
              <a:xfrm flipV="1">
                <a:off x="2493656" y="383359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8" name="Straight Arrow Connector 327"/>
              <p:cNvCxnSpPr/>
              <p:nvPr/>
            </p:nvCxnSpPr>
            <p:spPr>
              <a:xfrm flipV="1">
                <a:off x="2488822" y="399270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29" name="Group 328"/>
            <p:cNvGrpSpPr/>
            <p:nvPr/>
          </p:nvGrpSpPr>
          <p:grpSpPr>
            <a:xfrm>
              <a:off x="693481" y="3271179"/>
              <a:ext cx="508144" cy="1589294"/>
              <a:chOff x="2488822" y="2403406"/>
              <a:chExt cx="529093" cy="1589294"/>
            </a:xfrm>
          </p:grpSpPr>
          <p:cxnSp>
            <p:nvCxnSpPr>
              <p:cNvPr id="330" name="Straight Arrow Connector 329"/>
              <p:cNvCxnSpPr/>
              <p:nvPr/>
            </p:nvCxnSpPr>
            <p:spPr>
              <a:xfrm flipV="1">
                <a:off x="2493656" y="24034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1" name="Straight Arrow Connector 330"/>
              <p:cNvCxnSpPr/>
              <p:nvPr/>
            </p:nvCxnSpPr>
            <p:spPr>
              <a:xfrm flipV="1">
                <a:off x="2490064" y="25558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2" name="Straight Arrow Connector 331"/>
              <p:cNvCxnSpPr/>
              <p:nvPr/>
            </p:nvCxnSpPr>
            <p:spPr>
              <a:xfrm flipV="1">
                <a:off x="2493656" y="2717444"/>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3" name="Straight Arrow Connector 332"/>
              <p:cNvCxnSpPr/>
              <p:nvPr/>
            </p:nvCxnSpPr>
            <p:spPr>
              <a:xfrm flipV="1">
                <a:off x="2493656" y="2871548"/>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4" name="Straight Arrow Connector 333"/>
              <p:cNvCxnSpPr/>
              <p:nvPr/>
            </p:nvCxnSpPr>
            <p:spPr>
              <a:xfrm flipV="1">
                <a:off x="2493656" y="303169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5" name="Straight Arrow Connector 334"/>
              <p:cNvCxnSpPr/>
              <p:nvPr/>
            </p:nvCxnSpPr>
            <p:spPr>
              <a:xfrm flipV="1">
                <a:off x="2494729" y="319080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6" name="Straight Arrow Connector 335"/>
              <p:cNvCxnSpPr/>
              <p:nvPr/>
            </p:nvCxnSpPr>
            <p:spPr>
              <a:xfrm flipV="1">
                <a:off x="2493656" y="3352442"/>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7" name="Straight Arrow Connector 336"/>
              <p:cNvCxnSpPr/>
              <p:nvPr/>
            </p:nvCxnSpPr>
            <p:spPr>
              <a:xfrm flipV="1">
                <a:off x="2494729" y="351258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8" name="Straight Arrow Connector 337"/>
              <p:cNvCxnSpPr/>
              <p:nvPr/>
            </p:nvCxnSpPr>
            <p:spPr>
              <a:xfrm flipV="1">
                <a:off x="2495802" y="367169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9" name="Straight Arrow Connector 338"/>
              <p:cNvCxnSpPr/>
              <p:nvPr/>
            </p:nvCxnSpPr>
            <p:spPr>
              <a:xfrm flipV="1">
                <a:off x="2493656" y="383359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0" name="Straight Arrow Connector 339"/>
              <p:cNvCxnSpPr/>
              <p:nvPr/>
            </p:nvCxnSpPr>
            <p:spPr>
              <a:xfrm flipV="1">
                <a:off x="2488822" y="399270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41" name="Group 340"/>
            <p:cNvGrpSpPr/>
            <p:nvPr/>
          </p:nvGrpSpPr>
          <p:grpSpPr>
            <a:xfrm>
              <a:off x="2445802" y="3104220"/>
              <a:ext cx="1212484" cy="1973109"/>
              <a:chOff x="2449931" y="225721"/>
              <a:chExt cx="909363" cy="1973109"/>
            </a:xfrm>
          </p:grpSpPr>
          <p:sp>
            <p:nvSpPr>
              <p:cNvPr id="342" name="Rectangle 341"/>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43" name="Rectangle 342"/>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4" name="Rectangle 343"/>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5" name="Rectangle 344"/>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6" name="Rectangle 345"/>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7" name="Rectangle 346"/>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8" name="Trapezoid 347"/>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sp>
            <p:nvSpPr>
              <p:cNvPr id="349" name="Trapezoid 348"/>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50" name="Trapezoid 349"/>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51" name="Trapezoid 350"/>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52" name="Trapezoid 351"/>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53" name="Trapezoid 352"/>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grpSp>
        <p:grpSp>
          <p:nvGrpSpPr>
            <p:cNvPr id="354" name="Group 353"/>
            <p:cNvGrpSpPr/>
            <p:nvPr/>
          </p:nvGrpSpPr>
          <p:grpSpPr>
            <a:xfrm>
              <a:off x="4311669" y="3126446"/>
              <a:ext cx="1212484" cy="1973109"/>
              <a:chOff x="2449931" y="225721"/>
              <a:chExt cx="909363" cy="1973109"/>
            </a:xfrm>
          </p:grpSpPr>
          <p:sp>
            <p:nvSpPr>
              <p:cNvPr id="355" name="Rectangle 354"/>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6" name="Rectangle 355"/>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7" name="Rectangle 356"/>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8" name="Rectangle 357"/>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9" name="Rectangle 358"/>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0" name="Rectangle 359"/>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1" name="Trapezoid 360"/>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62" name="Trapezoid 361"/>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63" name="Trapezoid 362"/>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64" name="Trapezoid 363"/>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65" name="Trapezoid 364"/>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66" name="Trapezoid 365"/>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grpSp>
        <p:grpSp>
          <p:nvGrpSpPr>
            <p:cNvPr id="367" name="Group 366"/>
            <p:cNvGrpSpPr/>
            <p:nvPr/>
          </p:nvGrpSpPr>
          <p:grpSpPr>
            <a:xfrm>
              <a:off x="6197748" y="3129456"/>
              <a:ext cx="1212484" cy="1973109"/>
              <a:chOff x="2449931" y="225721"/>
              <a:chExt cx="909363" cy="1973109"/>
            </a:xfrm>
          </p:grpSpPr>
          <p:sp>
            <p:nvSpPr>
              <p:cNvPr id="368" name="Rectangle 367"/>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9" name="Rectangle 368"/>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0" name="Rectangle 369"/>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1" name="Rectangle 370"/>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2" name="Rectangle 371"/>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3" name="Rectangle 372"/>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4" name="Trapezoid 373"/>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75" name="Trapezoid 374"/>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76" name="Trapezoid 375"/>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77" name="Trapezoid 376"/>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78" name="Trapezoid 377"/>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79" name="Trapezoid 378"/>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grpSp>
        <p:grpSp>
          <p:nvGrpSpPr>
            <p:cNvPr id="380" name="Group 379"/>
            <p:cNvGrpSpPr/>
            <p:nvPr/>
          </p:nvGrpSpPr>
          <p:grpSpPr>
            <a:xfrm>
              <a:off x="8073688" y="3157809"/>
              <a:ext cx="1212484" cy="1973109"/>
              <a:chOff x="2449931" y="225721"/>
              <a:chExt cx="909363" cy="1973109"/>
            </a:xfrm>
          </p:grpSpPr>
          <p:sp>
            <p:nvSpPr>
              <p:cNvPr id="381" name="Rectangle 380"/>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2" name="Rectangle 381"/>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3" name="Rectangle 382"/>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4" name="Rectangle 383"/>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5" name="Rectangle 384"/>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6" name="Rectangle 385"/>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7" name="Trapezoid 386"/>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88" name="Trapezoid 387"/>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89" name="Trapezoid 388"/>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90" name="Trapezoid 389"/>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91" name="Trapezoid 390"/>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92" name="Trapezoid 391"/>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grpSp>
        <p:grpSp>
          <p:nvGrpSpPr>
            <p:cNvPr id="395" name="Group 394"/>
            <p:cNvGrpSpPr/>
            <p:nvPr/>
          </p:nvGrpSpPr>
          <p:grpSpPr>
            <a:xfrm>
              <a:off x="9972552" y="4246516"/>
              <a:ext cx="736445" cy="692189"/>
              <a:chOff x="8131589" y="4009362"/>
              <a:chExt cx="552334" cy="692189"/>
            </a:xfrm>
          </p:grpSpPr>
          <p:grpSp>
            <p:nvGrpSpPr>
              <p:cNvPr id="396" name="Group 65"/>
              <p:cNvGrpSpPr/>
              <p:nvPr/>
            </p:nvGrpSpPr>
            <p:grpSpPr>
              <a:xfrm>
                <a:off x="8131589" y="4009362"/>
                <a:ext cx="551591" cy="228624"/>
                <a:chOff x="7660968" y="1751777"/>
                <a:chExt cx="1040580" cy="450645"/>
              </a:xfrm>
            </p:grpSpPr>
            <p:sp>
              <p:nvSpPr>
                <p:cNvPr id="401" name="Freeform 400"/>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500"/>
                </a:p>
              </p:txBody>
            </p:sp>
            <p:cxnSp>
              <p:nvCxnSpPr>
                <p:cNvPr id="402" name="Straight Connector 401"/>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3" name="Straight Connector 402"/>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97" name="Group 70"/>
              <p:cNvGrpSpPr/>
              <p:nvPr/>
            </p:nvGrpSpPr>
            <p:grpSpPr>
              <a:xfrm>
                <a:off x="8132332" y="4472927"/>
                <a:ext cx="551591" cy="228624"/>
                <a:chOff x="7660968" y="1751777"/>
                <a:chExt cx="1040580" cy="450645"/>
              </a:xfrm>
            </p:grpSpPr>
            <p:sp>
              <p:nvSpPr>
                <p:cNvPr id="398" name="Freeform 397"/>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500"/>
                </a:p>
              </p:txBody>
            </p:sp>
            <p:cxnSp>
              <p:nvCxnSpPr>
                <p:cNvPr id="399" name="Straight Connector 398"/>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0" name="Straight Connector 399"/>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cxnSp>
          <p:nvCxnSpPr>
            <p:cNvPr id="5" name="Straight Arrow Connector 4"/>
            <p:cNvCxnSpPr>
              <a:endCxn id="211" idx="1"/>
            </p:cNvCxnSpPr>
            <p:nvPr/>
          </p:nvCxnSpPr>
          <p:spPr>
            <a:xfrm>
              <a:off x="1755840" y="4075374"/>
              <a:ext cx="542826" cy="565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67" name="Straight Arrow Connector 166"/>
            <p:cNvCxnSpPr>
              <a:stCxn id="213" idx="3"/>
              <a:endCxn id="217" idx="1"/>
            </p:cNvCxnSpPr>
            <p:nvPr/>
          </p:nvCxnSpPr>
          <p:spPr>
            <a:xfrm flipV="1">
              <a:off x="5685922" y="4096334"/>
              <a:ext cx="367482" cy="3224"/>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70" name="Straight Arrow Connector 169"/>
            <p:cNvCxnSpPr>
              <a:stCxn id="216" idx="3"/>
              <a:endCxn id="220" idx="1"/>
            </p:cNvCxnSpPr>
            <p:nvPr/>
          </p:nvCxnSpPr>
          <p:spPr>
            <a:xfrm>
              <a:off x="7552525" y="4107823"/>
              <a:ext cx="374185" cy="458"/>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73" name="Straight Arrow Connector 172"/>
            <p:cNvCxnSpPr>
              <a:stCxn id="220" idx="3"/>
            </p:cNvCxnSpPr>
            <p:nvPr/>
          </p:nvCxnSpPr>
          <p:spPr>
            <a:xfrm>
              <a:off x="9425832" y="4108281"/>
              <a:ext cx="545729" cy="635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64" name="Straight Arrow Connector 163"/>
            <p:cNvCxnSpPr>
              <a:stCxn id="211" idx="3"/>
              <a:endCxn id="214" idx="1"/>
            </p:cNvCxnSpPr>
            <p:nvPr/>
          </p:nvCxnSpPr>
          <p:spPr>
            <a:xfrm>
              <a:off x="3797788" y="4068273"/>
              <a:ext cx="389013" cy="704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20" name="Rectangle 119"/>
            <p:cNvSpPr/>
            <p:nvPr/>
          </p:nvSpPr>
          <p:spPr>
            <a:xfrm rot="16200000">
              <a:off x="318837" y="3787814"/>
              <a:ext cx="2327923" cy="560917"/>
            </a:xfrm>
            <a:prstGeom prst="rect">
              <a:avLst/>
            </a:prstGeom>
            <a:solidFill>
              <a:schemeClr val="accent6">
                <a:lumMod val="40000"/>
                <a:lumOff val="60000"/>
              </a:schemeClr>
            </a:solidFill>
            <a:ln/>
          </p:spPr>
          <p:style>
            <a:lnRef idx="1">
              <a:schemeClr val="dk1"/>
            </a:lnRef>
            <a:fillRef idx="2">
              <a:schemeClr val="dk1"/>
            </a:fillRef>
            <a:effectRef idx="1">
              <a:schemeClr val="dk1"/>
            </a:effectRef>
            <a:fontRef idx="minor">
              <a:schemeClr val="dk1"/>
            </a:fontRef>
          </p:style>
          <p:txBody>
            <a:bodyPr lIns="155495" tIns="77748" rIns="155495" bIns="77748" rtlCol="0" anchor="ctr"/>
            <a:lstStyle/>
            <a:p>
              <a:pPr algn="ctr">
                <a:lnSpc>
                  <a:spcPts val="1900"/>
                </a:lnSpc>
              </a:pPr>
              <a:r>
                <a:rPr lang="en-US" sz="2000" dirty="0">
                  <a:solidFill>
                    <a:srgbClr val="000000"/>
                  </a:solidFill>
                </a:rPr>
                <a:t> Programmable</a:t>
              </a:r>
            </a:p>
            <a:p>
              <a:pPr algn="ctr">
                <a:lnSpc>
                  <a:spcPts val="1900"/>
                </a:lnSpc>
              </a:pPr>
              <a:r>
                <a:rPr lang="en-US" sz="2000" dirty="0">
                  <a:solidFill>
                    <a:srgbClr val="000000"/>
                  </a:solidFill>
                </a:rPr>
                <a:t>Parser</a:t>
              </a:r>
            </a:p>
          </p:txBody>
        </p:sp>
        <p:sp>
          <p:nvSpPr>
            <p:cNvPr id="127" name="TextBox 126">
              <a:extLst>
                <a:ext uri="{FF2B5EF4-FFF2-40B4-BE49-F238E27FC236}">
                  <a16:creationId xmlns:a16="http://schemas.microsoft.com/office/drawing/2014/main" id="{29D917F6-6319-3F46-8404-44545B226EB1}"/>
                </a:ext>
              </a:extLst>
            </p:cNvPr>
            <p:cNvSpPr txBox="1"/>
            <p:nvPr/>
          </p:nvSpPr>
          <p:spPr>
            <a:xfrm>
              <a:off x="4635950" y="5271041"/>
              <a:ext cx="3447941" cy="417692"/>
            </a:xfrm>
            <a:prstGeom prst="rect">
              <a:avLst/>
            </a:prstGeom>
            <a:noFill/>
          </p:spPr>
          <p:txBody>
            <a:bodyPr wrap="square" lIns="108852" tIns="54426" rIns="108852" bIns="54426" rtlCol="0">
              <a:spAutoFit/>
            </a:bodyPr>
            <a:lstStyle/>
            <a:p>
              <a:r>
                <a:rPr lang="en-US" sz="2000" dirty="0"/>
                <a:t>Match + Action pipeline stages</a:t>
              </a:r>
            </a:p>
          </p:txBody>
        </p:sp>
      </p:grpSp>
      <p:graphicFrame>
        <p:nvGraphicFramePr>
          <p:cNvPr id="130" name="Table 129">
            <a:extLst>
              <a:ext uri="{FF2B5EF4-FFF2-40B4-BE49-F238E27FC236}">
                <a16:creationId xmlns:a16="http://schemas.microsoft.com/office/drawing/2014/main" id="{E8A2F395-B308-0843-950C-2CAAFDF5F75D}"/>
              </a:ext>
            </a:extLst>
          </p:cNvPr>
          <p:cNvGraphicFramePr>
            <a:graphicFrameLocks noGrp="1"/>
          </p:cNvGraphicFramePr>
          <p:nvPr>
            <p:extLst>
              <p:ext uri="{D42A27DB-BD31-4B8C-83A1-F6EECF244321}">
                <p14:modId xmlns:p14="http://schemas.microsoft.com/office/powerpoint/2010/main" val="475762232"/>
              </p:ext>
            </p:extLst>
          </p:nvPr>
        </p:nvGraphicFramePr>
        <p:xfrm>
          <a:off x="4177494" y="2282923"/>
          <a:ext cx="1508428" cy="370840"/>
        </p:xfrm>
        <a:graphic>
          <a:graphicData uri="http://schemas.openxmlformats.org/drawingml/2006/table">
            <a:tbl>
              <a:tblPr firstRow="1" bandRow="1">
                <a:tableStyleId>{00A15C55-8517-42AA-B614-E9B94910E393}</a:tableStyleId>
              </a:tblPr>
              <a:tblGrid>
                <a:gridCol w="377107">
                  <a:extLst>
                    <a:ext uri="{9D8B030D-6E8A-4147-A177-3AD203B41FA5}">
                      <a16:colId xmlns:a16="http://schemas.microsoft.com/office/drawing/2014/main" val="1150589985"/>
                    </a:ext>
                  </a:extLst>
                </a:gridCol>
                <a:gridCol w="377107">
                  <a:extLst>
                    <a:ext uri="{9D8B030D-6E8A-4147-A177-3AD203B41FA5}">
                      <a16:colId xmlns:a16="http://schemas.microsoft.com/office/drawing/2014/main" val="1411898353"/>
                    </a:ext>
                  </a:extLst>
                </a:gridCol>
                <a:gridCol w="377107">
                  <a:extLst>
                    <a:ext uri="{9D8B030D-6E8A-4147-A177-3AD203B41FA5}">
                      <a16:colId xmlns:a16="http://schemas.microsoft.com/office/drawing/2014/main" val="859637848"/>
                    </a:ext>
                  </a:extLst>
                </a:gridCol>
                <a:gridCol w="377107">
                  <a:extLst>
                    <a:ext uri="{9D8B030D-6E8A-4147-A177-3AD203B41FA5}">
                      <a16:colId xmlns:a16="http://schemas.microsoft.com/office/drawing/2014/main" val="1101446820"/>
                    </a:ext>
                  </a:extLst>
                </a:gridCol>
              </a:tblGrid>
              <a:tr h="370840">
                <a:tc>
                  <a:txBody>
                    <a:bodyPr/>
                    <a:lstStyle/>
                    <a:p>
                      <a:endParaRPr lang="en-US" dirty="0">
                        <a:solidFill>
                          <a:sysClr val="windowText" lastClr="000000"/>
                        </a:solidFill>
                      </a:endParaRPr>
                    </a:p>
                  </a:txBody>
                  <a:tcPr>
                    <a:solidFill>
                      <a:srgbClr val="FFC000"/>
                    </a:solidFill>
                  </a:tcPr>
                </a:tc>
                <a:tc>
                  <a:txBody>
                    <a:bodyPr/>
                    <a:lstStyle/>
                    <a:p>
                      <a:endParaRPr lang="en-US">
                        <a:solidFill>
                          <a:sysClr val="windowText" lastClr="000000"/>
                        </a:solidFill>
                      </a:endParaRPr>
                    </a:p>
                  </a:txBody>
                  <a:tcPr>
                    <a:solidFill>
                      <a:srgbClr val="FFC000"/>
                    </a:solidFill>
                  </a:tcPr>
                </a:tc>
                <a:tc>
                  <a:txBody>
                    <a:bodyPr/>
                    <a:lstStyle/>
                    <a:p>
                      <a:endParaRPr lang="en-US" dirty="0">
                        <a:solidFill>
                          <a:sysClr val="windowText" lastClr="000000"/>
                        </a:solidFill>
                      </a:endParaRPr>
                    </a:p>
                  </a:txBody>
                  <a:tcPr>
                    <a:solidFill>
                      <a:srgbClr val="FFC000"/>
                    </a:solidFill>
                  </a:tcPr>
                </a:tc>
                <a:tc>
                  <a:txBody>
                    <a:bodyPr/>
                    <a:lstStyle/>
                    <a:p>
                      <a:endParaRPr lang="en-US" dirty="0">
                        <a:solidFill>
                          <a:sysClr val="windowText" lastClr="000000"/>
                        </a:solidFill>
                      </a:endParaRPr>
                    </a:p>
                  </a:txBody>
                  <a:tcPr>
                    <a:solidFill>
                      <a:srgbClr val="FFC000"/>
                    </a:solidFill>
                  </a:tcPr>
                </a:tc>
                <a:extLst>
                  <a:ext uri="{0D108BD9-81ED-4DB2-BD59-A6C34878D82A}">
                    <a16:rowId xmlns:a16="http://schemas.microsoft.com/office/drawing/2014/main" val="1506537266"/>
                  </a:ext>
                </a:extLst>
              </a:tr>
            </a:tbl>
          </a:graphicData>
        </a:graphic>
      </p:graphicFrame>
      <p:cxnSp>
        <p:nvCxnSpPr>
          <p:cNvPr id="131" name="Straight Arrow Connector 130">
            <a:extLst>
              <a:ext uri="{FF2B5EF4-FFF2-40B4-BE49-F238E27FC236}">
                <a16:creationId xmlns:a16="http://schemas.microsoft.com/office/drawing/2014/main" id="{D6CFEB4E-4A92-FB4E-913B-8E107D756CE8}"/>
              </a:ext>
            </a:extLst>
          </p:cNvPr>
          <p:cNvCxnSpPr>
            <a:cxnSpLocks/>
            <a:stCxn id="130" idx="2"/>
            <a:endCxn id="214" idx="0"/>
          </p:cNvCxnSpPr>
          <p:nvPr/>
        </p:nvCxnSpPr>
        <p:spPr>
          <a:xfrm>
            <a:off x="4931708" y="2653763"/>
            <a:ext cx="4653" cy="355466"/>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146" name="Table 145">
            <a:extLst>
              <a:ext uri="{FF2B5EF4-FFF2-40B4-BE49-F238E27FC236}">
                <a16:creationId xmlns:a16="http://schemas.microsoft.com/office/drawing/2014/main" id="{6222F75C-BA0B-334C-8638-F5A3640902ED}"/>
              </a:ext>
            </a:extLst>
          </p:cNvPr>
          <p:cNvGraphicFramePr>
            <a:graphicFrameLocks noGrp="1"/>
          </p:cNvGraphicFramePr>
          <p:nvPr>
            <p:extLst>
              <p:ext uri="{D42A27DB-BD31-4B8C-83A1-F6EECF244321}">
                <p14:modId xmlns:p14="http://schemas.microsoft.com/office/powerpoint/2010/main" val="2866626170"/>
              </p:ext>
            </p:extLst>
          </p:nvPr>
        </p:nvGraphicFramePr>
        <p:xfrm>
          <a:off x="6096000" y="2318646"/>
          <a:ext cx="1508428" cy="370840"/>
        </p:xfrm>
        <a:graphic>
          <a:graphicData uri="http://schemas.openxmlformats.org/drawingml/2006/table">
            <a:tbl>
              <a:tblPr firstRow="1" bandRow="1">
                <a:tableStyleId>{00A15C55-8517-42AA-B614-E9B94910E393}</a:tableStyleId>
              </a:tblPr>
              <a:tblGrid>
                <a:gridCol w="377107">
                  <a:extLst>
                    <a:ext uri="{9D8B030D-6E8A-4147-A177-3AD203B41FA5}">
                      <a16:colId xmlns:a16="http://schemas.microsoft.com/office/drawing/2014/main" val="1150589985"/>
                    </a:ext>
                  </a:extLst>
                </a:gridCol>
                <a:gridCol w="377107">
                  <a:extLst>
                    <a:ext uri="{9D8B030D-6E8A-4147-A177-3AD203B41FA5}">
                      <a16:colId xmlns:a16="http://schemas.microsoft.com/office/drawing/2014/main" val="1411898353"/>
                    </a:ext>
                  </a:extLst>
                </a:gridCol>
                <a:gridCol w="377107">
                  <a:extLst>
                    <a:ext uri="{9D8B030D-6E8A-4147-A177-3AD203B41FA5}">
                      <a16:colId xmlns:a16="http://schemas.microsoft.com/office/drawing/2014/main" val="859637848"/>
                    </a:ext>
                  </a:extLst>
                </a:gridCol>
                <a:gridCol w="377107">
                  <a:extLst>
                    <a:ext uri="{9D8B030D-6E8A-4147-A177-3AD203B41FA5}">
                      <a16:colId xmlns:a16="http://schemas.microsoft.com/office/drawing/2014/main" val="1101446820"/>
                    </a:ext>
                  </a:extLst>
                </a:gridCol>
              </a:tblGrid>
              <a:tr h="370840">
                <a:tc>
                  <a:txBody>
                    <a:bodyPr/>
                    <a:lstStyle/>
                    <a:p>
                      <a:endParaRPr lang="en-US" dirty="0">
                        <a:solidFill>
                          <a:sysClr val="windowText" lastClr="000000"/>
                        </a:solidFill>
                      </a:endParaRPr>
                    </a:p>
                  </a:txBody>
                  <a:tcPr>
                    <a:solidFill>
                      <a:srgbClr val="FFC000"/>
                    </a:solidFill>
                  </a:tcPr>
                </a:tc>
                <a:tc>
                  <a:txBody>
                    <a:bodyPr/>
                    <a:lstStyle/>
                    <a:p>
                      <a:endParaRPr lang="en-US">
                        <a:solidFill>
                          <a:sysClr val="windowText" lastClr="000000"/>
                        </a:solidFill>
                      </a:endParaRPr>
                    </a:p>
                  </a:txBody>
                  <a:tcPr>
                    <a:solidFill>
                      <a:srgbClr val="FFC000"/>
                    </a:solidFill>
                  </a:tcPr>
                </a:tc>
                <a:tc>
                  <a:txBody>
                    <a:bodyPr/>
                    <a:lstStyle/>
                    <a:p>
                      <a:endParaRPr lang="en-US" dirty="0">
                        <a:solidFill>
                          <a:sysClr val="windowText" lastClr="000000"/>
                        </a:solidFill>
                      </a:endParaRPr>
                    </a:p>
                  </a:txBody>
                  <a:tcPr>
                    <a:solidFill>
                      <a:srgbClr val="FFC000"/>
                    </a:solidFill>
                  </a:tcPr>
                </a:tc>
                <a:tc>
                  <a:txBody>
                    <a:bodyPr/>
                    <a:lstStyle/>
                    <a:p>
                      <a:endParaRPr lang="en-US" dirty="0">
                        <a:solidFill>
                          <a:sysClr val="windowText" lastClr="000000"/>
                        </a:solidFill>
                      </a:endParaRPr>
                    </a:p>
                  </a:txBody>
                  <a:tcPr>
                    <a:solidFill>
                      <a:srgbClr val="FFC000"/>
                    </a:solidFill>
                  </a:tcPr>
                </a:tc>
                <a:extLst>
                  <a:ext uri="{0D108BD9-81ED-4DB2-BD59-A6C34878D82A}">
                    <a16:rowId xmlns:a16="http://schemas.microsoft.com/office/drawing/2014/main" val="1506537266"/>
                  </a:ext>
                </a:extLst>
              </a:tr>
            </a:tbl>
          </a:graphicData>
        </a:graphic>
      </p:graphicFrame>
      <p:cxnSp>
        <p:nvCxnSpPr>
          <p:cNvPr id="147" name="Straight Arrow Connector 146">
            <a:extLst>
              <a:ext uri="{FF2B5EF4-FFF2-40B4-BE49-F238E27FC236}">
                <a16:creationId xmlns:a16="http://schemas.microsoft.com/office/drawing/2014/main" id="{CD47D6A7-3C00-9742-9157-5C518F0E1673}"/>
              </a:ext>
            </a:extLst>
          </p:cNvPr>
          <p:cNvCxnSpPr>
            <a:cxnSpLocks/>
            <a:stCxn id="146" idx="2"/>
          </p:cNvCxnSpPr>
          <p:nvPr/>
        </p:nvCxnSpPr>
        <p:spPr>
          <a:xfrm>
            <a:off x="6850214" y="2689486"/>
            <a:ext cx="4653" cy="355466"/>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148" name="Table 147">
            <a:extLst>
              <a:ext uri="{FF2B5EF4-FFF2-40B4-BE49-F238E27FC236}">
                <a16:creationId xmlns:a16="http://schemas.microsoft.com/office/drawing/2014/main" id="{EF14F6FE-28BC-0148-89E2-7B42BA058EAE}"/>
              </a:ext>
            </a:extLst>
          </p:cNvPr>
          <p:cNvGraphicFramePr>
            <a:graphicFrameLocks noGrp="1"/>
          </p:cNvGraphicFramePr>
          <p:nvPr>
            <p:extLst>
              <p:ext uri="{D42A27DB-BD31-4B8C-83A1-F6EECF244321}">
                <p14:modId xmlns:p14="http://schemas.microsoft.com/office/powerpoint/2010/main" val="4173464632"/>
              </p:ext>
            </p:extLst>
          </p:nvPr>
        </p:nvGraphicFramePr>
        <p:xfrm>
          <a:off x="7926710" y="2298350"/>
          <a:ext cx="1508428" cy="370840"/>
        </p:xfrm>
        <a:graphic>
          <a:graphicData uri="http://schemas.openxmlformats.org/drawingml/2006/table">
            <a:tbl>
              <a:tblPr firstRow="1" bandRow="1">
                <a:tableStyleId>{00A15C55-8517-42AA-B614-E9B94910E393}</a:tableStyleId>
              </a:tblPr>
              <a:tblGrid>
                <a:gridCol w="377107">
                  <a:extLst>
                    <a:ext uri="{9D8B030D-6E8A-4147-A177-3AD203B41FA5}">
                      <a16:colId xmlns:a16="http://schemas.microsoft.com/office/drawing/2014/main" val="1150589985"/>
                    </a:ext>
                  </a:extLst>
                </a:gridCol>
                <a:gridCol w="377107">
                  <a:extLst>
                    <a:ext uri="{9D8B030D-6E8A-4147-A177-3AD203B41FA5}">
                      <a16:colId xmlns:a16="http://schemas.microsoft.com/office/drawing/2014/main" val="1411898353"/>
                    </a:ext>
                  </a:extLst>
                </a:gridCol>
                <a:gridCol w="377107">
                  <a:extLst>
                    <a:ext uri="{9D8B030D-6E8A-4147-A177-3AD203B41FA5}">
                      <a16:colId xmlns:a16="http://schemas.microsoft.com/office/drawing/2014/main" val="859637848"/>
                    </a:ext>
                  </a:extLst>
                </a:gridCol>
                <a:gridCol w="377107">
                  <a:extLst>
                    <a:ext uri="{9D8B030D-6E8A-4147-A177-3AD203B41FA5}">
                      <a16:colId xmlns:a16="http://schemas.microsoft.com/office/drawing/2014/main" val="1101446820"/>
                    </a:ext>
                  </a:extLst>
                </a:gridCol>
              </a:tblGrid>
              <a:tr h="370840">
                <a:tc>
                  <a:txBody>
                    <a:bodyPr/>
                    <a:lstStyle/>
                    <a:p>
                      <a:endParaRPr lang="en-US" dirty="0">
                        <a:solidFill>
                          <a:sysClr val="windowText" lastClr="000000"/>
                        </a:solidFill>
                      </a:endParaRPr>
                    </a:p>
                  </a:txBody>
                  <a:tcPr>
                    <a:solidFill>
                      <a:srgbClr val="FFC000"/>
                    </a:solidFill>
                  </a:tcPr>
                </a:tc>
                <a:tc>
                  <a:txBody>
                    <a:bodyPr/>
                    <a:lstStyle/>
                    <a:p>
                      <a:endParaRPr lang="en-US">
                        <a:solidFill>
                          <a:sysClr val="windowText" lastClr="000000"/>
                        </a:solidFill>
                      </a:endParaRPr>
                    </a:p>
                  </a:txBody>
                  <a:tcPr>
                    <a:solidFill>
                      <a:srgbClr val="FFC000"/>
                    </a:solidFill>
                  </a:tcPr>
                </a:tc>
                <a:tc>
                  <a:txBody>
                    <a:bodyPr/>
                    <a:lstStyle/>
                    <a:p>
                      <a:endParaRPr lang="en-US" dirty="0">
                        <a:solidFill>
                          <a:sysClr val="windowText" lastClr="000000"/>
                        </a:solidFill>
                      </a:endParaRPr>
                    </a:p>
                  </a:txBody>
                  <a:tcPr>
                    <a:solidFill>
                      <a:srgbClr val="FFC000"/>
                    </a:solidFill>
                  </a:tcPr>
                </a:tc>
                <a:tc>
                  <a:txBody>
                    <a:bodyPr/>
                    <a:lstStyle/>
                    <a:p>
                      <a:endParaRPr lang="en-US" dirty="0">
                        <a:solidFill>
                          <a:sysClr val="windowText" lastClr="000000"/>
                        </a:solidFill>
                      </a:endParaRPr>
                    </a:p>
                  </a:txBody>
                  <a:tcPr>
                    <a:solidFill>
                      <a:srgbClr val="FFC000"/>
                    </a:solidFill>
                  </a:tcPr>
                </a:tc>
                <a:extLst>
                  <a:ext uri="{0D108BD9-81ED-4DB2-BD59-A6C34878D82A}">
                    <a16:rowId xmlns:a16="http://schemas.microsoft.com/office/drawing/2014/main" val="1506537266"/>
                  </a:ext>
                </a:extLst>
              </a:tr>
            </a:tbl>
          </a:graphicData>
        </a:graphic>
      </p:graphicFrame>
      <p:cxnSp>
        <p:nvCxnSpPr>
          <p:cNvPr id="149" name="Straight Arrow Connector 148">
            <a:extLst>
              <a:ext uri="{FF2B5EF4-FFF2-40B4-BE49-F238E27FC236}">
                <a16:creationId xmlns:a16="http://schemas.microsoft.com/office/drawing/2014/main" id="{F5E801C1-AF4F-5345-9F27-FF6321BCCA2C}"/>
              </a:ext>
            </a:extLst>
          </p:cNvPr>
          <p:cNvCxnSpPr>
            <a:cxnSpLocks/>
            <a:stCxn id="148" idx="2"/>
          </p:cNvCxnSpPr>
          <p:nvPr/>
        </p:nvCxnSpPr>
        <p:spPr>
          <a:xfrm>
            <a:off x="8680924" y="2669190"/>
            <a:ext cx="4653" cy="355466"/>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150" name="Table 149">
            <a:extLst>
              <a:ext uri="{FF2B5EF4-FFF2-40B4-BE49-F238E27FC236}">
                <a16:creationId xmlns:a16="http://schemas.microsoft.com/office/drawing/2014/main" id="{5648B95A-E692-6F44-9438-3F7090359B4A}"/>
              </a:ext>
            </a:extLst>
          </p:cNvPr>
          <p:cNvGraphicFramePr>
            <a:graphicFrameLocks noGrp="1"/>
          </p:cNvGraphicFramePr>
          <p:nvPr>
            <p:extLst>
              <p:ext uri="{D42A27DB-BD31-4B8C-83A1-F6EECF244321}">
                <p14:modId xmlns:p14="http://schemas.microsoft.com/office/powerpoint/2010/main" val="366629710"/>
              </p:ext>
            </p:extLst>
          </p:nvPr>
        </p:nvGraphicFramePr>
        <p:xfrm>
          <a:off x="2256996" y="2307528"/>
          <a:ext cx="1508428" cy="370840"/>
        </p:xfrm>
        <a:graphic>
          <a:graphicData uri="http://schemas.openxmlformats.org/drawingml/2006/table">
            <a:tbl>
              <a:tblPr firstRow="1" bandRow="1">
                <a:tableStyleId>{00A15C55-8517-42AA-B614-E9B94910E393}</a:tableStyleId>
              </a:tblPr>
              <a:tblGrid>
                <a:gridCol w="377107">
                  <a:extLst>
                    <a:ext uri="{9D8B030D-6E8A-4147-A177-3AD203B41FA5}">
                      <a16:colId xmlns:a16="http://schemas.microsoft.com/office/drawing/2014/main" val="1150589985"/>
                    </a:ext>
                  </a:extLst>
                </a:gridCol>
                <a:gridCol w="377107">
                  <a:extLst>
                    <a:ext uri="{9D8B030D-6E8A-4147-A177-3AD203B41FA5}">
                      <a16:colId xmlns:a16="http://schemas.microsoft.com/office/drawing/2014/main" val="1411898353"/>
                    </a:ext>
                  </a:extLst>
                </a:gridCol>
                <a:gridCol w="377107">
                  <a:extLst>
                    <a:ext uri="{9D8B030D-6E8A-4147-A177-3AD203B41FA5}">
                      <a16:colId xmlns:a16="http://schemas.microsoft.com/office/drawing/2014/main" val="859637848"/>
                    </a:ext>
                  </a:extLst>
                </a:gridCol>
                <a:gridCol w="377107">
                  <a:extLst>
                    <a:ext uri="{9D8B030D-6E8A-4147-A177-3AD203B41FA5}">
                      <a16:colId xmlns:a16="http://schemas.microsoft.com/office/drawing/2014/main" val="1101446820"/>
                    </a:ext>
                  </a:extLst>
                </a:gridCol>
              </a:tblGrid>
              <a:tr h="370840">
                <a:tc>
                  <a:txBody>
                    <a:bodyPr/>
                    <a:lstStyle/>
                    <a:p>
                      <a:endParaRPr lang="en-US" dirty="0">
                        <a:solidFill>
                          <a:sysClr val="windowText" lastClr="000000"/>
                        </a:solidFill>
                      </a:endParaRPr>
                    </a:p>
                  </a:txBody>
                  <a:tcPr>
                    <a:solidFill>
                      <a:srgbClr val="FFC000"/>
                    </a:solidFill>
                  </a:tcPr>
                </a:tc>
                <a:tc>
                  <a:txBody>
                    <a:bodyPr/>
                    <a:lstStyle/>
                    <a:p>
                      <a:endParaRPr lang="en-US">
                        <a:solidFill>
                          <a:sysClr val="windowText" lastClr="000000"/>
                        </a:solidFill>
                      </a:endParaRPr>
                    </a:p>
                  </a:txBody>
                  <a:tcPr>
                    <a:solidFill>
                      <a:srgbClr val="FFC000"/>
                    </a:solidFill>
                  </a:tcPr>
                </a:tc>
                <a:tc>
                  <a:txBody>
                    <a:bodyPr/>
                    <a:lstStyle/>
                    <a:p>
                      <a:endParaRPr lang="en-US" dirty="0">
                        <a:solidFill>
                          <a:sysClr val="windowText" lastClr="000000"/>
                        </a:solidFill>
                      </a:endParaRPr>
                    </a:p>
                  </a:txBody>
                  <a:tcPr>
                    <a:solidFill>
                      <a:srgbClr val="FFC000"/>
                    </a:solidFill>
                  </a:tcPr>
                </a:tc>
                <a:tc>
                  <a:txBody>
                    <a:bodyPr/>
                    <a:lstStyle/>
                    <a:p>
                      <a:endParaRPr lang="en-US" dirty="0">
                        <a:solidFill>
                          <a:sysClr val="windowText" lastClr="000000"/>
                        </a:solidFill>
                      </a:endParaRPr>
                    </a:p>
                  </a:txBody>
                  <a:tcPr>
                    <a:solidFill>
                      <a:srgbClr val="FFC000"/>
                    </a:solidFill>
                  </a:tcPr>
                </a:tc>
                <a:extLst>
                  <a:ext uri="{0D108BD9-81ED-4DB2-BD59-A6C34878D82A}">
                    <a16:rowId xmlns:a16="http://schemas.microsoft.com/office/drawing/2014/main" val="1506537266"/>
                  </a:ext>
                </a:extLst>
              </a:tr>
            </a:tbl>
          </a:graphicData>
        </a:graphic>
      </p:graphicFrame>
      <p:cxnSp>
        <p:nvCxnSpPr>
          <p:cNvPr id="151" name="Straight Arrow Connector 150">
            <a:extLst>
              <a:ext uri="{FF2B5EF4-FFF2-40B4-BE49-F238E27FC236}">
                <a16:creationId xmlns:a16="http://schemas.microsoft.com/office/drawing/2014/main" id="{713F9345-74C3-9A45-A02C-F3521F1A3D02}"/>
              </a:ext>
            </a:extLst>
          </p:cNvPr>
          <p:cNvCxnSpPr>
            <a:cxnSpLocks/>
            <a:stCxn id="150" idx="2"/>
          </p:cNvCxnSpPr>
          <p:nvPr/>
        </p:nvCxnSpPr>
        <p:spPr>
          <a:xfrm>
            <a:off x="3011210" y="2678368"/>
            <a:ext cx="4653" cy="355466"/>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2" name="Right Brace 151">
            <a:extLst>
              <a:ext uri="{FF2B5EF4-FFF2-40B4-BE49-F238E27FC236}">
                <a16:creationId xmlns:a16="http://schemas.microsoft.com/office/drawing/2014/main" id="{94AA3B04-41EB-F148-A4BE-4BEE2427A331}"/>
              </a:ext>
            </a:extLst>
          </p:cNvPr>
          <p:cNvSpPr/>
          <p:nvPr/>
        </p:nvSpPr>
        <p:spPr>
          <a:xfrm rot="16200000">
            <a:off x="5663506" y="-1531996"/>
            <a:ext cx="365124" cy="7178144"/>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3" name="TextBox 152">
            <a:extLst>
              <a:ext uri="{FF2B5EF4-FFF2-40B4-BE49-F238E27FC236}">
                <a16:creationId xmlns:a16="http://schemas.microsoft.com/office/drawing/2014/main" id="{9554EAB0-8E92-8443-BC2B-BB423093CB93}"/>
              </a:ext>
            </a:extLst>
          </p:cNvPr>
          <p:cNvSpPr txBox="1"/>
          <p:nvPr/>
        </p:nvSpPr>
        <p:spPr>
          <a:xfrm>
            <a:off x="4357608" y="1409202"/>
            <a:ext cx="3103649" cy="540802"/>
          </a:xfrm>
          <a:prstGeom prst="rect">
            <a:avLst/>
          </a:prstGeom>
          <a:noFill/>
        </p:spPr>
        <p:txBody>
          <a:bodyPr wrap="square" lIns="108852" tIns="54426" rIns="108852" bIns="54426" rtlCol="0">
            <a:spAutoFit/>
          </a:bodyPr>
          <a:lstStyle/>
          <a:p>
            <a:r>
              <a:rPr lang="en-US" sz="2800" dirty="0"/>
              <a:t>Per-stage registers</a:t>
            </a:r>
          </a:p>
        </p:txBody>
      </p:sp>
    </p:spTree>
    <p:custDataLst>
      <p:tags r:id="rId1"/>
    </p:custDataLst>
    <p:extLst>
      <p:ext uri="{BB962C8B-B14F-4D97-AF65-F5344CB8AC3E}">
        <p14:creationId xmlns:p14="http://schemas.microsoft.com/office/powerpoint/2010/main" val="38247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animBg="1"/>
      <p:bldP spid="15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199" y="-26403"/>
            <a:ext cx="11005457" cy="1325563"/>
          </a:xfrm>
        </p:spPr>
        <p:txBody>
          <a:bodyPr>
            <a:normAutofit/>
          </a:bodyPr>
          <a:lstStyle/>
          <a:p>
            <a:r>
              <a:rPr lang="en-US" dirty="0"/>
              <a:t>But, a constrained computational model</a:t>
            </a:r>
          </a:p>
        </p:txBody>
      </p:sp>
      <p:sp>
        <p:nvSpPr>
          <p:cNvPr id="2" name="Slide Number Placeholder 1"/>
          <p:cNvSpPr>
            <a:spLocks noGrp="1"/>
          </p:cNvSpPr>
          <p:nvPr>
            <p:ph type="sldNum" sz="quarter" idx="12"/>
          </p:nvPr>
        </p:nvSpPr>
        <p:spPr/>
        <p:txBody>
          <a:bodyPr/>
          <a:lstStyle/>
          <a:p>
            <a:fld id="{3DE0F19B-68EA-B340-A4BB-C1F18F625CEA}" type="slidenum">
              <a:rPr lang="en-US" smtClean="0"/>
              <a:t>8</a:t>
            </a:fld>
            <a:endParaRPr lang="en-US" dirty="0"/>
          </a:p>
        </p:txBody>
      </p:sp>
      <p:grpSp>
        <p:nvGrpSpPr>
          <p:cNvPr id="209" name="Group 208"/>
          <p:cNvGrpSpPr/>
          <p:nvPr/>
        </p:nvGrpSpPr>
        <p:grpSpPr>
          <a:xfrm>
            <a:off x="3499034" y="3002187"/>
            <a:ext cx="1499122" cy="2169168"/>
            <a:chOff x="1485649" y="3204985"/>
            <a:chExt cx="1124341" cy="2169168"/>
          </a:xfrm>
        </p:grpSpPr>
        <p:sp>
          <p:nvSpPr>
            <p:cNvPr id="210" name="Rectangle 209"/>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3333" dirty="0">
                <a:solidFill>
                  <a:schemeClr val="tx1"/>
                </a:solidFill>
              </a:endParaRPr>
            </a:p>
          </p:txBody>
        </p:sp>
        <p:sp>
          <p:nvSpPr>
            <p:cNvPr id="211" name="Rectangle 210"/>
            <p:cNvSpPr/>
            <p:nvPr/>
          </p:nvSpPr>
          <p:spPr>
            <a:xfrm>
              <a:off x="1485649" y="3204985"/>
              <a:ext cx="1124341" cy="2157680"/>
            </a:xfrm>
            <a:prstGeom prst="rect">
              <a:avLst/>
            </a:prstGeom>
            <a:solidFill>
              <a:schemeClr val="lt1">
                <a:alpha val="95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500"/>
            </a:p>
          </p:txBody>
        </p:sp>
      </p:grpSp>
      <p:grpSp>
        <p:nvGrpSpPr>
          <p:cNvPr id="341" name="Group 340"/>
          <p:cNvGrpSpPr/>
          <p:nvPr/>
        </p:nvGrpSpPr>
        <p:grpSpPr>
          <a:xfrm>
            <a:off x="3646170" y="3104220"/>
            <a:ext cx="1212484" cy="1973109"/>
            <a:chOff x="2449931" y="225721"/>
            <a:chExt cx="909363" cy="1973109"/>
          </a:xfrm>
        </p:grpSpPr>
        <p:sp>
          <p:nvSpPr>
            <p:cNvPr id="342" name="Rectangle 341"/>
            <p:cNvSpPr/>
            <p:nvPr/>
          </p:nvSpPr>
          <p:spPr>
            <a:xfrm>
              <a:off x="2449931" y="225721"/>
              <a:ext cx="527194" cy="27968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43" name="Rectangle 342"/>
            <p:cNvSpPr/>
            <p:nvPr/>
          </p:nvSpPr>
          <p:spPr>
            <a:xfrm>
              <a:off x="2449931" y="563134"/>
              <a:ext cx="527194" cy="27968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4" name="Rectangle 343"/>
            <p:cNvSpPr/>
            <p:nvPr/>
          </p:nvSpPr>
          <p:spPr>
            <a:xfrm>
              <a:off x="2449931" y="902860"/>
              <a:ext cx="527194" cy="27968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5" name="Rectangle 344"/>
            <p:cNvSpPr/>
            <p:nvPr/>
          </p:nvSpPr>
          <p:spPr>
            <a:xfrm>
              <a:off x="2449931" y="1244322"/>
              <a:ext cx="527194" cy="27968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6" name="Rectangle 345"/>
            <p:cNvSpPr/>
            <p:nvPr/>
          </p:nvSpPr>
          <p:spPr>
            <a:xfrm>
              <a:off x="2449931" y="1919144"/>
              <a:ext cx="527194" cy="27968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7" name="Rectangle 346"/>
            <p:cNvSpPr/>
            <p:nvPr/>
          </p:nvSpPr>
          <p:spPr>
            <a:xfrm>
              <a:off x="2449931" y="1581733"/>
              <a:ext cx="527194" cy="27968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8" name="Trapezoid 347"/>
            <p:cNvSpPr/>
            <p:nvPr/>
          </p:nvSpPr>
          <p:spPr>
            <a:xfrm rot="5400000">
              <a:off x="3080394" y="231171"/>
              <a:ext cx="279686" cy="268786"/>
            </a:xfrm>
            <a:prstGeom prst="trapezoid">
              <a:avLst>
                <a:gd name="adj" fmla="val 30807"/>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sp>
          <p:nvSpPr>
            <p:cNvPr id="349" name="Trapezoid 348"/>
            <p:cNvSpPr/>
            <p:nvPr/>
          </p:nvSpPr>
          <p:spPr>
            <a:xfrm rot="5400000">
              <a:off x="3085058" y="568584"/>
              <a:ext cx="279686" cy="268786"/>
            </a:xfrm>
            <a:prstGeom prst="trapezoid">
              <a:avLst>
                <a:gd name="adj" fmla="val 30807"/>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50" name="Trapezoid 349"/>
            <p:cNvSpPr/>
            <p:nvPr/>
          </p:nvSpPr>
          <p:spPr>
            <a:xfrm rot="5400000">
              <a:off x="3085058" y="908310"/>
              <a:ext cx="279686" cy="268786"/>
            </a:xfrm>
            <a:prstGeom prst="trapezoid">
              <a:avLst>
                <a:gd name="adj" fmla="val 30807"/>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51" name="Trapezoid 350"/>
            <p:cNvSpPr/>
            <p:nvPr/>
          </p:nvSpPr>
          <p:spPr>
            <a:xfrm rot="5400000">
              <a:off x="3080394" y="1258723"/>
              <a:ext cx="279686" cy="268786"/>
            </a:xfrm>
            <a:prstGeom prst="trapezoid">
              <a:avLst>
                <a:gd name="adj" fmla="val 30807"/>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52" name="Trapezoid 351"/>
            <p:cNvSpPr/>
            <p:nvPr/>
          </p:nvSpPr>
          <p:spPr>
            <a:xfrm rot="5400000">
              <a:off x="3080394" y="1587183"/>
              <a:ext cx="279686" cy="268786"/>
            </a:xfrm>
            <a:prstGeom prst="trapezoid">
              <a:avLst>
                <a:gd name="adj" fmla="val 30807"/>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53" name="Trapezoid 352"/>
            <p:cNvSpPr/>
            <p:nvPr/>
          </p:nvSpPr>
          <p:spPr>
            <a:xfrm rot="5400000">
              <a:off x="3080394" y="1924594"/>
              <a:ext cx="279686" cy="268786"/>
            </a:xfrm>
            <a:prstGeom prst="trapezoid">
              <a:avLst>
                <a:gd name="adj" fmla="val 30807"/>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grpSp>
      <p:graphicFrame>
        <p:nvGraphicFramePr>
          <p:cNvPr id="11" name="Table 10">
            <a:extLst>
              <a:ext uri="{FF2B5EF4-FFF2-40B4-BE49-F238E27FC236}">
                <a16:creationId xmlns:a16="http://schemas.microsoft.com/office/drawing/2014/main" id="{E5901BC9-8DB2-2D4F-BBE4-BE7F5B2CEA9B}"/>
              </a:ext>
            </a:extLst>
          </p:cNvPr>
          <p:cNvGraphicFramePr>
            <a:graphicFrameLocks noGrp="1"/>
          </p:cNvGraphicFramePr>
          <p:nvPr>
            <p:extLst>
              <p:ext uri="{D42A27DB-BD31-4B8C-83A1-F6EECF244321}">
                <p14:modId xmlns:p14="http://schemas.microsoft.com/office/powerpoint/2010/main" val="600703894"/>
              </p:ext>
            </p:extLst>
          </p:nvPr>
        </p:nvGraphicFramePr>
        <p:xfrm>
          <a:off x="3489728" y="1971970"/>
          <a:ext cx="1508428" cy="370840"/>
        </p:xfrm>
        <a:graphic>
          <a:graphicData uri="http://schemas.openxmlformats.org/drawingml/2006/table">
            <a:tbl>
              <a:tblPr firstRow="1" bandRow="1">
                <a:tableStyleId>{00A15C55-8517-42AA-B614-E9B94910E393}</a:tableStyleId>
              </a:tblPr>
              <a:tblGrid>
                <a:gridCol w="377107">
                  <a:extLst>
                    <a:ext uri="{9D8B030D-6E8A-4147-A177-3AD203B41FA5}">
                      <a16:colId xmlns:a16="http://schemas.microsoft.com/office/drawing/2014/main" val="1150589985"/>
                    </a:ext>
                  </a:extLst>
                </a:gridCol>
                <a:gridCol w="377107">
                  <a:extLst>
                    <a:ext uri="{9D8B030D-6E8A-4147-A177-3AD203B41FA5}">
                      <a16:colId xmlns:a16="http://schemas.microsoft.com/office/drawing/2014/main" val="1411898353"/>
                    </a:ext>
                  </a:extLst>
                </a:gridCol>
                <a:gridCol w="377107">
                  <a:extLst>
                    <a:ext uri="{9D8B030D-6E8A-4147-A177-3AD203B41FA5}">
                      <a16:colId xmlns:a16="http://schemas.microsoft.com/office/drawing/2014/main" val="859637848"/>
                    </a:ext>
                  </a:extLst>
                </a:gridCol>
                <a:gridCol w="377107">
                  <a:extLst>
                    <a:ext uri="{9D8B030D-6E8A-4147-A177-3AD203B41FA5}">
                      <a16:colId xmlns:a16="http://schemas.microsoft.com/office/drawing/2014/main" val="1101446820"/>
                    </a:ext>
                  </a:extLst>
                </a:gridCol>
              </a:tblGrid>
              <a:tr h="370840">
                <a:tc>
                  <a:txBody>
                    <a:bodyPr/>
                    <a:lstStyle/>
                    <a:p>
                      <a:endParaRPr lang="en-US" dirty="0">
                        <a:solidFill>
                          <a:sysClr val="windowText" lastClr="000000"/>
                        </a:solidFill>
                      </a:endParaRPr>
                    </a:p>
                  </a:txBody>
                  <a:tcPr>
                    <a:solidFill>
                      <a:srgbClr val="FFC000"/>
                    </a:solidFill>
                  </a:tcPr>
                </a:tc>
                <a:tc>
                  <a:txBody>
                    <a:bodyPr/>
                    <a:lstStyle/>
                    <a:p>
                      <a:endParaRPr lang="en-US" dirty="0">
                        <a:solidFill>
                          <a:sysClr val="windowText" lastClr="000000"/>
                        </a:solidFill>
                      </a:endParaRPr>
                    </a:p>
                  </a:txBody>
                  <a:tcPr>
                    <a:solidFill>
                      <a:srgbClr val="FFC000"/>
                    </a:solidFill>
                  </a:tcPr>
                </a:tc>
                <a:tc>
                  <a:txBody>
                    <a:bodyPr/>
                    <a:lstStyle/>
                    <a:p>
                      <a:endParaRPr lang="en-US">
                        <a:solidFill>
                          <a:sysClr val="windowText" lastClr="000000"/>
                        </a:solidFill>
                      </a:endParaRPr>
                    </a:p>
                  </a:txBody>
                  <a:tcPr>
                    <a:solidFill>
                      <a:srgbClr val="FFC000"/>
                    </a:solidFill>
                  </a:tcPr>
                </a:tc>
                <a:tc>
                  <a:txBody>
                    <a:bodyPr/>
                    <a:lstStyle/>
                    <a:p>
                      <a:endParaRPr lang="en-US" dirty="0">
                        <a:solidFill>
                          <a:sysClr val="windowText" lastClr="000000"/>
                        </a:solidFill>
                      </a:endParaRPr>
                    </a:p>
                  </a:txBody>
                  <a:tcPr>
                    <a:solidFill>
                      <a:srgbClr val="FFC000"/>
                    </a:solidFill>
                  </a:tcPr>
                </a:tc>
                <a:extLst>
                  <a:ext uri="{0D108BD9-81ED-4DB2-BD59-A6C34878D82A}">
                    <a16:rowId xmlns:a16="http://schemas.microsoft.com/office/drawing/2014/main" val="1506537266"/>
                  </a:ext>
                </a:extLst>
              </a:tr>
            </a:tbl>
          </a:graphicData>
        </a:graphic>
      </p:graphicFrame>
      <p:cxnSp>
        <p:nvCxnSpPr>
          <p:cNvPr id="13" name="Straight Arrow Connector 12">
            <a:extLst>
              <a:ext uri="{FF2B5EF4-FFF2-40B4-BE49-F238E27FC236}">
                <a16:creationId xmlns:a16="http://schemas.microsoft.com/office/drawing/2014/main" id="{282457F0-7945-C84D-BDAD-D21FEE36BE48}"/>
              </a:ext>
            </a:extLst>
          </p:cNvPr>
          <p:cNvCxnSpPr/>
          <p:nvPr/>
        </p:nvCxnSpPr>
        <p:spPr>
          <a:xfrm>
            <a:off x="4243942" y="2406608"/>
            <a:ext cx="0" cy="516656"/>
          </a:xfrm>
          <a:prstGeom prst="straightConnector1">
            <a:avLst/>
          </a:prstGeom>
          <a:ln w="38100">
            <a:solidFill>
              <a:schemeClr val="bg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139" name="Table 138">
            <a:extLst>
              <a:ext uri="{FF2B5EF4-FFF2-40B4-BE49-F238E27FC236}">
                <a16:creationId xmlns:a16="http://schemas.microsoft.com/office/drawing/2014/main" id="{E35CBEC2-3524-F241-9C42-AECE43D9DA9A}"/>
              </a:ext>
            </a:extLst>
          </p:cNvPr>
          <p:cNvGraphicFramePr>
            <a:graphicFrameLocks noGrp="1"/>
          </p:cNvGraphicFramePr>
          <p:nvPr>
            <p:extLst>
              <p:ext uri="{D42A27DB-BD31-4B8C-83A1-F6EECF244321}">
                <p14:modId xmlns:p14="http://schemas.microsoft.com/office/powerpoint/2010/main" val="1398813619"/>
              </p:ext>
            </p:extLst>
          </p:nvPr>
        </p:nvGraphicFramePr>
        <p:xfrm>
          <a:off x="5460748" y="1976484"/>
          <a:ext cx="1508428" cy="370840"/>
        </p:xfrm>
        <a:graphic>
          <a:graphicData uri="http://schemas.openxmlformats.org/drawingml/2006/table">
            <a:tbl>
              <a:tblPr firstRow="1" bandRow="1">
                <a:tableStyleId>{00A15C55-8517-42AA-B614-E9B94910E393}</a:tableStyleId>
              </a:tblPr>
              <a:tblGrid>
                <a:gridCol w="377107">
                  <a:extLst>
                    <a:ext uri="{9D8B030D-6E8A-4147-A177-3AD203B41FA5}">
                      <a16:colId xmlns:a16="http://schemas.microsoft.com/office/drawing/2014/main" val="1150589985"/>
                    </a:ext>
                  </a:extLst>
                </a:gridCol>
                <a:gridCol w="377107">
                  <a:extLst>
                    <a:ext uri="{9D8B030D-6E8A-4147-A177-3AD203B41FA5}">
                      <a16:colId xmlns:a16="http://schemas.microsoft.com/office/drawing/2014/main" val="1411898353"/>
                    </a:ext>
                  </a:extLst>
                </a:gridCol>
                <a:gridCol w="377107">
                  <a:extLst>
                    <a:ext uri="{9D8B030D-6E8A-4147-A177-3AD203B41FA5}">
                      <a16:colId xmlns:a16="http://schemas.microsoft.com/office/drawing/2014/main" val="859637848"/>
                    </a:ext>
                  </a:extLst>
                </a:gridCol>
                <a:gridCol w="377107">
                  <a:extLst>
                    <a:ext uri="{9D8B030D-6E8A-4147-A177-3AD203B41FA5}">
                      <a16:colId xmlns:a16="http://schemas.microsoft.com/office/drawing/2014/main" val="1101446820"/>
                    </a:ext>
                  </a:extLst>
                </a:gridCol>
              </a:tblGrid>
              <a:tr h="370840">
                <a:tc>
                  <a:txBody>
                    <a:bodyPr/>
                    <a:lstStyle/>
                    <a:p>
                      <a:endParaRPr lang="en-US" dirty="0">
                        <a:solidFill>
                          <a:sysClr val="windowText" lastClr="000000"/>
                        </a:solidFill>
                      </a:endParaRPr>
                    </a:p>
                  </a:txBody>
                  <a:tcPr>
                    <a:solidFill>
                      <a:srgbClr val="FFC000"/>
                    </a:solidFill>
                  </a:tcPr>
                </a:tc>
                <a:tc>
                  <a:txBody>
                    <a:bodyPr/>
                    <a:lstStyle/>
                    <a:p>
                      <a:endParaRPr lang="en-US">
                        <a:solidFill>
                          <a:sysClr val="windowText" lastClr="000000"/>
                        </a:solidFill>
                      </a:endParaRPr>
                    </a:p>
                  </a:txBody>
                  <a:tcPr>
                    <a:solidFill>
                      <a:srgbClr val="FFC000"/>
                    </a:solidFill>
                  </a:tcPr>
                </a:tc>
                <a:tc>
                  <a:txBody>
                    <a:bodyPr/>
                    <a:lstStyle/>
                    <a:p>
                      <a:endParaRPr lang="en-US">
                        <a:solidFill>
                          <a:sysClr val="windowText" lastClr="000000"/>
                        </a:solidFill>
                      </a:endParaRPr>
                    </a:p>
                  </a:txBody>
                  <a:tcPr>
                    <a:solidFill>
                      <a:srgbClr val="FFC000"/>
                    </a:solidFill>
                  </a:tcPr>
                </a:tc>
                <a:tc>
                  <a:txBody>
                    <a:bodyPr/>
                    <a:lstStyle/>
                    <a:p>
                      <a:endParaRPr lang="en-US" dirty="0">
                        <a:solidFill>
                          <a:sysClr val="windowText" lastClr="000000"/>
                        </a:solidFill>
                      </a:endParaRPr>
                    </a:p>
                  </a:txBody>
                  <a:tcPr>
                    <a:solidFill>
                      <a:srgbClr val="FFC000"/>
                    </a:solidFill>
                  </a:tcPr>
                </a:tc>
                <a:extLst>
                  <a:ext uri="{0D108BD9-81ED-4DB2-BD59-A6C34878D82A}">
                    <a16:rowId xmlns:a16="http://schemas.microsoft.com/office/drawing/2014/main" val="1506537266"/>
                  </a:ext>
                </a:extLst>
              </a:tr>
            </a:tbl>
          </a:graphicData>
        </a:graphic>
      </p:graphicFrame>
      <p:cxnSp>
        <p:nvCxnSpPr>
          <p:cNvPr id="140" name="Straight Arrow Connector 139">
            <a:extLst>
              <a:ext uri="{FF2B5EF4-FFF2-40B4-BE49-F238E27FC236}">
                <a16:creationId xmlns:a16="http://schemas.microsoft.com/office/drawing/2014/main" id="{0223AD37-5B9E-6440-8A06-73329B32155C}"/>
              </a:ext>
            </a:extLst>
          </p:cNvPr>
          <p:cNvCxnSpPr/>
          <p:nvPr/>
        </p:nvCxnSpPr>
        <p:spPr>
          <a:xfrm>
            <a:off x="6214962" y="2411122"/>
            <a:ext cx="0" cy="516656"/>
          </a:xfrm>
          <a:prstGeom prst="straightConnector1">
            <a:avLst/>
          </a:prstGeom>
          <a:ln w="38100">
            <a:solidFill>
              <a:schemeClr val="bg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141" name="Table 140">
            <a:extLst>
              <a:ext uri="{FF2B5EF4-FFF2-40B4-BE49-F238E27FC236}">
                <a16:creationId xmlns:a16="http://schemas.microsoft.com/office/drawing/2014/main" id="{DA7D43FD-E1CB-9C41-8CD1-3CCED918BD8B}"/>
              </a:ext>
            </a:extLst>
          </p:cNvPr>
          <p:cNvGraphicFramePr>
            <a:graphicFrameLocks noGrp="1"/>
          </p:cNvGraphicFramePr>
          <p:nvPr>
            <p:extLst>
              <p:ext uri="{D42A27DB-BD31-4B8C-83A1-F6EECF244321}">
                <p14:modId xmlns:p14="http://schemas.microsoft.com/office/powerpoint/2010/main" val="2269270606"/>
              </p:ext>
            </p:extLst>
          </p:nvPr>
        </p:nvGraphicFramePr>
        <p:xfrm>
          <a:off x="7263078" y="1975833"/>
          <a:ext cx="1508428" cy="370840"/>
        </p:xfrm>
        <a:graphic>
          <a:graphicData uri="http://schemas.openxmlformats.org/drawingml/2006/table">
            <a:tbl>
              <a:tblPr firstRow="1" bandRow="1">
                <a:tableStyleId>{00A15C55-8517-42AA-B614-E9B94910E393}</a:tableStyleId>
              </a:tblPr>
              <a:tblGrid>
                <a:gridCol w="377107">
                  <a:extLst>
                    <a:ext uri="{9D8B030D-6E8A-4147-A177-3AD203B41FA5}">
                      <a16:colId xmlns:a16="http://schemas.microsoft.com/office/drawing/2014/main" val="1150589985"/>
                    </a:ext>
                  </a:extLst>
                </a:gridCol>
                <a:gridCol w="377107">
                  <a:extLst>
                    <a:ext uri="{9D8B030D-6E8A-4147-A177-3AD203B41FA5}">
                      <a16:colId xmlns:a16="http://schemas.microsoft.com/office/drawing/2014/main" val="1411898353"/>
                    </a:ext>
                  </a:extLst>
                </a:gridCol>
                <a:gridCol w="377107">
                  <a:extLst>
                    <a:ext uri="{9D8B030D-6E8A-4147-A177-3AD203B41FA5}">
                      <a16:colId xmlns:a16="http://schemas.microsoft.com/office/drawing/2014/main" val="859637848"/>
                    </a:ext>
                  </a:extLst>
                </a:gridCol>
                <a:gridCol w="377107">
                  <a:extLst>
                    <a:ext uri="{9D8B030D-6E8A-4147-A177-3AD203B41FA5}">
                      <a16:colId xmlns:a16="http://schemas.microsoft.com/office/drawing/2014/main" val="1101446820"/>
                    </a:ext>
                  </a:extLst>
                </a:gridCol>
              </a:tblGrid>
              <a:tr h="370840">
                <a:tc>
                  <a:txBody>
                    <a:bodyPr/>
                    <a:lstStyle/>
                    <a:p>
                      <a:endParaRPr lang="en-US" dirty="0">
                        <a:solidFill>
                          <a:sysClr val="windowText" lastClr="000000"/>
                        </a:solidFill>
                      </a:endParaRPr>
                    </a:p>
                  </a:txBody>
                  <a:tcPr>
                    <a:solidFill>
                      <a:srgbClr val="FFC000"/>
                    </a:solidFill>
                  </a:tcPr>
                </a:tc>
                <a:tc>
                  <a:txBody>
                    <a:bodyPr/>
                    <a:lstStyle/>
                    <a:p>
                      <a:endParaRPr lang="en-US">
                        <a:solidFill>
                          <a:sysClr val="windowText" lastClr="000000"/>
                        </a:solidFill>
                      </a:endParaRPr>
                    </a:p>
                  </a:txBody>
                  <a:tcPr>
                    <a:solidFill>
                      <a:srgbClr val="FFC000"/>
                    </a:solidFill>
                  </a:tcPr>
                </a:tc>
                <a:tc>
                  <a:txBody>
                    <a:bodyPr/>
                    <a:lstStyle/>
                    <a:p>
                      <a:endParaRPr lang="en-US">
                        <a:solidFill>
                          <a:sysClr val="windowText" lastClr="000000"/>
                        </a:solidFill>
                      </a:endParaRPr>
                    </a:p>
                  </a:txBody>
                  <a:tcPr>
                    <a:solidFill>
                      <a:srgbClr val="FFC000"/>
                    </a:solidFill>
                  </a:tcPr>
                </a:tc>
                <a:tc>
                  <a:txBody>
                    <a:bodyPr/>
                    <a:lstStyle/>
                    <a:p>
                      <a:endParaRPr lang="en-US" dirty="0">
                        <a:solidFill>
                          <a:sysClr val="windowText" lastClr="000000"/>
                        </a:solidFill>
                      </a:endParaRPr>
                    </a:p>
                  </a:txBody>
                  <a:tcPr>
                    <a:solidFill>
                      <a:srgbClr val="FFC000"/>
                    </a:solidFill>
                  </a:tcPr>
                </a:tc>
                <a:extLst>
                  <a:ext uri="{0D108BD9-81ED-4DB2-BD59-A6C34878D82A}">
                    <a16:rowId xmlns:a16="http://schemas.microsoft.com/office/drawing/2014/main" val="1506537266"/>
                  </a:ext>
                </a:extLst>
              </a:tr>
            </a:tbl>
          </a:graphicData>
        </a:graphic>
      </p:graphicFrame>
      <p:cxnSp>
        <p:nvCxnSpPr>
          <p:cNvPr id="142" name="Straight Arrow Connector 141">
            <a:extLst>
              <a:ext uri="{FF2B5EF4-FFF2-40B4-BE49-F238E27FC236}">
                <a16:creationId xmlns:a16="http://schemas.microsoft.com/office/drawing/2014/main" id="{02257FEB-54A6-F84F-A4F6-033F7DB95752}"/>
              </a:ext>
            </a:extLst>
          </p:cNvPr>
          <p:cNvCxnSpPr/>
          <p:nvPr/>
        </p:nvCxnSpPr>
        <p:spPr>
          <a:xfrm>
            <a:off x="8017292" y="2410471"/>
            <a:ext cx="0" cy="516656"/>
          </a:xfrm>
          <a:prstGeom prst="straightConnector1">
            <a:avLst/>
          </a:prstGeom>
          <a:ln w="38100">
            <a:solidFill>
              <a:schemeClr val="bg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7473060-EA86-AB48-941D-2240C4035174}"/>
              </a:ext>
            </a:extLst>
          </p:cNvPr>
          <p:cNvSpPr/>
          <p:nvPr/>
        </p:nvSpPr>
        <p:spPr>
          <a:xfrm>
            <a:off x="498362" y="2736804"/>
            <a:ext cx="3359769" cy="830997"/>
          </a:xfrm>
          <a:prstGeom prst="rect">
            <a:avLst/>
          </a:prstGeom>
          <a:solidFill>
            <a:srgbClr val="C00000"/>
          </a:solidFill>
        </p:spPr>
        <p:txBody>
          <a:bodyPr wrap="square">
            <a:spAutoFit/>
          </a:bodyPr>
          <a:lstStyle/>
          <a:p>
            <a:pPr marL="457200" indent="-457200" algn="ctr">
              <a:buAutoNum type="arabicPeriod"/>
            </a:pPr>
            <a:r>
              <a:rPr lang="en-US" sz="2400" dirty="0">
                <a:solidFill>
                  <a:schemeClr val="bg1"/>
                </a:solidFill>
                <a:latin typeface="Arial" panose="020B0604020202020204" pitchFamily="34" charset="0"/>
              </a:rPr>
              <a:t>Limited #per-packet </a:t>
            </a:r>
          </a:p>
          <a:p>
            <a:pPr algn="ctr"/>
            <a:r>
              <a:rPr lang="en-US" sz="2400" dirty="0">
                <a:solidFill>
                  <a:schemeClr val="bg1"/>
                </a:solidFill>
                <a:latin typeface="Arial" panose="020B0604020202020204" pitchFamily="34" charset="0"/>
              </a:rPr>
              <a:t>register accesses</a:t>
            </a:r>
            <a:endParaRPr lang="en-US" sz="2400" dirty="0">
              <a:solidFill>
                <a:schemeClr val="bg1"/>
              </a:solidFill>
            </a:endParaRPr>
          </a:p>
        </p:txBody>
      </p:sp>
      <p:sp>
        <p:nvSpPr>
          <p:cNvPr id="148" name="Rectangle 147">
            <a:extLst>
              <a:ext uri="{FF2B5EF4-FFF2-40B4-BE49-F238E27FC236}">
                <a16:creationId xmlns:a16="http://schemas.microsoft.com/office/drawing/2014/main" id="{E10E1A07-E263-324D-B63E-663D6B2AE2AD}"/>
              </a:ext>
            </a:extLst>
          </p:cNvPr>
          <p:cNvSpPr/>
          <p:nvPr/>
        </p:nvSpPr>
        <p:spPr>
          <a:xfrm>
            <a:off x="5236604" y="1880009"/>
            <a:ext cx="4169020" cy="830997"/>
          </a:xfrm>
          <a:prstGeom prst="rect">
            <a:avLst/>
          </a:prstGeom>
          <a:solidFill>
            <a:srgbClr val="C00000"/>
          </a:solidFill>
        </p:spPr>
        <p:txBody>
          <a:bodyPr wrap="square">
            <a:spAutoFit/>
          </a:bodyPr>
          <a:lstStyle/>
          <a:p>
            <a:pPr algn="ctr"/>
            <a:r>
              <a:rPr lang="en-US" sz="2400" dirty="0">
                <a:solidFill>
                  <a:schemeClr val="bg1"/>
                </a:solidFill>
                <a:latin typeface="Arial" panose="020B0604020202020204" pitchFamily="34" charset="0"/>
              </a:rPr>
              <a:t>2. No access to registers mapped to a different stage </a:t>
            </a:r>
            <a:endParaRPr lang="en-US" sz="2400" dirty="0">
              <a:solidFill>
                <a:schemeClr val="bg1"/>
              </a:solidFill>
            </a:endParaRPr>
          </a:p>
        </p:txBody>
      </p:sp>
      <p:sp>
        <p:nvSpPr>
          <p:cNvPr id="149" name="Rectangle 148">
            <a:extLst>
              <a:ext uri="{FF2B5EF4-FFF2-40B4-BE49-F238E27FC236}">
                <a16:creationId xmlns:a16="http://schemas.microsoft.com/office/drawing/2014/main" id="{FFCC914C-054E-9248-8CFB-F6B049789434}"/>
              </a:ext>
            </a:extLst>
          </p:cNvPr>
          <p:cNvSpPr/>
          <p:nvPr/>
        </p:nvSpPr>
        <p:spPr>
          <a:xfrm>
            <a:off x="1550744" y="5776548"/>
            <a:ext cx="9090510" cy="461665"/>
          </a:xfrm>
          <a:prstGeom prst="rect">
            <a:avLst/>
          </a:prstGeom>
          <a:solidFill>
            <a:srgbClr val="C00000"/>
          </a:solidFill>
        </p:spPr>
        <p:txBody>
          <a:bodyPr wrap="square">
            <a:spAutoFit/>
          </a:bodyPr>
          <a:lstStyle/>
          <a:p>
            <a:pPr algn="ctr"/>
            <a:r>
              <a:rPr lang="en-US" sz="2400" dirty="0">
                <a:solidFill>
                  <a:schemeClr val="bg1"/>
                </a:solidFill>
                <a:latin typeface="Arial" panose="020B0604020202020204" pitchFamily="34" charset="0"/>
              </a:rPr>
              <a:t>3. Small #stages and limited computation in each stage</a:t>
            </a:r>
            <a:endParaRPr lang="en-US" sz="2400" dirty="0">
              <a:solidFill>
                <a:schemeClr val="bg1"/>
              </a:solidFill>
            </a:endParaRPr>
          </a:p>
        </p:txBody>
      </p:sp>
      <p:cxnSp>
        <p:nvCxnSpPr>
          <p:cNvPr id="19" name="Straight Arrow Connector 18">
            <a:extLst>
              <a:ext uri="{FF2B5EF4-FFF2-40B4-BE49-F238E27FC236}">
                <a16:creationId xmlns:a16="http://schemas.microsoft.com/office/drawing/2014/main" id="{89F9581E-43B9-804E-9B07-346BB877932F}"/>
              </a:ext>
            </a:extLst>
          </p:cNvPr>
          <p:cNvCxnSpPr>
            <a:cxnSpLocks/>
          </p:cNvCxnSpPr>
          <p:nvPr/>
        </p:nvCxnSpPr>
        <p:spPr>
          <a:xfrm flipV="1">
            <a:off x="3997633" y="2406975"/>
            <a:ext cx="0" cy="1557168"/>
          </a:xfrm>
          <a:prstGeom prst="straightConnector1">
            <a:avLst/>
          </a:prstGeom>
          <a:ln w="38100">
            <a:headEnd type="none"/>
            <a:tailEnd type="arrow"/>
          </a:ln>
        </p:spPr>
        <p:style>
          <a:lnRef idx="1">
            <a:schemeClr val="accent1"/>
          </a:lnRef>
          <a:fillRef idx="0">
            <a:schemeClr val="accent1"/>
          </a:fillRef>
          <a:effectRef idx="0">
            <a:schemeClr val="accent1"/>
          </a:effectRef>
          <a:fontRef idx="minor">
            <a:schemeClr val="tx1"/>
          </a:fontRef>
        </p:style>
      </p:cxnSp>
      <p:sp>
        <p:nvSpPr>
          <p:cNvPr id="21" name="Right Brace 20">
            <a:extLst>
              <a:ext uri="{FF2B5EF4-FFF2-40B4-BE49-F238E27FC236}">
                <a16:creationId xmlns:a16="http://schemas.microsoft.com/office/drawing/2014/main" id="{A3751A9D-B596-ED4C-8DD8-C382D15570F3}"/>
              </a:ext>
            </a:extLst>
          </p:cNvPr>
          <p:cNvSpPr/>
          <p:nvPr/>
        </p:nvSpPr>
        <p:spPr>
          <a:xfrm rot="5400000">
            <a:off x="5948054" y="2878749"/>
            <a:ext cx="365124" cy="5244551"/>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ounded Rectangle 26">
            <a:extLst>
              <a:ext uri="{FF2B5EF4-FFF2-40B4-BE49-F238E27FC236}">
                <a16:creationId xmlns:a16="http://schemas.microsoft.com/office/drawing/2014/main" id="{22B9E744-0BF7-D941-86CD-3B2D3CA9956C}"/>
              </a:ext>
            </a:extLst>
          </p:cNvPr>
          <p:cNvSpPr/>
          <p:nvPr/>
        </p:nvSpPr>
        <p:spPr>
          <a:xfrm>
            <a:off x="1561595" y="3964143"/>
            <a:ext cx="1190252" cy="4616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Packet</a:t>
            </a:r>
          </a:p>
        </p:txBody>
      </p:sp>
      <p:grpSp>
        <p:nvGrpSpPr>
          <p:cNvPr id="168" name="Group 167">
            <a:extLst>
              <a:ext uri="{FF2B5EF4-FFF2-40B4-BE49-F238E27FC236}">
                <a16:creationId xmlns:a16="http://schemas.microsoft.com/office/drawing/2014/main" id="{9837A63E-10ED-7742-88A0-C5589DA97B24}"/>
              </a:ext>
            </a:extLst>
          </p:cNvPr>
          <p:cNvGrpSpPr/>
          <p:nvPr/>
        </p:nvGrpSpPr>
        <p:grpSpPr>
          <a:xfrm>
            <a:off x="5354418" y="3014974"/>
            <a:ext cx="1499122" cy="2169168"/>
            <a:chOff x="1485649" y="3204985"/>
            <a:chExt cx="1124341" cy="2169168"/>
          </a:xfrm>
        </p:grpSpPr>
        <p:sp>
          <p:nvSpPr>
            <p:cNvPr id="169" name="Rectangle 168">
              <a:extLst>
                <a:ext uri="{FF2B5EF4-FFF2-40B4-BE49-F238E27FC236}">
                  <a16:creationId xmlns:a16="http://schemas.microsoft.com/office/drawing/2014/main" id="{A48C5EBC-E020-E445-8584-88D74A895AB8}"/>
                </a:ext>
              </a:extLst>
            </p:cNvPr>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3333" dirty="0">
                <a:solidFill>
                  <a:schemeClr val="tx1"/>
                </a:solidFill>
              </a:endParaRPr>
            </a:p>
          </p:txBody>
        </p:sp>
        <p:sp>
          <p:nvSpPr>
            <p:cNvPr id="171" name="Rectangle 170">
              <a:extLst>
                <a:ext uri="{FF2B5EF4-FFF2-40B4-BE49-F238E27FC236}">
                  <a16:creationId xmlns:a16="http://schemas.microsoft.com/office/drawing/2014/main" id="{731871D3-D392-E347-9BD0-E7A43A1C11AA}"/>
                </a:ext>
              </a:extLst>
            </p:cNvPr>
            <p:cNvSpPr/>
            <p:nvPr/>
          </p:nvSpPr>
          <p:spPr>
            <a:xfrm>
              <a:off x="1485649" y="3204985"/>
              <a:ext cx="1124341" cy="2157680"/>
            </a:xfrm>
            <a:prstGeom prst="rect">
              <a:avLst/>
            </a:prstGeom>
            <a:solidFill>
              <a:schemeClr val="lt1">
                <a:alpha val="95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500"/>
            </a:p>
          </p:txBody>
        </p:sp>
      </p:grpSp>
      <p:grpSp>
        <p:nvGrpSpPr>
          <p:cNvPr id="172" name="Group 171">
            <a:extLst>
              <a:ext uri="{FF2B5EF4-FFF2-40B4-BE49-F238E27FC236}">
                <a16:creationId xmlns:a16="http://schemas.microsoft.com/office/drawing/2014/main" id="{7821F5EF-C06F-2C47-AF53-A709ADBEC340}"/>
              </a:ext>
            </a:extLst>
          </p:cNvPr>
          <p:cNvGrpSpPr/>
          <p:nvPr/>
        </p:nvGrpSpPr>
        <p:grpSpPr>
          <a:xfrm>
            <a:off x="7272384" y="3007931"/>
            <a:ext cx="1499122" cy="2169168"/>
            <a:chOff x="1485649" y="3204985"/>
            <a:chExt cx="1124341" cy="2169168"/>
          </a:xfrm>
        </p:grpSpPr>
        <p:sp>
          <p:nvSpPr>
            <p:cNvPr id="174" name="Rectangle 173">
              <a:extLst>
                <a:ext uri="{FF2B5EF4-FFF2-40B4-BE49-F238E27FC236}">
                  <a16:creationId xmlns:a16="http://schemas.microsoft.com/office/drawing/2014/main" id="{39CA5BD9-D3B6-7442-B1FE-791C8812F80E}"/>
                </a:ext>
              </a:extLst>
            </p:cNvPr>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3333" dirty="0">
                <a:solidFill>
                  <a:schemeClr val="tx1"/>
                </a:solidFill>
              </a:endParaRPr>
            </a:p>
          </p:txBody>
        </p:sp>
        <p:sp>
          <p:nvSpPr>
            <p:cNvPr id="175" name="Rectangle 174">
              <a:extLst>
                <a:ext uri="{FF2B5EF4-FFF2-40B4-BE49-F238E27FC236}">
                  <a16:creationId xmlns:a16="http://schemas.microsoft.com/office/drawing/2014/main" id="{423D6DA6-642A-F047-80FF-7632F01D5AB8}"/>
                </a:ext>
              </a:extLst>
            </p:cNvPr>
            <p:cNvSpPr/>
            <p:nvPr/>
          </p:nvSpPr>
          <p:spPr>
            <a:xfrm>
              <a:off x="1485649" y="3204985"/>
              <a:ext cx="1124341" cy="2157680"/>
            </a:xfrm>
            <a:prstGeom prst="rect">
              <a:avLst/>
            </a:prstGeom>
            <a:solidFill>
              <a:schemeClr val="lt1">
                <a:alpha val="95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500"/>
            </a:p>
          </p:txBody>
        </p:sp>
      </p:grpSp>
      <p:sp>
        <p:nvSpPr>
          <p:cNvPr id="176" name="Rectangle 175">
            <a:extLst>
              <a:ext uri="{FF2B5EF4-FFF2-40B4-BE49-F238E27FC236}">
                <a16:creationId xmlns:a16="http://schemas.microsoft.com/office/drawing/2014/main" id="{81474C8B-8579-CC4E-8BA0-A4C657A8F808}"/>
              </a:ext>
            </a:extLst>
          </p:cNvPr>
          <p:cNvSpPr/>
          <p:nvPr/>
        </p:nvSpPr>
        <p:spPr>
          <a:xfrm>
            <a:off x="5553679" y="3118570"/>
            <a:ext cx="702925" cy="27968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77" name="Rectangle 176">
            <a:extLst>
              <a:ext uri="{FF2B5EF4-FFF2-40B4-BE49-F238E27FC236}">
                <a16:creationId xmlns:a16="http://schemas.microsoft.com/office/drawing/2014/main" id="{6AC71E3A-5A3C-9140-97E7-89EB5CA419A2}"/>
              </a:ext>
            </a:extLst>
          </p:cNvPr>
          <p:cNvSpPr/>
          <p:nvPr/>
        </p:nvSpPr>
        <p:spPr>
          <a:xfrm>
            <a:off x="5553679" y="3455983"/>
            <a:ext cx="702925" cy="27968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78" name="Rectangle 177">
            <a:extLst>
              <a:ext uri="{FF2B5EF4-FFF2-40B4-BE49-F238E27FC236}">
                <a16:creationId xmlns:a16="http://schemas.microsoft.com/office/drawing/2014/main" id="{77889C04-84F9-DB48-A000-E9E4FFFEFCC2}"/>
              </a:ext>
            </a:extLst>
          </p:cNvPr>
          <p:cNvSpPr/>
          <p:nvPr/>
        </p:nvSpPr>
        <p:spPr>
          <a:xfrm>
            <a:off x="5553679" y="3795709"/>
            <a:ext cx="702925" cy="27968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79" name="Rectangle 178">
            <a:extLst>
              <a:ext uri="{FF2B5EF4-FFF2-40B4-BE49-F238E27FC236}">
                <a16:creationId xmlns:a16="http://schemas.microsoft.com/office/drawing/2014/main" id="{4C0ED80C-B82E-D042-A27F-1D13578D98D2}"/>
              </a:ext>
            </a:extLst>
          </p:cNvPr>
          <p:cNvSpPr/>
          <p:nvPr/>
        </p:nvSpPr>
        <p:spPr>
          <a:xfrm>
            <a:off x="5553679" y="4137171"/>
            <a:ext cx="702925" cy="27968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0" name="Rectangle 179">
            <a:extLst>
              <a:ext uri="{FF2B5EF4-FFF2-40B4-BE49-F238E27FC236}">
                <a16:creationId xmlns:a16="http://schemas.microsoft.com/office/drawing/2014/main" id="{C1FC691C-29C6-0A4B-ACB3-C47C639B5484}"/>
              </a:ext>
            </a:extLst>
          </p:cNvPr>
          <p:cNvSpPr/>
          <p:nvPr/>
        </p:nvSpPr>
        <p:spPr>
          <a:xfrm>
            <a:off x="5553679" y="4811993"/>
            <a:ext cx="702925" cy="27968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1" name="Rectangle 180">
            <a:extLst>
              <a:ext uri="{FF2B5EF4-FFF2-40B4-BE49-F238E27FC236}">
                <a16:creationId xmlns:a16="http://schemas.microsoft.com/office/drawing/2014/main" id="{89E70F11-EAB2-AA4D-914C-96D6A51AEAA0}"/>
              </a:ext>
            </a:extLst>
          </p:cNvPr>
          <p:cNvSpPr/>
          <p:nvPr/>
        </p:nvSpPr>
        <p:spPr>
          <a:xfrm>
            <a:off x="5553679" y="4474582"/>
            <a:ext cx="702925" cy="27968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2" name="Trapezoid 181">
            <a:extLst>
              <a:ext uri="{FF2B5EF4-FFF2-40B4-BE49-F238E27FC236}">
                <a16:creationId xmlns:a16="http://schemas.microsoft.com/office/drawing/2014/main" id="{887C9BEF-4762-604E-80FD-6D6D2603915D}"/>
              </a:ext>
            </a:extLst>
          </p:cNvPr>
          <p:cNvSpPr/>
          <p:nvPr/>
        </p:nvSpPr>
        <p:spPr>
          <a:xfrm rot="5400000">
            <a:off x="6440911" y="3079222"/>
            <a:ext cx="279686" cy="358381"/>
          </a:xfrm>
          <a:prstGeom prst="trapezoid">
            <a:avLst>
              <a:gd name="adj" fmla="val 30807"/>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sp>
        <p:nvSpPr>
          <p:cNvPr id="183" name="Trapezoid 182">
            <a:extLst>
              <a:ext uri="{FF2B5EF4-FFF2-40B4-BE49-F238E27FC236}">
                <a16:creationId xmlns:a16="http://schemas.microsoft.com/office/drawing/2014/main" id="{64FDAF87-B8BB-B34E-A3B4-491AC373825D}"/>
              </a:ext>
            </a:extLst>
          </p:cNvPr>
          <p:cNvSpPr/>
          <p:nvPr/>
        </p:nvSpPr>
        <p:spPr>
          <a:xfrm rot="5400000">
            <a:off x="6447129" y="3416635"/>
            <a:ext cx="279686" cy="358381"/>
          </a:xfrm>
          <a:prstGeom prst="trapezoid">
            <a:avLst>
              <a:gd name="adj" fmla="val 30807"/>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84" name="Trapezoid 183">
            <a:extLst>
              <a:ext uri="{FF2B5EF4-FFF2-40B4-BE49-F238E27FC236}">
                <a16:creationId xmlns:a16="http://schemas.microsoft.com/office/drawing/2014/main" id="{589EC75F-9A1E-C84B-A866-CD08BDFDC451}"/>
              </a:ext>
            </a:extLst>
          </p:cNvPr>
          <p:cNvSpPr/>
          <p:nvPr/>
        </p:nvSpPr>
        <p:spPr>
          <a:xfrm rot="5400000">
            <a:off x="6447129" y="3756361"/>
            <a:ext cx="279686" cy="358381"/>
          </a:xfrm>
          <a:prstGeom prst="trapezoid">
            <a:avLst>
              <a:gd name="adj" fmla="val 30807"/>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85" name="Trapezoid 184">
            <a:extLst>
              <a:ext uri="{FF2B5EF4-FFF2-40B4-BE49-F238E27FC236}">
                <a16:creationId xmlns:a16="http://schemas.microsoft.com/office/drawing/2014/main" id="{B070ED53-A94B-8746-9983-7EFBCDE16B81}"/>
              </a:ext>
            </a:extLst>
          </p:cNvPr>
          <p:cNvSpPr/>
          <p:nvPr/>
        </p:nvSpPr>
        <p:spPr>
          <a:xfrm rot="5400000">
            <a:off x="6440911" y="4106774"/>
            <a:ext cx="279686" cy="358381"/>
          </a:xfrm>
          <a:prstGeom prst="trapezoid">
            <a:avLst>
              <a:gd name="adj" fmla="val 30807"/>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86" name="Trapezoid 185">
            <a:extLst>
              <a:ext uri="{FF2B5EF4-FFF2-40B4-BE49-F238E27FC236}">
                <a16:creationId xmlns:a16="http://schemas.microsoft.com/office/drawing/2014/main" id="{8A29249C-B38B-CC4E-ACE3-A3222823D9C3}"/>
              </a:ext>
            </a:extLst>
          </p:cNvPr>
          <p:cNvSpPr/>
          <p:nvPr/>
        </p:nvSpPr>
        <p:spPr>
          <a:xfrm rot="5400000">
            <a:off x="6440911" y="4435234"/>
            <a:ext cx="279686" cy="358381"/>
          </a:xfrm>
          <a:prstGeom prst="trapezoid">
            <a:avLst>
              <a:gd name="adj" fmla="val 30807"/>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87" name="Trapezoid 186">
            <a:extLst>
              <a:ext uri="{FF2B5EF4-FFF2-40B4-BE49-F238E27FC236}">
                <a16:creationId xmlns:a16="http://schemas.microsoft.com/office/drawing/2014/main" id="{B98A8C3E-E881-3740-82DE-85E884D05C40}"/>
              </a:ext>
            </a:extLst>
          </p:cNvPr>
          <p:cNvSpPr/>
          <p:nvPr/>
        </p:nvSpPr>
        <p:spPr>
          <a:xfrm rot="5400000">
            <a:off x="6440911" y="4772645"/>
            <a:ext cx="279686" cy="358381"/>
          </a:xfrm>
          <a:prstGeom prst="trapezoid">
            <a:avLst>
              <a:gd name="adj" fmla="val 30807"/>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88" name="Rectangle 187">
            <a:extLst>
              <a:ext uri="{FF2B5EF4-FFF2-40B4-BE49-F238E27FC236}">
                <a16:creationId xmlns:a16="http://schemas.microsoft.com/office/drawing/2014/main" id="{5BB83591-9569-E64B-A947-1E60BAB143E2}"/>
              </a:ext>
            </a:extLst>
          </p:cNvPr>
          <p:cNvSpPr/>
          <p:nvPr/>
        </p:nvSpPr>
        <p:spPr>
          <a:xfrm>
            <a:off x="7458756" y="3104220"/>
            <a:ext cx="702925" cy="27968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89" name="Rectangle 188">
            <a:extLst>
              <a:ext uri="{FF2B5EF4-FFF2-40B4-BE49-F238E27FC236}">
                <a16:creationId xmlns:a16="http://schemas.microsoft.com/office/drawing/2014/main" id="{1E50775D-C528-7C44-A190-9A594469F1AB}"/>
              </a:ext>
            </a:extLst>
          </p:cNvPr>
          <p:cNvSpPr/>
          <p:nvPr/>
        </p:nvSpPr>
        <p:spPr>
          <a:xfrm>
            <a:off x="7458756" y="3441633"/>
            <a:ext cx="702925" cy="27968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0" name="Rectangle 189">
            <a:extLst>
              <a:ext uri="{FF2B5EF4-FFF2-40B4-BE49-F238E27FC236}">
                <a16:creationId xmlns:a16="http://schemas.microsoft.com/office/drawing/2014/main" id="{ED437FDA-4BE0-2343-8CD2-2F0BB967D5E5}"/>
              </a:ext>
            </a:extLst>
          </p:cNvPr>
          <p:cNvSpPr/>
          <p:nvPr/>
        </p:nvSpPr>
        <p:spPr>
          <a:xfrm>
            <a:off x="7458756" y="3781359"/>
            <a:ext cx="702925" cy="27968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1" name="Rectangle 190">
            <a:extLst>
              <a:ext uri="{FF2B5EF4-FFF2-40B4-BE49-F238E27FC236}">
                <a16:creationId xmlns:a16="http://schemas.microsoft.com/office/drawing/2014/main" id="{B5690EAE-36B4-CD4B-A15F-95A50EAEC137}"/>
              </a:ext>
            </a:extLst>
          </p:cNvPr>
          <p:cNvSpPr/>
          <p:nvPr/>
        </p:nvSpPr>
        <p:spPr>
          <a:xfrm>
            <a:off x="7458756" y="4122821"/>
            <a:ext cx="702925" cy="27968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2" name="Rectangle 191">
            <a:extLst>
              <a:ext uri="{FF2B5EF4-FFF2-40B4-BE49-F238E27FC236}">
                <a16:creationId xmlns:a16="http://schemas.microsoft.com/office/drawing/2014/main" id="{81CAA1D9-E23E-9848-9F92-EF7963A01363}"/>
              </a:ext>
            </a:extLst>
          </p:cNvPr>
          <p:cNvSpPr/>
          <p:nvPr/>
        </p:nvSpPr>
        <p:spPr>
          <a:xfrm>
            <a:off x="7458756" y="4797643"/>
            <a:ext cx="702925" cy="27968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3" name="Rectangle 192">
            <a:extLst>
              <a:ext uri="{FF2B5EF4-FFF2-40B4-BE49-F238E27FC236}">
                <a16:creationId xmlns:a16="http://schemas.microsoft.com/office/drawing/2014/main" id="{7EE2FF9E-6DC1-134D-840B-DB9F89D3E0BE}"/>
              </a:ext>
            </a:extLst>
          </p:cNvPr>
          <p:cNvSpPr/>
          <p:nvPr/>
        </p:nvSpPr>
        <p:spPr>
          <a:xfrm>
            <a:off x="7458756" y="4460232"/>
            <a:ext cx="702925" cy="27968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4" name="Trapezoid 193">
            <a:extLst>
              <a:ext uri="{FF2B5EF4-FFF2-40B4-BE49-F238E27FC236}">
                <a16:creationId xmlns:a16="http://schemas.microsoft.com/office/drawing/2014/main" id="{B407B97B-B11D-1B42-90B5-2CCC1F134669}"/>
              </a:ext>
            </a:extLst>
          </p:cNvPr>
          <p:cNvSpPr/>
          <p:nvPr/>
        </p:nvSpPr>
        <p:spPr>
          <a:xfrm rot="5400000">
            <a:off x="8345988" y="3064872"/>
            <a:ext cx="279686" cy="358381"/>
          </a:xfrm>
          <a:prstGeom prst="trapezoid">
            <a:avLst>
              <a:gd name="adj" fmla="val 30807"/>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sp>
        <p:nvSpPr>
          <p:cNvPr id="195" name="Trapezoid 194">
            <a:extLst>
              <a:ext uri="{FF2B5EF4-FFF2-40B4-BE49-F238E27FC236}">
                <a16:creationId xmlns:a16="http://schemas.microsoft.com/office/drawing/2014/main" id="{2F82244F-4714-714B-9D63-27D4AC92E6FF}"/>
              </a:ext>
            </a:extLst>
          </p:cNvPr>
          <p:cNvSpPr/>
          <p:nvPr/>
        </p:nvSpPr>
        <p:spPr>
          <a:xfrm rot="5400000">
            <a:off x="8352206" y="3402285"/>
            <a:ext cx="279686" cy="358381"/>
          </a:xfrm>
          <a:prstGeom prst="trapezoid">
            <a:avLst>
              <a:gd name="adj" fmla="val 30807"/>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96" name="Trapezoid 195">
            <a:extLst>
              <a:ext uri="{FF2B5EF4-FFF2-40B4-BE49-F238E27FC236}">
                <a16:creationId xmlns:a16="http://schemas.microsoft.com/office/drawing/2014/main" id="{64C5189A-4583-DC4F-AF33-610D4C028AA7}"/>
              </a:ext>
            </a:extLst>
          </p:cNvPr>
          <p:cNvSpPr/>
          <p:nvPr/>
        </p:nvSpPr>
        <p:spPr>
          <a:xfrm rot="5400000">
            <a:off x="8352206" y="3742011"/>
            <a:ext cx="279686" cy="358381"/>
          </a:xfrm>
          <a:prstGeom prst="trapezoid">
            <a:avLst>
              <a:gd name="adj" fmla="val 30807"/>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97" name="Trapezoid 196">
            <a:extLst>
              <a:ext uri="{FF2B5EF4-FFF2-40B4-BE49-F238E27FC236}">
                <a16:creationId xmlns:a16="http://schemas.microsoft.com/office/drawing/2014/main" id="{0BE9165C-00E8-244E-96D0-69E6288F9701}"/>
              </a:ext>
            </a:extLst>
          </p:cNvPr>
          <p:cNvSpPr/>
          <p:nvPr/>
        </p:nvSpPr>
        <p:spPr>
          <a:xfrm rot="5400000">
            <a:off x="8345988" y="4092424"/>
            <a:ext cx="279686" cy="358381"/>
          </a:xfrm>
          <a:prstGeom prst="trapezoid">
            <a:avLst>
              <a:gd name="adj" fmla="val 30807"/>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98" name="Trapezoid 197">
            <a:extLst>
              <a:ext uri="{FF2B5EF4-FFF2-40B4-BE49-F238E27FC236}">
                <a16:creationId xmlns:a16="http://schemas.microsoft.com/office/drawing/2014/main" id="{6DA1359B-2464-594B-8BA1-08399FFB6B29}"/>
              </a:ext>
            </a:extLst>
          </p:cNvPr>
          <p:cNvSpPr/>
          <p:nvPr/>
        </p:nvSpPr>
        <p:spPr>
          <a:xfrm rot="5400000">
            <a:off x="8345988" y="4420884"/>
            <a:ext cx="279686" cy="358381"/>
          </a:xfrm>
          <a:prstGeom prst="trapezoid">
            <a:avLst>
              <a:gd name="adj" fmla="val 30807"/>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99" name="Trapezoid 198">
            <a:extLst>
              <a:ext uri="{FF2B5EF4-FFF2-40B4-BE49-F238E27FC236}">
                <a16:creationId xmlns:a16="http://schemas.microsoft.com/office/drawing/2014/main" id="{B791ABC1-2B27-5447-91F5-8560F5788C90}"/>
              </a:ext>
            </a:extLst>
          </p:cNvPr>
          <p:cNvSpPr/>
          <p:nvPr/>
        </p:nvSpPr>
        <p:spPr>
          <a:xfrm rot="5400000">
            <a:off x="8345988" y="4758295"/>
            <a:ext cx="279686" cy="358381"/>
          </a:xfrm>
          <a:prstGeom prst="trapezoid">
            <a:avLst>
              <a:gd name="adj" fmla="val 30807"/>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cxnSp>
        <p:nvCxnSpPr>
          <p:cNvPr id="17" name="Straight Arrow Connector 16">
            <a:extLst>
              <a:ext uri="{FF2B5EF4-FFF2-40B4-BE49-F238E27FC236}">
                <a16:creationId xmlns:a16="http://schemas.microsoft.com/office/drawing/2014/main" id="{A8BCDFAC-24A4-9843-AEF0-8152E8E9911A}"/>
              </a:ext>
            </a:extLst>
          </p:cNvPr>
          <p:cNvCxnSpPr>
            <a:cxnSpLocks/>
          </p:cNvCxnSpPr>
          <p:nvPr/>
        </p:nvCxnSpPr>
        <p:spPr>
          <a:xfrm flipH="1" flipV="1">
            <a:off x="4673245" y="2406608"/>
            <a:ext cx="1163767" cy="1562892"/>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205" name="Rounded Rectangle 204">
            <a:extLst>
              <a:ext uri="{FF2B5EF4-FFF2-40B4-BE49-F238E27FC236}">
                <a16:creationId xmlns:a16="http://schemas.microsoft.com/office/drawing/2014/main" id="{B19B19CB-E7D3-8148-96CA-F30FCB214AB4}"/>
              </a:ext>
            </a:extLst>
          </p:cNvPr>
          <p:cNvSpPr/>
          <p:nvPr/>
        </p:nvSpPr>
        <p:spPr>
          <a:xfrm>
            <a:off x="3736015" y="3965203"/>
            <a:ext cx="1190252" cy="4616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Packet</a:t>
            </a:r>
          </a:p>
        </p:txBody>
      </p:sp>
      <p:pic>
        <p:nvPicPr>
          <p:cNvPr id="147" name="Picture 146">
            <a:extLst>
              <a:ext uri="{FF2B5EF4-FFF2-40B4-BE49-F238E27FC236}">
                <a16:creationId xmlns:a16="http://schemas.microsoft.com/office/drawing/2014/main" id="{AAE4292F-C133-DB49-B451-259D4AA9E53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rot="1481702">
            <a:off x="5082938" y="2904901"/>
            <a:ext cx="575913" cy="328398"/>
          </a:xfrm>
          <a:prstGeom prst="rect">
            <a:avLst/>
          </a:prstGeom>
        </p:spPr>
      </p:pic>
    </p:spTree>
    <p:custDataLst>
      <p:tags r:id="rId1"/>
    </p:custDataLst>
    <p:extLst>
      <p:ext uri="{BB962C8B-B14F-4D97-AF65-F5344CB8AC3E}">
        <p14:creationId xmlns:p14="http://schemas.microsoft.com/office/powerpoint/2010/main" val="135059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156 -0.0037 L 0.17201 0.00047 " pathEditMode="relative" rAng="0" ptsTypes="AA">
                                      <p:cBhvr>
                                        <p:cTn id="6" dur="2000" fill="hold"/>
                                        <p:tgtEl>
                                          <p:spTgt spid="27"/>
                                        </p:tgtEl>
                                        <p:attrNameLst>
                                          <p:attrName>ppt_x</p:attrName>
                                          <p:attrName>ppt_y</p:attrName>
                                        </p:attrNameLst>
                                      </p:cBhvr>
                                      <p:rCtr x="8672" y="208"/>
                                    </p:animMotion>
                                  </p:childTnLst>
                                </p:cTn>
                              </p:par>
                            </p:childTnLst>
                          </p:cTn>
                        </p:par>
                        <p:par>
                          <p:cTn id="7" fill="hold">
                            <p:stCondLst>
                              <p:cond delay="2000"/>
                            </p:stCondLst>
                            <p:childTnLst>
                              <p:par>
                                <p:cTn id="8" presetID="1" presetClass="entr" presetSubtype="0" fill="hold" nodeType="afterEffect">
                                  <p:stCondLst>
                                    <p:cond delay="0"/>
                                  </p:stCondLst>
                                  <p:childTnLst>
                                    <p:set>
                                      <p:cBhvr>
                                        <p:cTn id="9" dur="1" fill="hold">
                                          <p:stCondLst>
                                            <p:cond delay="0"/>
                                          </p:stCondLst>
                                        </p:cTn>
                                        <p:tgtEl>
                                          <p:spTgt spid="19"/>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27"/>
                                        </p:tgtEl>
                                        <p:attrNameLst>
                                          <p:attrName>style.visibility</p:attrName>
                                        </p:attrNameLst>
                                      </p:cBhvr>
                                      <p:to>
                                        <p:strVal val="hidden"/>
                                      </p:to>
                                    </p:set>
                                  </p:childTnLst>
                                </p:cTn>
                              </p:par>
                              <p:par>
                                <p:cTn id="16" presetID="1" presetClass="entr" presetSubtype="0" fill="hold" grpId="1" nodeType="withEffect">
                                  <p:stCondLst>
                                    <p:cond delay="0"/>
                                  </p:stCondLst>
                                  <p:childTnLst>
                                    <p:set>
                                      <p:cBhvr>
                                        <p:cTn id="17" dur="1" fill="hold">
                                          <p:stCondLst>
                                            <p:cond delay="0"/>
                                          </p:stCondLst>
                                        </p:cTn>
                                        <p:tgtEl>
                                          <p:spTgt spid="205"/>
                                        </p:tgtEl>
                                        <p:attrNameLst>
                                          <p:attrName>style.visibility</p:attrName>
                                        </p:attrNameLst>
                                      </p:cBhvr>
                                      <p:to>
                                        <p:strVal val="visible"/>
                                      </p:to>
                                    </p:set>
                                  </p:childTnLst>
                                </p:cTn>
                              </p:par>
                              <p:par>
                                <p:cTn id="18" presetID="0" presetClass="path" presetSubtype="0" accel="50000" decel="50000" fill="hold" grpId="0" nodeType="withEffect">
                                  <p:stCondLst>
                                    <p:cond delay="0"/>
                                  </p:stCondLst>
                                  <p:childTnLst>
                                    <p:animMotion origin="layout" path="M -0.00156 -0.00371 L 0.13476 4.44444E-6 " pathEditMode="relative" rAng="0" ptsTypes="AA">
                                      <p:cBhvr>
                                        <p:cTn id="19" dur="2000" fill="hold"/>
                                        <p:tgtEl>
                                          <p:spTgt spid="205"/>
                                        </p:tgtEl>
                                        <p:attrNameLst>
                                          <p:attrName>ppt_x</p:attrName>
                                          <p:attrName>ppt_y</p:attrName>
                                        </p:attrNameLst>
                                      </p:cBhvr>
                                      <p:rCtr x="6810" y="185"/>
                                    </p:animMotion>
                                  </p:childTnLst>
                                </p:cTn>
                              </p:par>
                            </p:childTnLst>
                          </p:cTn>
                        </p:par>
                        <p:par>
                          <p:cTn id="20" fill="hold">
                            <p:stCondLst>
                              <p:cond delay="2000"/>
                            </p:stCondLst>
                            <p:childTnLst>
                              <p:par>
                                <p:cTn id="21" presetID="1" presetClass="entr" presetSubtype="0" fill="hold" nodeType="afterEffect">
                                  <p:stCondLst>
                                    <p:cond delay="0"/>
                                  </p:stCondLst>
                                  <p:childTnLst>
                                    <p:set>
                                      <p:cBhvr>
                                        <p:cTn id="22" dur="1" fill="hold">
                                          <p:stCondLst>
                                            <p:cond delay="0"/>
                                          </p:stCondLst>
                                        </p:cTn>
                                        <p:tgtEl>
                                          <p:spTgt spid="14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8" grpId="0" animBg="1"/>
      <p:bldP spid="149" grpId="0" animBg="1"/>
      <p:bldP spid="21" grpId="0" animBg="1"/>
      <p:bldP spid="27" grpId="0" animBg="1"/>
      <p:bldP spid="27" grpId="1" animBg="1"/>
      <p:bldP spid="205" grpId="0" animBg="1"/>
      <p:bldP spid="20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44138-7987-864A-9BFB-85A2C733887A}"/>
              </a:ext>
            </a:extLst>
          </p:cNvPr>
          <p:cNvSpPr>
            <a:spLocks noGrp="1"/>
          </p:cNvSpPr>
          <p:nvPr>
            <p:ph type="title"/>
          </p:nvPr>
        </p:nvSpPr>
        <p:spPr/>
        <p:txBody>
          <a:bodyPr>
            <a:normAutofit/>
          </a:bodyPr>
          <a:lstStyle/>
          <a:p>
            <a:r>
              <a:rPr lang="en-US" sz="3200" dirty="0"/>
              <a:t>Existing technique: Weighted Cost Multipathing (WCMP)</a:t>
            </a:r>
          </a:p>
        </p:txBody>
      </p:sp>
      <p:sp>
        <p:nvSpPr>
          <p:cNvPr id="7" name="Rectangle 6">
            <a:extLst>
              <a:ext uri="{FF2B5EF4-FFF2-40B4-BE49-F238E27FC236}">
                <a16:creationId xmlns:a16="http://schemas.microsoft.com/office/drawing/2014/main" id="{39B9672C-BF87-584C-985F-62B60399ED59}"/>
              </a:ext>
            </a:extLst>
          </p:cNvPr>
          <p:cNvSpPr/>
          <p:nvPr/>
        </p:nvSpPr>
        <p:spPr>
          <a:xfrm>
            <a:off x="1886546" y="1312308"/>
            <a:ext cx="8911222" cy="461665"/>
          </a:xfrm>
          <a:prstGeom prst="rect">
            <a:avLst/>
          </a:prstGeom>
        </p:spPr>
        <p:txBody>
          <a:bodyPr wrap="none">
            <a:spAutoFit/>
          </a:bodyPr>
          <a:lstStyle/>
          <a:p>
            <a:r>
              <a:rPr lang="en-US" sz="2400" b="1" dirty="0"/>
              <a:t>Replicates table entries with same </a:t>
            </a:r>
            <a:r>
              <a:rPr lang="en-US" sz="2400" b="1" dirty="0" err="1"/>
              <a:t>pathID</a:t>
            </a:r>
            <a:r>
              <a:rPr lang="en-US" sz="2400" b="1" dirty="0"/>
              <a:t> in proportion to its weight</a:t>
            </a:r>
          </a:p>
        </p:txBody>
      </p:sp>
      <p:graphicFrame>
        <p:nvGraphicFramePr>
          <p:cNvPr id="9" name="Table 8">
            <a:extLst>
              <a:ext uri="{FF2B5EF4-FFF2-40B4-BE49-F238E27FC236}">
                <a16:creationId xmlns:a16="http://schemas.microsoft.com/office/drawing/2014/main" id="{7B3878B3-4714-8643-9629-CF313BCC0302}"/>
              </a:ext>
            </a:extLst>
          </p:cNvPr>
          <p:cNvGraphicFramePr>
            <a:graphicFrameLocks noGrp="1"/>
          </p:cNvGraphicFramePr>
          <p:nvPr>
            <p:extLst>
              <p:ext uri="{D42A27DB-BD31-4B8C-83A1-F6EECF244321}">
                <p14:modId xmlns:p14="http://schemas.microsoft.com/office/powerpoint/2010/main" val="1293298500"/>
              </p:ext>
            </p:extLst>
          </p:nvPr>
        </p:nvGraphicFramePr>
        <p:xfrm>
          <a:off x="6832384" y="3017259"/>
          <a:ext cx="991260" cy="2740044"/>
        </p:xfrm>
        <a:graphic>
          <a:graphicData uri="http://schemas.openxmlformats.org/drawingml/2006/table">
            <a:tbl>
              <a:tblPr firstRow="1" bandRow="1">
                <a:tableStyleId>{5C22544A-7EE6-4342-B048-85BDC9FD1C3A}</a:tableStyleId>
              </a:tblPr>
              <a:tblGrid>
                <a:gridCol w="991260">
                  <a:extLst>
                    <a:ext uri="{9D8B030D-6E8A-4147-A177-3AD203B41FA5}">
                      <a16:colId xmlns:a16="http://schemas.microsoft.com/office/drawing/2014/main" val="42447266"/>
                    </a:ext>
                  </a:extLst>
                </a:gridCol>
              </a:tblGrid>
              <a:tr h="456674">
                <a:tc>
                  <a:txBody>
                    <a:bodyPr/>
                    <a:lstStyle/>
                    <a:p>
                      <a:pPr algn="ctr"/>
                      <a:r>
                        <a:rPr lang="en-US" sz="2400" b="0" dirty="0">
                          <a:solidFill>
                            <a:schemeClr val="tx1"/>
                          </a:solidFill>
                        </a:rPr>
                        <a:t>A</a:t>
                      </a:r>
                    </a:p>
                  </a:txBody>
                  <a:tcPr marL="0" marR="0" marT="0" marB="0">
                    <a:lnB w="38100" cmpd="sng">
                      <a:noFill/>
                    </a:lnB>
                    <a:solidFill>
                      <a:schemeClr val="accent1">
                        <a:lumMod val="60000"/>
                        <a:lumOff val="40000"/>
                      </a:schemeClr>
                    </a:solidFill>
                  </a:tcPr>
                </a:tc>
                <a:extLst>
                  <a:ext uri="{0D108BD9-81ED-4DB2-BD59-A6C34878D82A}">
                    <a16:rowId xmlns:a16="http://schemas.microsoft.com/office/drawing/2014/main" val="554462424"/>
                  </a:ext>
                </a:extLst>
              </a:tr>
              <a:tr h="456674">
                <a:tc>
                  <a:txBody>
                    <a:bodyPr/>
                    <a:lstStyle/>
                    <a:p>
                      <a:pPr algn="ctr"/>
                      <a:r>
                        <a:rPr lang="en-US" sz="2400" dirty="0">
                          <a:solidFill>
                            <a:schemeClr val="tx1"/>
                          </a:solidFill>
                        </a:rPr>
                        <a:t>C</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3824338386"/>
                  </a:ext>
                </a:extLst>
              </a:tr>
              <a:tr h="456674">
                <a:tc>
                  <a:txBody>
                    <a:bodyPr/>
                    <a:lstStyle/>
                    <a:p>
                      <a:pPr algn="ctr"/>
                      <a:r>
                        <a:rPr lang="en-US" sz="2400" dirty="0"/>
                        <a:t>B</a:t>
                      </a:r>
                    </a:p>
                  </a:txBody>
                  <a:tcPr marL="0" marR="0" marT="0" marB="0">
                    <a:lnT w="12700" cmpd="sng">
                      <a:noFill/>
                    </a:lnT>
                    <a:solidFill>
                      <a:schemeClr val="accent2"/>
                    </a:solidFill>
                  </a:tcPr>
                </a:tc>
                <a:extLst>
                  <a:ext uri="{0D108BD9-81ED-4DB2-BD59-A6C34878D82A}">
                    <a16:rowId xmlns:a16="http://schemas.microsoft.com/office/drawing/2014/main" val="2891268694"/>
                  </a:ext>
                </a:extLst>
              </a:tr>
              <a:tr h="456674">
                <a:tc>
                  <a:txBody>
                    <a:bodyPr/>
                    <a:lstStyle/>
                    <a:p>
                      <a:pPr algn="ctr"/>
                      <a:r>
                        <a:rPr lang="en-US" sz="2400" dirty="0"/>
                        <a:t>C</a:t>
                      </a:r>
                    </a:p>
                  </a:txBody>
                  <a:tcPr marL="0" marR="0" marT="0" marB="0">
                    <a:solidFill>
                      <a:srgbClr val="00B050"/>
                    </a:solidFill>
                  </a:tcPr>
                </a:tc>
                <a:extLst>
                  <a:ext uri="{0D108BD9-81ED-4DB2-BD59-A6C34878D82A}">
                    <a16:rowId xmlns:a16="http://schemas.microsoft.com/office/drawing/2014/main" val="1007852218"/>
                  </a:ext>
                </a:extLst>
              </a:tr>
              <a:tr h="456674">
                <a:tc>
                  <a:txBody>
                    <a:bodyPr/>
                    <a:lstStyle/>
                    <a:p>
                      <a:pPr algn="ctr"/>
                      <a:r>
                        <a:rPr lang="en-US" sz="2400" dirty="0"/>
                        <a:t>C</a:t>
                      </a:r>
                    </a:p>
                  </a:txBody>
                  <a:tcPr marL="0" marR="0" marT="0" marB="0">
                    <a:solidFill>
                      <a:srgbClr val="00B050"/>
                    </a:solidFill>
                  </a:tcPr>
                </a:tc>
                <a:extLst>
                  <a:ext uri="{0D108BD9-81ED-4DB2-BD59-A6C34878D82A}">
                    <a16:rowId xmlns:a16="http://schemas.microsoft.com/office/drawing/2014/main" val="1247368126"/>
                  </a:ext>
                </a:extLst>
              </a:tr>
              <a:tr h="456674">
                <a:tc>
                  <a:txBody>
                    <a:bodyPr/>
                    <a:lstStyle/>
                    <a:p>
                      <a:pPr algn="ctr"/>
                      <a:r>
                        <a:rPr lang="en-US" sz="2400" dirty="0"/>
                        <a:t>B</a:t>
                      </a:r>
                    </a:p>
                  </a:txBody>
                  <a:tcPr marL="0" marR="0" marT="0" marB="0">
                    <a:solidFill>
                      <a:schemeClr val="accent2"/>
                    </a:solidFill>
                  </a:tcPr>
                </a:tc>
                <a:extLst>
                  <a:ext uri="{0D108BD9-81ED-4DB2-BD59-A6C34878D82A}">
                    <a16:rowId xmlns:a16="http://schemas.microsoft.com/office/drawing/2014/main" val="2307614831"/>
                  </a:ext>
                </a:extLst>
              </a:tr>
            </a:tbl>
          </a:graphicData>
        </a:graphic>
      </p:graphicFrame>
      <p:sp>
        <p:nvSpPr>
          <p:cNvPr id="10" name="Rectangle 9">
            <a:extLst>
              <a:ext uri="{FF2B5EF4-FFF2-40B4-BE49-F238E27FC236}">
                <a16:creationId xmlns:a16="http://schemas.microsoft.com/office/drawing/2014/main" id="{A9623CE3-C612-A541-A01E-AF01F8605616}"/>
              </a:ext>
            </a:extLst>
          </p:cNvPr>
          <p:cNvSpPr/>
          <p:nvPr/>
        </p:nvSpPr>
        <p:spPr>
          <a:xfrm>
            <a:off x="6291191" y="2041672"/>
            <a:ext cx="2073645" cy="830997"/>
          </a:xfrm>
          <a:prstGeom prst="rect">
            <a:avLst/>
          </a:prstGeom>
          <a:solidFill>
            <a:schemeClr val="bg2">
              <a:lumMod val="90000"/>
            </a:schemeClr>
          </a:solidFill>
        </p:spPr>
        <p:txBody>
          <a:bodyPr wrap="none">
            <a:spAutoFit/>
          </a:bodyPr>
          <a:lstStyle/>
          <a:p>
            <a:pPr algn="ctr"/>
            <a:r>
              <a:rPr lang="en-US" sz="2400" dirty="0">
                <a:latin typeface="Calibri" panose="020F0502020204030204" pitchFamily="34" charset="0"/>
                <a:cs typeface="Calibri" panose="020F0502020204030204" pitchFamily="34" charset="0"/>
              </a:rPr>
              <a:t>Weight vector  </a:t>
            </a:r>
          </a:p>
          <a:p>
            <a:pPr algn="ctr"/>
            <a:r>
              <a:rPr lang="en-US" sz="2400" dirty="0">
                <a:latin typeface="Calibri" panose="020F0502020204030204" pitchFamily="34" charset="0"/>
                <a:cs typeface="Calibri" panose="020F0502020204030204" pitchFamily="34" charset="0"/>
              </a:rPr>
              <a:t>1 : 2 : 3</a:t>
            </a:r>
          </a:p>
        </p:txBody>
      </p:sp>
      <p:cxnSp>
        <p:nvCxnSpPr>
          <p:cNvPr id="12" name="Straight Arrow Connector 11">
            <a:extLst>
              <a:ext uri="{FF2B5EF4-FFF2-40B4-BE49-F238E27FC236}">
                <a16:creationId xmlns:a16="http://schemas.microsoft.com/office/drawing/2014/main" id="{2E0B9A82-4980-AC48-80EF-CE9B64653E8E}"/>
              </a:ext>
            </a:extLst>
          </p:cNvPr>
          <p:cNvCxnSpPr>
            <a:cxnSpLocks/>
            <a:endCxn id="19" idx="2"/>
          </p:cNvCxnSpPr>
          <p:nvPr/>
        </p:nvCxnSpPr>
        <p:spPr>
          <a:xfrm>
            <a:off x="3531820" y="4364198"/>
            <a:ext cx="546181" cy="0"/>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4F73986B-06EF-3F4A-8C18-8792F91D9A4A}"/>
              </a:ext>
            </a:extLst>
          </p:cNvPr>
          <p:cNvGrpSpPr/>
          <p:nvPr/>
        </p:nvGrpSpPr>
        <p:grpSpPr>
          <a:xfrm>
            <a:off x="2437530" y="3991400"/>
            <a:ext cx="1276350" cy="707886"/>
            <a:chOff x="2069804" y="4128180"/>
            <a:chExt cx="1276350" cy="707886"/>
          </a:xfrm>
        </p:grpSpPr>
        <p:sp>
          <p:nvSpPr>
            <p:cNvPr id="14" name="Rectangle 13">
              <a:extLst>
                <a:ext uri="{FF2B5EF4-FFF2-40B4-BE49-F238E27FC236}">
                  <a16:creationId xmlns:a16="http://schemas.microsoft.com/office/drawing/2014/main" id="{67C267A9-C313-3442-B1A3-B02A5C8A73F3}"/>
                </a:ext>
              </a:extLst>
            </p:cNvPr>
            <p:cNvSpPr>
              <a:spLocks noChangeAspect="1"/>
            </p:cNvSpPr>
            <p:nvPr/>
          </p:nvSpPr>
          <p:spPr>
            <a:xfrm>
              <a:off x="2223144" y="4163950"/>
              <a:ext cx="926456" cy="576856"/>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42B10E6-AAA0-264A-97F0-0630247EE0F1}"/>
                </a:ext>
              </a:extLst>
            </p:cNvPr>
            <p:cNvSpPr txBox="1"/>
            <p:nvPr/>
          </p:nvSpPr>
          <p:spPr>
            <a:xfrm>
              <a:off x="2069804" y="4128180"/>
              <a:ext cx="1276350" cy="707886"/>
            </a:xfrm>
            <a:prstGeom prst="rect">
              <a:avLst/>
            </a:prstGeom>
            <a:noFill/>
          </p:spPr>
          <p:txBody>
            <a:bodyPr wrap="square" rtlCol="0">
              <a:spAutoFit/>
            </a:bodyPr>
            <a:lstStyle/>
            <a:p>
              <a:pPr algn="ctr"/>
              <a:r>
                <a:rPr lang="en-US" sz="2000" dirty="0"/>
                <a:t>Packet</a:t>
              </a:r>
            </a:p>
            <a:p>
              <a:pPr algn="ctr"/>
              <a:r>
                <a:rPr lang="en-US" sz="2000" dirty="0"/>
                <a:t>header</a:t>
              </a:r>
              <a:endParaRPr lang="te-IN" sz="2000" dirty="0"/>
            </a:p>
          </p:txBody>
        </p:sp>
      </p:grpSp>
      <p:sp>
        <p:nvSpPr>
          <p:cNvPr id="19" name="Oval 18">
            <a:extLst>
              <a:ext uri="{FF2B5EF4-FFF2-40B4-BE49-F238E27FC236}">
                <a16:creationId xmlns:a16="http://schemas.microsoft.com/office/drawing/2014/main" id="{3AFE912B-4746-004F-B3F1-4394FDC4D75F}"/>
              </a:ext>
            </a:extLst>
          </p:cNvPr>
          <p:cNvSpPr/>
          <p:nvPr/>
        </p:nvSpPr>
        <p:spPr>
          <a:xfrm>
            <a:off x="4078001" y="4102781"/>
            <a:ext cx="704039" cy="522834"/>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cxnSp>
        <p:nvCxnSpPr>
          <p:cNvPr id="21" name="Straight Arrow Connector 20">
            <a:extLst>
              <a:ext uri="{FF2B5EF4-FFF2-40B4-BE49-F238E27FC236}">
                <a16:creationId xmlns:a16="http://schemas.microsoft.com/office/drawing/2014/main" id="{5E6D3D5D-50ED-6E4C-B524-961C65DA741F}"/>
              </a:ext>
            </a:extLst>
          </p:cNvPr>
          <p:cNvCxnSpPr>
            <a:cxnSpLocks/>
            <a:stCxn id="19" idx="6"/>
          </p:cNvCxnSpPr>
          <p:nvPr/>
        </p:nvCxnSpPr>
        <p:spPr>
          <a:xfrm>
            <a:off x="4782040" y="4364198"/>
            <a:ext cx="1927104" cy="0"/>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1F8F194-E53F-5941-BBCD-FA802EE3DE51}"/>
              </a:ext>
            </a:extLst>
          </p:cNvPr>
          <p:cNvSpPr txBox="1"/>
          <p:nvPr/>
        </p:nvSpPr>
        <p:spPr>
          <a:xfrm>
            <a:off x="4864645" y="3968929"/>
            <a:ext cx="1319015" cy="400110"/>
          </a:xfrm>
          <a:prstGeom prst="rect">
            <a:avLst/>
          </a:prstGeom>
          <a:noFill/>
        </p:spPr>
        <p:txBody>
          <a:bodyPr wrap="none" rtlCol="0">
            <a:spAutoFit/>
          </a:bodyPr>
          <a:lstStyle/>
          <a:p>
            <a:r>
              <a:rPr lang="en-US" sz="2000" dirty="0"/>
              <a:t>Hash value</a:t>
            </a:r>
          </a:p>
        </p:txBody>
      </p:sp>
      <p:sp>
        <p:nvSpPr>
          <p:cNvPr id="28" name="Rectangle 27">
            <a:extLst>
              <a:ext uri="{FF2B5EF4-FFF2-40B4-BE49-F238E27FC236}">
                <a16:creationId xmlns:a16="http://schemas.microsoft.com/office/drawing/2014/main" id="{DC140139-9DCA-204D-B2A4-D3F7B8EBF1E3}"/>
              </a:ext>
            </a:extLst>
          </p:cNvPr>
          <p:cNvSpPr/>
          <p:nvPr/>
        </p:nvSpPr>
        <p:spPr>
          <a:xfrm>
            <a:off x="2437530" y="2290215"/>
            <a:ext cx="2344510" cy="461665"/>
          </a:xfrm>
          <a:prstGeom prst="rect">
            <a:avLst/>
          </a:prstGeom>
          <a:solidFill>
            <a:schemeClr val="bg2">
              <a:lumMod val="90000"/>
            </a:schemeClr>
          </a:solidFill>
        </p:spPr>
        <p:txBody>
          <a:bodyPr wrap="square">
            <a:spAutoFit/>
          </a:bodyPr>
          <a:lstStyle/>
          <a:p>
            <a:pPr algn="ctr"/>
            <a:r>
              <a:rPr lang="en-US" sz="2400" dirty="0">
                <a:latin typeface="Calibri" panose="020F0502020204030204" pitchFamily="34" charset="0"/>
                <a:cs typeface="Calibri" panose="020F0502020204030204" pitchFamily="34" charset="0"/>
              </a:rPr>
              <a:t>Paths: A, B, and C</a:t>
            </a:r>
          </a:p>
        </p:txBody>
      </p:sp>
      <p:sp>
        <p:nvSpPr>
          <p:cNvPr id="29" name="Rectangle 28">
            <a:extLst>
              <a:ext uri="{FF2B5EF4-FFF2-40B4-BE49-F238E27FC236}">
                <a16:creationId xmlns:a16="http://schemas.microsoft.com/office/drawing/2014/main" id="{04236EAB-B322-1743-896A-0D6A7B0953EA}"/>
              </a:ext>
            </a:extLst>
          </p:cNvPr>
          <p:cNvSpPr/>
          <p:nvPr/>
        </p:nvSpPr>
        <p:spPr>
          <a:xfrm>
            <a:off x="5794744" y="5738255"/>
            <a:ext cx="3508744" cy="830997"/>
          </a:xfrm>
          <a:prstGeom prst="rect">
            <a:avLst/>
          </a:prstGeom>
        </p:spPr>
        <p:txBody>
          <a:bodyPr wrap="square">
            <a:spAutoFit/>
          </a:bodyPr>
          <a:lstStyle/>
          <a:p>
            <a:pPr algn="ctr"/>
            <a:r>
              <a:rPr lang="en-US" sz="2400" b="1" dirty="0">
                <a:cs typeface="Calibri" panose="020F0502020204030204" pitchFamily="34" charset="0"/>
              </a:rPr>
              <a:t>WCMP table is</a:t>
            </a:r>
          </a:p>
          <a:p>
            <a:pPr algn="ctr"/>
            <a:r>
              <a:rPr lang="en-US" sz="2400" b="1" dirty="0">
                <a:cs typeface="Calibri" panose="020F0502020204030204" pitchFamily="34" charset="0"/>
              </a:rPr>
              <a:t>stored in a stage registers</a:t>
            </a:r>
          </a:p>
        </p:txBody>
      </p:sp>
      <p:sp>
        <p:nvSpPr>
          <p:cNvPr id="31" name="Slide Number Placeholder 30">
            <a:extLst>
              <a:ext uri="{FF2B5EF4-FFF2-40B4-BE49-F238E27FC236}">
                <a16:creationId xmlns:a16="http://schemas.microsoft.com/office/drawing/2014/main" id="{0BF461FA-FE07-7643-8163-C69E094E04B0}"/>
              </a:ext>
            </a:extLst>
          </p:cNvPr>
          <p:cNvSpPr>
            <a:spLocks noGrp="1"/>
          </p:cNvSpPr>
          <p:nvPr>
            <p:ph type="sldNum" sz="quarter" idx="12"/>
          </p:nvPr>
        </p:nvSpPr>
        <p:spPr/>
        <p:txBody>
          <a:bodyPr/>
          <a:lstStyle/>
          <a:p>
            <a:fld id="{926CDB58-585B-A242-B264-C36E4D70C38E}" type="slidenum">
              <a:rPr lang="en-US" smtClean="0"/>
              <a:pPr/>
              <a:t>9</a:t>
            </a:fld>
            <a:endParaRPr lang="en-US" dirty="0"/>
          </a:p>
        </p:txBody>
      </p:sp>
      <p:sp>
        <p:nvSpPr>
          <p:cNvPr id="38" name="Rectangle 37">
            <a:extLst>
              <a:ext uri="{FF2B5EF4-FFF2-40B4-BE49-F238E27FC236}">
                <a16:creationId xmlns:a16="http://schemas.microsoft.com/office/drawing/2014/main" id="{3D56F762-20E4-8240-9350-8EB328DA5F12}"/>
              </a:ext>
            </a:extLst>
          </p:cNvPr>
          <p:cNvSpPr/>
          <p:nvPr/>
        </p:nvSpPr>
        <p:spPr>
          <a:xfrm>
            <a:off x="4081733" y="4187226"/>
            <a:ext cx="704039" cy="400110"/>
          </a:xfrm>
          <a:prstGeom prst="rect">
            <a:avLst/>
          </a:prstGeom>
        </p:spPr>
        <p:txBody>
          <a:bodyPr wrap="none">
            <a:spAutoFit/>
          </a:bodyPr>
          <a:lstStyle/>
          <a:p>
            <a:r>
              <a:rPr lang="en-US" sz="2000" dirty="0"/>
              <a:t>Hash</a:t>
            </a:r>
          </a:p>
        </p:txBody>
      </p:sp>
      <p:sp>
        <p:nvSpPr>
          <p:cNvPr id="47" name="TextBox 46">
            <a:extLst>
              <a:ext uri="{FF2B5EF4-FFF2-40B4-BE49-F238E27FC236}">
                <a16:creationId xmlns:a16="http://schemas.microsoft.com/office/drawing/2014/main" id="{5D562753-C01D-4C4A-AE62-2DE310561FAA}"/>
              </a:ext>
            </a:extLst>
          </p:cNvPr>
          <p:cNvSpPr txBox="1"/>
          <p:nvPr/>
        </p:nvSpPr>
        <p:spPr>
          <a:xfrm>
            <a:off x="8149136" y="3723722"/>
            <a:ext cx="3582969" cy="830997"/>
          </a:xfrm>
          <a:prstGeom prst="rect">
            <a:avLst/>
          </a:prstGeom>
          <a:noFill/>
        </p:spPr>
        <p:txBody>
          <a:bodyPr wrap="none" rtlCol="0">
            <a:spAutoFit/>
          </a:bodyPr>
          <a:lstStyle/>
          <a:p>
            <a:pPr algn="ctr"/>
            <a:r>
              <a:rPr lang="en-US" sz="2400" b="1" dirty="0">
                <a:solidFill>
                  <a:srgbClr val="FF0000"/>
                </a:solidFill>
              </a:rPr>
              <a:t>How can we update </a:t>
            </a:r>
          </a:p>
          <a:p>
            <a:pPr algn="ctr"/>
            <a:r>
              <a:rPr lang="en-US" sz="2400" b="1" dirty="0">
                <a:solidFill>
                  <a:srgbClr val="FF0000"/>
                </a:solidFill>
              </a:rPr>
              <a:t>the table as probes arrive?</a:t>
            </a:r>
          </a:p>
        </p:txBody>
      </p:sp>
    </p:spTree>
    <p:custDataLst>
      <p:tags r:id="rId1"/>
    </p:custDataLst>
    <p:extLst>
      <p:ext uri="{BB962C8B-B14F-4D97-AF65-F5344CB8AC3E}">
        <p14:creationId xmlns:p14="http://schemas.microsoft.com/office/powerpoint/2010/main" val="249169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3.1|11.3|8"/>
</p:tagLst>
</file>

<file path=ppt/tags/tag10.xml><?xml version="1.0" encoding="utf-8"?>
<p:tagLst xmlns:a="http://schemas.openxmlformats.org/drawingml/2006/main" xmlns:r="http://schemas.openxmlformats.org/officeDocument/2006/relationships" xmlns:p="http://schemas.openxmlformats.org/presentationml/2006/main">
  <p:tag name="TIMING" val="|27.9|2.7|21.6"/>
</p:tagLst>
</file>

<file path=ppt/tags/tag11.xml><?xml version="1.0" encoding="utf-8"?>
<p:tagLst xmlns:a="http://schemas.openxmlformats.org/drawingml/2006/main" xmlns:r="http://schemas.openxmlformats.org/officeDocument/2006/relationships" xmlns:p="http://schemas.openxmlformats.org/presentationml/2006/main">
  <p:tag name="TIMING" val="|10.1|5.2|9.1|17.1"/>
</p:tagLst>
</file>

<file path=ppt/tags/tag12.xml><?xml version="1.0" encoding="utf-8"?>
<p:tagLst xmlns:a="http://schemas.openxmlformats.org/drawingml/2006/main" xmlns:r="http://schemas.openxmlformats.org/officeDocument/2006/relationships" xmlns:p="http://schemas.openxmlformats.org/presentationml/2006/main">
  <p:tag name="TIMING" val="|6.6|8.7|14.8|13|6.8|10.4"/>
</p:tagLst>
</file>

<file path=ppt/tags/tag13.xml><?xml version="1.0" encoding="utf-8"?>
<p:tagLst xmlns:a="http://schemas.openxmlformats.org/drawingml/2006/main" xmlns:r="http://schemas.openxmlformats.org/officeDocument/2006/relationships" xmlns:p="http://schemas.openxmlformats.org/presentationml/2006/main">
  <p:tag name="TIMING" val="|14.9|5"/>
</p:tagLst>
</file>

<file path=ppt/tags/tag2.xml><?xml version="1.0" encoding="utf-8"?>
<p:tagLst xmlns:a="http://schemas.openxmlformats.org/drawingml/2006/main" xmlns:r="http://schemas.openxmlformats.org/officeDocument/2006/relationships" xmlns:p="http://schemas.openxmlformats.org/presentationml/2006/main">
  <p:tag name="TIMING" val="|10.3|4.8|4.7|8.2|6.6"/>
</p:tagLst>
</file>

<file path=ppt/tags/tag3.xml><?xml version="1.0" encoding="utf-8"?>
<p:tagLst xmlns:a="http://schemas.openxmlformats.org/drawingml/2006/main" xmlns:r="http://schemas.openxmlformats.org/officeDocument/2006/relationships" xmlns:p="http://schemas.openxmlformats.org/presentationml/2006/main">
  <p:tag name="TIMING" val="|11.2|3.7|12.2|5.7|17.2|13.9|14.6"/>
</p:tagLst>
</file>

<file path=ppt/tags/tag4.xml><?xml version="1.0" encoding="utf-8"?>
<p:tagLst xmlns:a="http://schemas.openxmlformats.org/drawingml/2006/main" xmlns:r="http://schemas.openxmlformats.org/officeDocument/2006/relationships" xmlns:p="http://schemas.openxmlformats.org/presentationml/2006/main">
  <p:tag name="TIMING" val="|15.3"/>
</p:tagLst>
</file>

<file path=ppt/tags/tag5.xml><?xml version="1.0" encoding="utf-8"?>
<p:tagLst xmlns:a="http://schemas.openxmlformats.org/drawingml/2006/main" xmlns:r="http://schemas.openxmlformats.org/officeDocument/2006/relationships" xmlns:p="http://schemas.openxmlformats.org/presentationml/2006/main">
  <p:tag name="TIMING" val="|10.1|8.2|1.3|7.4"/>
</p:tagLst>
</file>

<file path=ppt/tags/tag6.xml><?xml version="1.0" encoding="utf-8"?>
<p:tagLst xmlns:a="http://schemas.openxmlformats.org/drawingml/2006/main" xmlns:r="http://schemas.openxmlformats.org/officeDocument/2006/relationships" xmlns:p="http://schemas.openxmlformats.org/presentationml/2006/main">
  <p:tag name="TIMING" val="|4.2|2.8|29.8"/>
</p:tagLst>
</file>

<file path=ppt/tags/tag7.xml><?xml version="1.0" encoding="utf-8"?>
<p:tagLst xmlns:a="http://schemas.openxmlformats.org/drawingml/2006/main" xmlns:r="http://schemas.openxmlformats.org/officeDocument/2006/relationships" xmlns:p="http://schemas.openxmlformats.org/presentationml/2006/main">
  <p:tag name="TIMING" val="|3.5|7.8|12.9"/>
</p:tagLst>
</file>

<file path=ppt/tags/tag8.xml><?xml version="1.0" encoding="utf-8"?>
<p:tagLst xmlns:a="http://schemas.openxmlformats.org/drawingml/2006/main" xmlns:r="http://schemas.openxmlformats.org/officeDocument/2006/relationships" xmlns:p="http://schemas.openxmlformats.org/presentationml/2006/main">
  <p:tag name="TIMING" val="|14.6|10.7|12.6|13.9"/>
</p:tagLst>
</file>

<file path=ppt/tags/tag9.xml><?xml version="1.0" encoding="utf-8"?>
<p:tagLst xmlns:a="http://schemas.openxmlformats.org/drawingml/2006/main" xmlns:r="http://schemas.openxmlformats.org/officeDocument/2006/relationships" xmlns:p="http://schemas.openxmlformats.org/presentationml/2006/main">
  <p:tag name="TIMING" val="|2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30956</TotalTime>
  <Words>3066</Words>
  <Application>Microsoft Office PowerPoint</Application>
  <PresentationFormat>寬螢幕</PresentationFormat>
  <Paragraphs>633</Paragraphs>
  <Slides>32</Slides>
  <Notes>16</Notes>
  <HiddenSlides>16</HiddenSlides>
  <MMClips>0</MMClips>
  <ScaleCrop>false</ScaleCrop>
  <HeadingPairs>
    <vt:vector size="6" baseType="variant">
      <vt:variant>
        <vt:lpstr>使用字型</vt:lpstr>
      </vt:variant>
      <vt:variant>
        <vt:i4>4</vt:i4>
      </vt:variant>
      <vt:variant>
        <vt:lpstr>佈景主題</vt:lpstr>
      </vt:variant>
      <vt:variant>
        <vt:i4>1</vt:i4>
      </vt:variant>
      <vt:variant>
        <vt:lpstr>投影片標題</vt:lpstr>
      </vt:variant>
      <vt:variant>
        <vt:i4>32</vt:i4>
      </vt:variant>
    </vt:vector>
  </HeadingPairs>
  <TitlesOfParts>
    <vt:vector size="37" baseType="lpstr">
      <vt:lpstr>Arial</vt:lpstr>
      <vt:lpstr>Calibri</vt:lpstr>
      <vt:lpstr>Calibri Light</vt:lpstr>
      <vt:lpstr>Helvetica</vt:lpstr>
      <vt:lpstr>Office Theme</vt:lpstr>
      <vt:lpstr>Adaptive Weighted Traffic Splitting  in Programmable Data planes</vt:lpstr>
      <vt:lpstr>Multiple paths between source-destination pairs</vt:lpstr>
      <vt:lpstr>Motivation: Load-aware traffic splitting</vt:lpstr>
      <vt:lpstr>Existing approaches</vt:lpstr>
      <vt:lpstr>In this work..</vt:lpstr>
      <vt:lpstr>Key problems</vt:lpstr>
      <vt:lpstr>PISA: Protocol Independent Switch Architecture</vt:lpstr>
      <vt:lpstr>But, a constrained computational model</vt:lpstr>
      <vt:lpstr>Existing technique: Weighted Cost Multipathing (WCMP)</vt:lpstr>
      <vt:lpstr>Updating WCMP table</vt:lpstr>
      <vt:lpstr>Updating WCMP table</vt:lpstr>
      <vt:lpstr>DASH: Data-plane Adaptive Splitting with Hash threshold</vt:lpstr>
      <vt:lpstr>Updating DASH boundaries is simple</vt:lpstr>
      <vt:lpstr>Evaluation</vt:lpstr>
      <vt:lpstr>Summary and future work</vt:lpstr>
      <vt:lpstr>Thank you</vt:lpstr>
      <vt:lpstr>Traffic splitting schemes (today)</vt:lpstr>
      <vt:lpstr>Contra tradeoffs</vt:lpstr>
      <vt:lpstr>Current research</vt:lpstr>
      <vt:lpstr>Why in the data plane?</vt:lpstr>
      <vt:lpstr>Updating Weighted Cost Multipath Table</vt:lpstr>
      <vt:lpstr>Updating Weighted Cost Multipath Table</vt:lpstr>
      <vt:lpstr>Key Problems</vt:lpstr>
      <vt:lpstr>Why in the data plane?</vt:lpstr>
      <vt:lpstr>Weighted traffic splitting</vt:lpstr>
      <vt:lpstr>Updating HashThreshold</vt:lpstr>
      <vt:lpstr>Goal: Weighted traffic splitting</vt:lpstr>
      <vt:lpstr>Motivation: Load-aware traffic splitting</vt:lpstr>
      <vt:lpstr>Motivation: Load-aware traffic splitting</vt:lpstr>
      <vt:lpstr>Motivation: Load-aware traffic splitting</vt:lpstr>
      <vt:lpstr>Routing goals</vt:lpstr>
      <vt:lpstr>Contra [NSDI 2020]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Adaptive Traffic Splitting using Programmable Data planes</dc:title>
  <dc:creator>Praveen Aravind Babu Tammana</dc:creator>
  <cp:lastModifiedBy>國峰 徐</cp:lastModifiedBy>
  <cp:revision>398</cp:revision>
  <cp:lastPrinted>2019-10-07T16:15:26Z</cp:lastPrinted>
  <dcterms:created xsi:type="dcterms:W3CDTF">2019-10-06T17:04:26Z</dcterms:created>
  <dcterms:modified xsi:type="dcterms:W3CDTF">2020-03-25T16:05:57Z</dcterms:modified>
</cp:coreProperties>
</file>